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9" r:id="rId3"/>
    <p:sldId id="270" r:id="rId4"/>
    <p:sldId id="259" r:id="rId5"/>
    <p:sldId id="268" r:id="rId6"/>
    <p:sldId id="258" r:id="rId7"/>
    <p:sldId id="260" r:id="rId8"/>
    <p:sldId id="261" r:id="rId9"/>
    <p:sldId id="262" r:id="rId10"/>
    <p:sldId id="263" r:id="rId11"/>
    <p:sldId id="265" r:id="rId12"/>
    <p:sldId id="267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NÁZEV:VY_32_INOVACE_05_PRVOUKA 3.R.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STÁTNÍ SYMBOLY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E476E45-5422-4836-BE25-9E8CD3EA891D}" type="presOf" srcId="{D8197B8C-B260-4A16-BDF4-0947B075E274}" destId="{25B08C86-7E15-44DC-BE7F-FFB55DD49D12}" srcOrd="0" destOrd="0" presId="urn:microsoft.com/office/officeart/2005/8/layout/target3"/>
    <dgm:cxn modelId="{65329BC4-3E8F-4039-9933-729388E32386}" type="presOf" srcId="{D1D4F407-5343-4D3F-B5B9-D407B03CAEB4}" destId="{AED2198E-93D5-4001-81B4-73124B309672}" srcOrd="1" destOrd="0" presId="urn:microsoft.com/office/officeart/2005/8/layout/target3"/>
    <dgm:cxn modelId="{5A5DFF00-78A6-40F8-8D58-2AB3F249F060}" type="presOf" srcId="{D1D4F407-5343-4D3F-B5B9-D407B03CAEB4}" destId="{D005CE8C-CC26-4C3E-AC11-E15060ECD759}" srcOrd="0" destOrd="0" presId="urn:microsoft.com/office/officeart/2005/8/layout/target3"/>
    <dgm:cxn modelId="{4F5D68BD-0F87-4D74-A4A9-E38A4ADAFD8B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8D3FD0-FF49-4621-B796-36CCB65BE16E}" type="presOf" srcId="{4C35D32F-0EAB-4CD7-82EE-45574DC2A586}" destId="{890E4F0B-2866-4A3F-A3C7-2A14B1797930}" srcOrd="1" destOrd="0" presId="urn:microsoft.com/office/officeart/2005/8/layout/target3"/>
    <dgm:cxn modelId="{68F6A38C-965A-46EC-8EA5-625C8910F6FF}" type="presOf" srcId="{D1B46980-6531-4606-95E6-44980827E919}" destId="{6140AFEC-043D-4C43-A2F9-D0F5331DF3A3}" srcOrd="0" destOrd="0" presId="urn:microsoft.com/office/officeart/2005/8/layout/target3"/>
    <dgm:cxn modelId="{4CF826D9-E8BB-4EA2-A326-6846245B9FA7}" type="presOf" srcId="{D8197B8C-B260-4A16-BDF4-0947B075E274}" destId="{5A5FFA88-C948-4069-8E93-59FA12366E83}" srcOrd="1" destOrd="0" presId="urn:microsoft.com/office/officeart/2005/8/layout/target3"/>
    <dgm:cxn modelId="{E224FB99-0701-4F70-BBFB-3819EFC2869B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B5E82CB-BCF6-4F06-99CD-8AAC51D2F78D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1B70EC6-37AD-4B7C-A505-BC19B0699C8A}" type="presOf" srcId="{B651F6E3-6281-48DB-9319-2AEAFDAE7572}" destId="{619D679B-A015-4ECF-8348-D1034C574F40}" srcOrd="0" destOrd="0" presId="urn:microsoft.com/office/officeart/2005/8/layout/target3"/>
    <dgm:cxn modelId="{09928AFB-F794-4503-9548-9221AC9A07C4}" type="presOf" srcId="{B651F6E3-6281-48DB-9319-2AEAFDAE7572}" destId="{6BB5E863-4638-4E1D-BFDE-399D028AC4ED}" srcOrd="1" destOrd="0" presId="urn:microsoft.com/office/officeart/2005/8/layout/target3"/>
    <dgm:cxn modelId="{853213FA-51C3-48B1-9CA3-01501389EA3C}" type="presParOf" srcId="{333A1088-737F-45CB-B68E-254E46348037}" destId="{F5ABB229-8D3B-4694-996A-96F23CF14429}" srcOrd="0" destOrd="0" presId="urn:microsoft.com/office/officeart/2005/8/layout/target3"/>
    <dgm:cxn modelId="{D874D097-1F7B-4087-9925-3E485B53237B}" type="presParOf" srcId="{333A1088-737F-45CB-B68E-254E46348037}" destId="{F41139FD-01EE-4571-8B17-4FB00FC51163}" srcOrd="1" destOrd="0" presId="urn:microsoft.com/office/officeart/2005/8/layout/target3"/>
    <dgm:cxn modelId="{AC020358-35E6-462C-ADAD-0DFA257EC8BB}" type="presParOf" srcId="{333A1088-737F-45CB-B68E-254E46348037}" destId="{D005CE8C-CC26-4C3E-AC11-E15060ECD759}" srcOrd="2" destOrd="0" presId="urn:microsoft.com/office/officeart/2005/8/layout/target3"/>
    <dgm:cxn modelId="{01BDF838-FA1B-4D76-AFB7-2223C78168BF}" type="presParOf" srcId="{333A1088-737F-45CB-B68E-254E46348037}" destId="{2C702D82-9B77-49B7-9568-BB8EB47C3372}" srcOrd="3" destOrd="0" presId="urn:microsoft.com/office/officeart/2005/8/layout/target3"/>
    <dgm:cxn modelId="{11AC2BE1-05BC-4286-9555-7525D3E37792}" type="presParOf" srcId="{333A1088-737F-45CB-B68E-254E46348037}" destId="{A52A0455-90FF-4808-ABD0-F02540D31D5A}" srcOrd="4" destOrd="0" presId="urn:microsoft.com/office/officeart/2005/8/layout/target3"/>
    <dgm:cxn modelId="{2B829967-F39D-4AF3-B7F9-6F83C558A7AB}" type="presParOf" srcId="{333A1088-737F-45CB-B68E-254E46348037}" destId="{6140AFEC-043D-4C43-A2F9-D0F5331DF3A3}" srcOrd="5" destOrd="0" presId="urn:microsoft.com/office/officeart/2005/8/layout/target3"/>
    <dgm:cxn modelId="{A6E9B31F-5755-47E9-9A11-ACECE786F701}" type="presParOf" srcId="{333A1088-737F-45CB-B68E-254E46348037}" destId="{9358AC05-5D7D-4327-9F80-1AD486AEA664}" srcOrd="6" destOrd="0" presId="urn:microsoft.com/office/officeart/2005/8/layout/target3"/>
    <dgm:cxn modelId="{4C039BDC-8FB3-481B-AF68-3E6CFA89A9B5}" type="presParOf" srcId="{333A1088-737F-45CB-B68E-254E46348037}" destId="{313FC574-E1CD-4FB4-B054-0B805CE0447D}" srcOrd="7" destOrd="0" presId="urn:microsoft.com/office/officeart/2005/8/layout/target3"/>
    <dgm:cxn modelId="{2990AA11-7BFE-48C2-BF3F-B7B1ABD12214}" type="presParOf" srcId="{333A1088-737F-45CB-B68E-254E46348037}" destId="{619D679B-A015-4ECF-8348-D1034C574F40}" srcOrd="8" destOrd="0" presId="urn:microsoft.com/office/officeart/2005/8/layout/target3"/>
    <dgm:cxn modelId="{A5CEF57C-6593-4BF6-8CC2-BB2484EADCC2}" type="presParOf" srcId="{333A1088-737F-45CB-B68E-254E46348037}" destId="{322283A8-4A27-4CDA-BAE3-F381106A9174}" srcOrd="9" destOrd="0" presId="urn:microsoft.com/office/officeart/2005/8/layout/target3"/>
    <dgm:cxn modelId="{1FCB96A2-9876-409E-83AD-0A072244AF28}" type="presParOf" srcId="{333A1088-737F-45CB-B68E-254E46348037}" destId="{FFC9F71D-1B4F-4AD9-A4A6-86ADEFC8AF5C}" srcOrd="10" destOrd="0" presId="urn:microsoft.com/office/officeart/2005/8/layout/target3"/>
    <dgm:cxn modelId="{2A716BEE-7121-4202-8E51-CF4250300BDA}" type="presParOf" srcId="{333A1088-737F-45CB-B68E-254E46348037}" destId="{25B08C86-7E15-44DC-BE7F-FFB55DD49D12}" srcOrd="11" destOrd="0" presId="urn:microsoft.com/office/officeart/2005/8/layout/target3"/>
    <dgm:cxn modelId="{1ECEFB6B-1562-484C-9AEC-5257FB7B36BE}" type="presParOf" srcId="{333A1088-737F-45CB-B68E-254E46348037}" destId="{76644BE8-9D7C-4C09-B250-3D10AF48CBB7}" srcOrd="12" destOrd="0" presId="urn:microsoft.com/office/officeart/2005/8/layout/target3"/>
    <dgm:cxn modelId="{83A045A9-898F-485C-B445-B3F1D6FDEADF}" type="presParOf" srcId="{333A1088-737F-45CB-B68E-254E46348037}" destId="{EE85B701-7295-41C0-BA7A-34D3756A2AE6}" srcOrd="13" destOrd="0" presId="urn:microsoft.com/office/officeart/2005/8/layout/target3"/>
    <dgm:cxn modelId="{62B3E2F1-9D34-4D3E-9E9F-D77ECADEEB6D}" type="presParOf" srcId="{333A1088-737F-45CB-B68E-254E46348037}" destId="{8BEBB6EC-1DAA-4CAC-8A25-BC0FCBD5DBD5}" srcOrd="14" destOrd="0" presId="urn:microsoft.com/office/officeart/2005/8/layout/target3"/>
    <dgm:cxn modelId="{86A25BEA-367C-474E-B442-76569089C221}" type="presParOf" srcId="{333A1088-737F-45CB-B68E-254E46348037}" destId="{AED2198E-93D5-4001-81B4-73124B309672}" srcOrd="15" destOrd="0" presId="urn:microsoft.com/office/officeart/2005/8/layout/target3"/>
    <dgm:cxn modelId="{B6C07ABA-C099-4923-A7D0-1DB1B7CB6903}" type="presParOf" srcId="{333A1088-737F-45CB-B68E-254E46348037}" destId="{2BE915AB-18AA-4053-B92C-3BFC9ED204BB}" srcOrd="16" destOrd="0" presId="urn:microsoft.com/office/officeart/2005/8/layout/target3"/>
    <dgm:cxn modelId="{652AE662-6375-4BA9-9056-3F352E1FB3E5}" type="presParOf" srcId="{333A1088-737F-45CB-B68E-254E46348037}" destId="{6BB5E863-4638-4E1D-BFDE-399D028AC4ED}" srcOrd="17" destOrd="0" presId="urn:microsoft.com/office/officeart/2005/8/layout/target3"/>
    <dgm:cxn modelId="{8ED77307-ED7B-438E-9974-CC47E61ED9D5}" type="presParOf" srcId="{333A1088-737F-45CB-B68E-254E46348037}" destId="{5A5FFA88-C948-4069-8E93-59FA12366E83}" srcOrd="18" destOrd="0" presId="urn:microsoft.com/office/officeart/2005/8/layout/target3"/>
    <dgm:cxn modelId="{2940D1F4-6252-4C89-8CAB-028AA13765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NÁZEV:VY_32_INOVACE_05_PRVOUKA 3.R.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STÁTNÍ SYMBOLY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67C1B-01A0-402C-80BC-4791B311ED0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4EC88C5-1587-4C2B-BF38-5BAC27EF663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67C1B-01A0-402C-80BC-4791B311ED0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88C5-1587-4C2B-BF38-5BAC27EF6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67C1B-01A0-402C-80BC-4791B311ED0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88C5-1587-4C2B-BF38-5BAC27EF663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67C1B-01A0-402C-80BC-4791B311ED0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88C5-1587-4C2B-BF38-5BAC27EF663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67C1B-01A0-402C-80BC-4791B311ED0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88C5-1587-4C2B-BF38-5BAC27EF663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67C1B-01A0-402C-80BC-4791B311ED0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88C5-1587-4C2B-BF38-5BAC27EF6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67C1B-01A0-402C-80BC-4791B311ED0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88C5-1587-4C2B-BF38-5BAC27EF6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67C1B-01A0-402C-80BC-4791B311ED0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88C5-1587-4C2B-BF38-5BAC27EF6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67C1B-01A0-402C-80BC-4791B311ED0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88C5-1587-4C2B-BF38-5BAC27EF6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67C1B-01A0-402C-80BC-4791B311ED0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88C5-1587-4C2B-BF38-5BAC27EF6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67C1B-01A0-402C-80BC-4791B311ED0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88C5-1587-4C2B-BF38-5BAC27EF6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7467C1B-01A0-402C-80BC-4791B311ED0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4EC88C5-1587-4C2B-BF38-5BAC27EF663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kroup-Anthem.jpg" TargetMode="External"/><Relationship Id="rId2" Type="http://schemas.openxmlformats.org/officeDocument/2006/relationships/hyperlink" Target="http://cs.wikipedia.org/wiki/Soubor:Flag_of_the_Czech_Republic_2007_Pragu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7986388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214396"/>
      </p:ext>
    </p:extLst>
  </p:cSld>
  <p:clrMapOvr>
    <a:masterClrMapping/>
  </p:clrMapOvr>
  <p:transition spd="slow" advTm="9386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Doplnění učiva o státních symbolech</a:t>
            </a:r>
          </a:p>
          <a:p>
            <a:endParaRPr lang="cs-CZ" dirty="0" smtClean="0"/>
          </a:p>
          <a:p>
            <a:r>
              <a:rPr lang="cs-CZ" dirty="0"/>
              <a:t>žáci pracují na interaktivní tabuli fixem</a:t>
            </a:r>
            <a:br>
              <a:rPr lang="cs-CZ" dirty="0"/>
            </a:br>
            <a:r>
              <a:rPr lang="cs-CZ" dirty="0"/>
              <a:t> správné řešení se objeví po kliknutí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4631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14400" y="0"/>
            <a:ext cx="8229600" cy="1143000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cs-CZ" sz="4000" dirty="0" smtClean="0"/>
              <a:t>Každý stát má své státní symboly:</a:t>
            </a:r>
          </a:p>
        </p:txBody>
      </p:sp>
      <p:pic>
        <p:nvPicPr>
          <p:cNvPr id="3089" name="Picture 17" descr="cr92znv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068960"/>
            <a:ext cx="2982913" cy="3533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5" descr="OD%20-%20st%C3%A1tn%C3%AD%20symboly%20-%2045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323" y="3068960"/>
            <a:ext cx="3556840" cy="34341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6915" y="2321494"/>
            <a:ext cx="26497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" indent="0" eaLnBrk="1" hangingPunct="1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Státní </a:t>
            </a:r>
            <a:r>
              <a:rPr lang="cs-CZ" sz="3200" b="1" dirty="0" smtClean="0">
                <a:solidFill>
                  <a:srgbClr val="FF0000"/>
                </a:solidFill>
              </a:rPr>
              <a:t>hymna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600" y="1124743"/>
            <a:ext cx="26296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" indent="0" eaLnBrk="1" hangingPunct="1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Státní vlajka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843538" y="2399372"/>
            <a:ext cx="22682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" indent="0" eaLnBrk="1" hangingPunct="1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Státní</a:t>
            </a:r>
            <a:r>
              <a:rPr lang="cs-CZ" sz="2800" b="1" dirty="0" smtClean="0">
                <a:solidFill>
                  <a:srgbClr val="FF0000"/>
                </a:solidFill>
              </a:rPr>
              <a:t> znak</a:t>
            </a:r>
          </a:p>
        </p:txBody>
      </p:sp>
      <p:pic>
        <p:nvPicPr>
          <p:cNvPr id="1027" name="Picture 3" descr="C:\Users\08C1\AppData\Local\Microsoft\Windows\Temporary Internet Files\Content.IE5\LDOPNIE0\MC9000012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1292" y="1106069"/>
            <a:ext cx="267848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91130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>
          <a:xfrm>
            <a:off x="596812" y="1916832"/>
            <a:ext cx="9144000" cy="1728788"/>
          </a:xfrm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</a:extLst>
        </p:spPr>
        <p:txBody>
          <a:bodyPr>
            <a:normAutofit fontScale="32500" lnSpcReduction="20000"/>
          </a:bodyPr>
          <a:lstStyle/>
          <a:p>
            <a:pPr eaLnBrk="1" hangingPunct="1">
              <a:lnSpc>
                <a:spcPct val="80000"/>
              </a:lnSpc>
            </a:pPr>
            <a:endParaRPr lang="cs-CZ" sz="2400" dirty="0" smtClean="0">
              <a:solidFill>
                <a:srgbClr val="000099"/>
              </a:solidFill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sz="9800" b="1" i="1" dirty="0" smtClean="0">
                <a:solidFill>
                  <a:schemeClr val="tx2">
                    <a:lumMod val="75000"/>
                  </a:schemeClr>
                </a:solidFill>
              </a:rPr>
              <a:t>Českých státních symbolů je celkově </a:t>
            </a:r>
            <a:r>
              <a:rPr lang="cs-CZ" sz="9800" b="1" i="1" dirty="0" smtClean="0">
                <a:solidFill>
                  <a:srgbClr val="FF0000"/>
                </a:solidFill>
              </a:rPr>
              <a:t>6.</a:t>
            </a:r>
          </a:p>
          <a:p>
            <a:pPr eaLnBrk="1" hangingPunct="1">
              <a:lnSpc>
                <a:spcPct val="80000"/>
              </a:lnSpc>
            </a:pPr>
            <a:endParaRPr lang="cs-CZ" sz="98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sz="9800" b="1" i="1" dirty="0" smtClean="0">
                <a:solidFill>
                  <a:schemeClr val="tx2">
                    <a:lumMod val="75000"/>
                  </a:schemeClr>
                </a:solidFill>
              </a:rPr>
              <a:t>Všechny lze dle zákona užívat pouze 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sz="9800" b="1" i="1" dirty="0" smtClean="0">
                <a:solidFill>
                  <a:schemeClr val="tx2">
                    <a:lumMod val="75000"/>
                  </a:schemeClr>
                </a:solidFill>
              </a:rPr>
              <a:t>vhodným </a:t>
            </a:r>
            <a:r>
              <a:rPr lang="cs-CZ" sz="9800" b="1" i="1" dirty="0" smtClean="0">
                <a:solidFill>
                  <a:srgbClr val="000099"/>
                </a:solidFill>
              </a:rPr>
              <a:t>a důstojným způsobem.</a:t>
            </a:r>
          </a:p>
        </p:txBody>
      </p:sp>
      <p:sp>
        <p:nvSpPr>
          <p:cNvPr id="2" name="Obdélník 1"/>
          <p:cNvSpPr/>
          <p:nvPr/>
        </p:nvSpPr>
        <p:spPr>
          <a:xfrm>
            <a:off x="971600" y="555177"/>
            <a:ext cx="66404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/>
                <a:solidFill>
                  <a:srgbClr val="0070C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Státní symboly.</a:t>
            </a:r>
            <a:endParaRPr lang="cs-CZ" sz="5400" b="1" cap="all" dirty="0">
              <a:ln/>
              <a:solidFill>
                <a:srgbClr val="0070C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72869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4135" y="4437112"/>
            <a:ext cx="3348038" cy="2160588"/>
          </a:xfrm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</a:extLst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cs-CZ" sz="2800" b="1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Víš, kdy se státní vlajka vyvěšuje?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cs-CZ" sz="2800" b="1" i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2531" name="Rectangle 6"/>
          <p:cNvSpPr>
            <a:spLocks noGrp="1" noChangeArrowheads="1"/>
          </p:cNvSpPr>
          <p:nvPr>
            <p:ph type="title"/>
          </p:nvPr>
        </p:nvSpPr>
        <p:spPr>
          <a:xfrm>
            <a:off x="208883" y="547712"/>
            <a:ext cx="9144000" cy="1081088"/>
          </a:xfrm>
          <a:noFill/>
        </p:spPr>
        <p:txBody>
          <a:bodyPr/>
          <a:lstStyle/>
          <a:p>
            <a:pPr algn="l" eaLnBrk="1" hangingPunct="1"/>
            <a:r>
              <a:rPr lang="cs-CZ" b="1" dirty="0" smtClean="0">
                <a:solidFill>
                  <a:srgbClr val="FF0000"/>
                </a:solidFill>
              </a:rPr>
              <a:t>Státní vlajka České republiky</a:t>
            </a:r>
          </a:p>
        </p:txBody>
      </p:sp>
      <p:pic>
        <p:nvPicPr>
          <p:cNvPr id="5018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352" y="3212976"/>
            <a:ext cx="3943843" cy="2994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0184" name="Rectangle 8"/>
          <p:cNvSpPr>
            <a:spLocks noChangeArrowheads="1"/>
          </p:cNvSpPr>
          <p:nvPr/>
        </p:nvSpPr>
        <p:spPr bwMode="auto">
          <a:xfrm>
            <a:off x="194135" y="1828792"/>
            <a:ext cx="8964613" cy="1150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3200" i="1" dirty="0" smtClean="0">
                <a:solidFill>
                  <a:srgbClr val="000099"/>
                </a:solidFill>
              </a:rPr>
              <a:t>Vlajka </a:t>
            </a:r>
            <a:r>
              <a:rPr lang="cs-CZ" sz="3200" i="1" dirty="0">
                <a:solidFill>
                  <a:srgbClr val="000099"/>
                </a:solidFill>
              </a:rPr>
              <a:t>se skládá z </a:t>
            </a:r>
            <a:r>
              <a:rPr lang="cs-CZ" sz="3200" b="1" i="1" dirty="0">
                <a:solidFill>
                  <a:srgbClr val="000099"/>
                </a:solidFill>
              </a:rPr>
              <a:t>horního pruhu bílého </a:t>
            </a:r>
            <a:r>
              <a:rPr lang="cs-CZ" sz="3200" i="1" dirty="0">
                <a:solidFill>
                  <a:srgbClr val="000099"/>
                </a:solidFill>
              </a:rPr>
              <a:t>a </a:t>
            </a:r>
            <a:r>
              <a:rPr lang="cs-CZ" sz="3200" b="1" i="1" dirty="0">
                <a:solidFill>
                  <a:srgbClr val="000099"/>
                </a:solidFill>
              </a:rPr>
              <a:t>dolního pruhu červeného</a:t>
            </a:r>
            <a:r>
              <a:rPr lang="cs-CZ" sz="3200" i="1" dirty="0">
                <a:solidFill>
                  <a:srgbClr val="000099"/>
                </a:solidFill>
              </a:rPr>
              <a:t>, mezi něž je vsunut </a:t>
            </a:r>
            <a:r>
              <a:rPr lang="cs-CZ" sz="3200" b="1" i="1" dirty="0">
                <a:solidFill>
                  <a:srgbClr val="000099"/>
                </a:solidFill>
              </a:rPr>
              <a:t>modrý klín </a:t>
            </a:r>
            <a:r>
              <a:rPr lang="cs-CZ" sz="3200" i="1" dirty="0">
                <a:solidFill>
                  <a:srgbClr val="000099"/>
                </a:solidFill>
              </a:rPr>
              <a:t>do poloviny délky vlajky</a:t>
            </a:r>
          </a:p>
        </p:txBody>
      </p:sp>
    </p:spTree>
    <p:extLst>
      <p:ext uri="{BB962C8B-B14F-4D97-AF65-F5344CB8AC3E}">
        <p14:creationId xmlns:p14="http://schemas.microsoft.com/office/powerpoint/2010/main" val="3216949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0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0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50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501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501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50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 build="p"/>
      <p:bldP spid="5018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37843" y="2276872"/>
            <a:ext cx="9047163" cy="1867643"/>
          </a:xfrm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</a:extLst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cs-CZ" b="1" i="1" dirty="0" smtClean="0">
                <a:solidFill>
                  <a:srgbClr val="000099"/>
                </a:solidFill>
              </a:rPr>
              <a:t>Je </a:t>
            </a:r>
            <a:r>
              <a:rPr lang="cs-CZ" sz="2400" b="1" i="1" dirty="0" smtClean="0">
                <a:solidFill>
                  <a:srgbClr val="000099"/>
                </a:solidFill>
              </a:rPr>
              <a:t>stuha nebo vlajka skládající se ze tří různých barev.</a:t>
            </a:r>
          </a:p>
          <a:p>
            <a:pPr eaLnBrk="1" hangingPunct="1"/>
            <a:endParaRPr lang="cs-CZ" sz="2400" b="1" i="1" dirty="0" smtClean="0">
              <a:solidFill>
                <a:srgbClr val="000099"/>
              </a:solidFill>
            </a:endParaRPr>
          </a:p>
          <a:p>
            <a:pPr marL="0" indent="0" eaLnBrk="1" hangingPunct="1"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Česká trikolóra má vodorovné pruhy bílý, červený a modrý.</a:t>
            </a:r>
          </a:p>
        </p:txBody>
      </p:sp>
      <p:pic>
        <p:nvPicPr>
          <p:cNvPr id="4915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3789363"/>
            <a:ext cx="7620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58515" y="188640"/>
            <a:ext cx="8088573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solidFill>
                  <a:srgbClr val="0070C0"/>
                </a:solidFill>
              </a:rPr>
              <a:t>Státní barvy České republiky (trikolóra)</a:t>
            </a:r>
            <a:endParaRPr lang="cs-CZ" sz="5400" b="1" cap="all" dirty="0">
              <a:ln/>
              <a:solidFill>
                <a:srgbClr val="0070C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9962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49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49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0"/>
                                        <p:tgtEl>
                                          <p:spTgt spid="49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title"/>
          </p:nvPr>
        </p:nvSpPr>
        <p:spPr>
          <a:xfrm>
            <a:off x="323528" y="692696"/>
            <a:ext cx="9144000" cy="1081088"/>
          </a:xfrm>
          <a:noFill/>
        </p:spPr>
        <p:txBody>
          <a:bodyPr/>
          <a:lstStyle/>
          <a:p>
            <a:pPr algn="l" eaLnBrk="1" hangingPunct="1"/>
            <a:r>
              <a:rPr lang="cs-CZ" b="1" dirty="0" smtClean="0">
                <a:solidFill>
                  <a:srgbClr val="0070C0"/>
                </a:solidFill>
              </a:rPr>
              <a:t>Malý státní znak České republiky</a:t>
            </a:r>
          </a:p>
        </p:txBody>
      </p:sp>
      <p:sp>
        <p:nvSpPr>
          <p:cNvPr id="54274" name="Rectangle 2"/>
          <p:cNvSpPr>
            <a:spLocks noGrp="1" noChangeArrowheads="1"/>
          </p:cNvSpPr>
          <p:nvPr>
            <p:ph idx="1"/>
          </p:nvPr>
        </p:nvSpPr>
        <p:spPr>
          <a:xfrm>
            <a:off x="539552" y="2852936"/>
            <a:ext cx="3276600" cy="2952750"/>
          </a:xfrm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</a:extLst>
        </p:spPr>
        <p:txBody>
          <a:bodyPr>
            <a:normAutofit/>
          </a:bodyPr>
          <a:lstStyle/>
          <a:p>
            <a:pPr marL="0" indent="0" eaLnBrk="1" hangingPunct="1">
              <a:lnSpc>
                <a:spcPct val="120000"/>
              </a:lnSpc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Tvoří ho červený štít, v němž je stříbrný dvouocasý lev ve skoku se zlatou korunou a zlatou zbrojí.</a:t>
            </a:r>
          </a:p>
        </p:txBody>
      </p:sp>
      <p:pic>
        <p:nvPicPr>
          <p:cNvPr id="542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7413" y="1484313"/>
            <a:ext cx="4273550" cy="521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9400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42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42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542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4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type="title"/>
          </p:nvPr>
        </p:nvSpPr>
        <p:spPr>
          <a:xfrm>
            <a:off x="0" y="692696"/>
            <a:ext cx="9144000" cy="1081088"/>
          </a:xfrm>
          <a:noFill/>
        </p:spPr>
        <p:txBody>
          <a:bodyPr/>
          <a:lstStyle/>
          <a:p>
            <a:pPr algn="l" eaLnBrk="1" hangingPunct="1"/>
            <a:r>
              <a:rPr lang="cs-CZ" b="1" dirty="0" smtClean="0">
                <a:solidFill>
                  <a:srgbClr val="0070C0"/>
                </a:solidFill>
              </a:rPr>
              <a:t>Velký státní znak České republiky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53250" name="Rectangle 2"/>
          <p:cNvSpPr>
            <a:spLocks noGrp="1" noChangeArrowheads="1"/>
          </p:cNvSpPr>
          <p:nvPr>
            <p:ph idx="1"/>
          </p:nvPr>
        </p:nvSpPr>
        <p:spPr>
          <a:xfrm>
            <a:off x="395536" y="1973929"/>
            <a:ext cx="3708400" cy="4679950"/>
          </a:xfrm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</a:extLst>
        </p:spPr>
        <p:txBody>
          <a:bodyPr/>
          <a:lstStyle/>
          <a:p>
            <a:pPr marL="0" indent="0" eaLnBrk="1" hangingPunct="1">
              <a:lnSpc>
                <a:spcPct val="120000"/>
              </a:lnSpc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Tvoří ho čtvrcený štít, kde je v prvním a čtvrtém poli historický znak Čech, ve druhém poli znak Moravy a ve třetím poli znak Slezska, reprezentuje spojení všech historických zemí Česka.</a:t>
            </a:r>
          </a:p>
        </p:txBody>
      </p:sp>
      <p:pic>
        <p:nvPicPr>
          <p:cNvPr id="532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513" y="1916113"/>
            <a:ext cx="3975100" cy="4779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7346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3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3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53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3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6"/>
          <p:cNvSpPr>
            <a:spLocks noGrp="1" noChangeArrowheads="1"/>
          </p:cNvSpPr>
          <p:nvPr>
            <p:ph type="title"/>
          </p:nvPr>
        </p:nvSpPr>
        <p:spPr>
          <a:xfrm>
            <a:off x="364083" y="332656"/>
            <a:ext cx="8532440" cy="1368425"/>
          </a:xfrm>
          <a:noFill/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b="1" dirty="0" smtClean="0">
                <a:solidFill>
                  <a:srgbClr val="000099"/>
                </a:solidFill>
              </a:rPr>
              <a:t>Vlajka prezidenta</a:t>
            </a:r>
            <a:br>
              <a:rPr lang="cs-CZ" b="1" dirty="0" smtClean="0">
                <a:solidFill>
                  <a:srgbClr val="000099"/>
                </a:solidFill>
              </a:rPr>
            </a:br>
            <a:r>
              <a:rPr lang="cs-CZ" b="1" dirty="0" smtClean="0">
                <a:solidFill>
                  <a:srgbClr val="000099"/>
                </a:solidFill>
              </a:rPr>
              <a:t>České republiky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xfrm>
            <a:off x="220512" y="3212976"/>
            <a:ext cx="8896523" cy="4679950"/>
          </a:xfrm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</a:extLst>
        </p:spPr>
        <p:txBody>
          <a:bodyPr>
            <a:normAutofit/>
          </a:bodyPr>
          <a:lstStyle/>
          <a:p>
            <a:pPr marL="0" indent="0" eaLnBrk="1" hangingPunct="1">
              <a:lnSpc>
                <a:spcPct val="80000"/>
              </a:lnSpc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Vlajka prezidenta republiky je bílá, s okrajem skládajícím se z plaménků střídavě bílých, červených a modrých.</a:t>
            </a:r>
          </a:p>
          <a:p>
            <a:pPr eaLnBrk="1" hangingPunct="1">
              <a:lnSpc>
                <a:spcPct val="80000"/>
              </a:lnSpc>
            </a:pPr>
            <a:endParaRPr lang="cs-CZ" sz="2400" b="1" i="1" dirty="0" smtClean="0">
              <a:solidFill>
                <a:srgbClr val="000099"/>
              </a:solidFill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Uprostřed bílého pole je velký státní znak</a:t>
            </a:r>
          </a:p>
          <a:p>
            <a:pPr eaLnBrk="1" hangingPunct="1">
              <a:lnSpc>
                <a:spcPct val="80000"/>
              </a:lnSpc>
            </a:pPr>
            <a:endParaRPr lang="cs-CZ" sz="2400" b="1" i="1" dirty="0" smtClean="0">
              <a:solidFill>
                <a:srgbClr val="000099"/>
              </a:solidFill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Pod ním je bílý nápis </a:t>
            </a:r>
            <a:r>
              <a:rPr lang="cs-CZ" sz="2400" b="1" i="1" dirty="0" smtClean="0">
                <a:solidFill>
                  <a:srgbClr val="FF0000"/>
                </a:solidFill>
              </a:rPr>
              <a:t>PRAVDA VÍTĚZÍ </a:t>
            </a:r>
            <a:r>
              <a:rPr lang="cs-CZ" sz="2400" b="1" i="1" dirty="0" smtClean="0">
                <a:solidFill>
                  <a:srgbClr val="000099"/>
                </a:solidFill>
              </a:rPr>
              <a:t>na červené stuze podložený žlutými lipovými ratolestmi</a:t>
            </a:r>
          </a:p>
          <a:p>
            <a:pPr eaLnBrk="1" hangingPunct="1">
              <a:lnSpc>
                <a:spcPct val="80000"/>
              </a:lnSpc>
            </a:pPr>
            <a:endParaRPr lang="cs-CZ" sz="2400" b="1" i="1" dirty="0" smtClean="0">
              <a:solidFill>
                <a:srgbClr val="000099"/>
              </a:solidFill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sz="2400" b="1" i="1" dirty="0" smtClean="0">
                <a:solidFill>
                  <a:srgbClr val="FF0000"/>
                </a:solidFill>
              </a:rPr>
              <a:t>Jediným legálním uživatelem standarty je prezident České republiky</a:t>
            </a:r>
          </a:p>
        </p:txBody>
      </p:sp>
      <p:pic>
        <p:nvPicPr>
          <p:cNvPr id="24580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6632"/>
            <a:ext cx="3100387" cy="310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4700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6"/>
          <p:cNvSpPr>
            <a:spLocks noGrp="1" noChangeArrowheads="1"/>
          </p:cNvSpPr>
          <p:nvPr>
            <p:ph type="title"/>
          </p:nvPr>
        </p:nvSpPr>
        <p:spPr>
          <a:xfrm>
            <a:off x="0" y="116632"/>
            <a:ext cx="5399460" cy="1441128"/>
          </a:xfrm>
          <a:noFill/>
        </p:spPr>
        <p:txBody>
          <a:bodyPr>
            <a:noAutofit/>
          </a:bodyPr>
          <a:lstStyle/>
          <a:p>
            <a:pPr algn="l" eaLnBrk="1" hangingPunct="1"/>
            <a:r>
              <a:rPr lang="cs-CZ" sz="4800" b="1" dirty="0" smtClean="0">
                <a:solidFill>
                  <a:srgbClr val="FF0000"/>
                </a:solidFill>
              </a:rPr>
              <a:t>Státní pečeť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České republiky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0" y="1844675"/>
            <a:ext cx="5003800" cy="1584325"/>
          </a:xfrm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</a:extLst>
        </p:spPr>
        <p:txBody>
          <a:bodyPr/>
          <a:lstStyle/>
          <a:p>
            <a:pPr marL="0" indent="0" eaLnBrk="1" hangingPunct="1"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Tvoří ji velký státní znak podložený lipovými ratolestmi po stranách, kolem něhož je opis „ČESKÁ REPUBLIKA“</a:t>
            </a:r>
          </a:p>
        </p:txBody>
      </p:sp>
      <p:pic>
        <p:nvPicPr>
          <p:cNvPr id="26628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413" y="1017588"/>
            <a:ext cx="4029075" cy="3995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2232" name="Rectangle 8"/>
          <p:cNvSpPr>
            <a:spLocks noChangeArrowheads="1"/>
          </p:cNvSpPr>
          <p:nvPr/>
        </p:nvSpPr>
        <p:spPr bwMode="auto">
          <a:xfrm>
            <a:off x="36513" y="5013325"/>
            <a:ext cx="9107487" cy="50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b="1" i="1" u="sng" dirty="0">
                <a:solidFill>
                  <a:srgbClr val="000099"/>
                </a:solidFill>
              </a:rPr>
              <a:t>Při kterých příležitostech se používá?</a:t>
            </a:r>
          </a:p>
        </p:txBody>
      </p:sp>
      <p:sp>
        <p:nvSpPr>
          <p:cNvPr id="52233" name="Rectangle 9"/>
          <p:cNvSpPr>
            <a:spLocks noChangeArrowheads="1"/>
          </p:cNvSpPr>
          <p:nvPr/>
        </p:nvSpPr>
        <p:spPr bwMode="auto">
          <a:xfrm>
            <a:off x="34925" y="3789363"/>
            <a:ext cx="4465638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b="1" i="1" u="sng" dirty="0">
                <a:solidFill>
                  <a:srgbClr val="000099"/>
                </a:solidFill>
              </a:rPr>
              <a:t>Kdo pečeť opatruje?</a:t>
            </a:r>
          </a:p>
        </p:txBody>
      </p:sp>
      <p:sp>
        <p:nvSpPr>
          <p:cNvPr id="52234" name="Rectangle 10"/>
          <p:cNvSpPr>
            <a:spLocks noChangeArrowheads="1"/>
          </p:cNvSpPr>
          <p:nvPr/>
        </p:nvSpPr>
        <p:spPr bwMode="auto">
          <a:xfrm>
            <a:off x="34925" y="4221163"/>
            <a:ext cx="4465638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1600200" lvl="3" indent="-228600">
              <a:lnSpc>
                <a:spcPct val="80000"/>
              </a:lnSpc>
              <a:spcBef>
                <a:spcPct val="20000"/>
              </a:spcBef>
              <a:buFontTx/>
              <a:buChar char="–"/>
            </a:pPr>
            <a:r>
              <a:rPr lang="cs-CZ" sz="2400" b="1" i="1" dirty="0">
                <a:solidFill>
                  <a:srgbClr val="000099"/>
                </a:solidFill>
              </a:rPr>
              <a:t>prezident republiky</a:t>
            </a:r>
          </a:p>
        </p:txBody>
      </p:sp>
      <p:sp>
        <p:nvSpPr>
          <p:cNvPr id="52235" name="Rectangle 11"/>
          <p:cNvSpPr>
            <a:spLocks noChangeArrowheads="1"/>
          </p:cNvSpPr>
          <p:nvPr/>
        </p:nvSpPr>
        <p:spPr bwMode="auto">
          <a:xfrm>
            <a:off x="-1980729" y="5784202"/>
            <a:ext cx="10945217" cy="885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lvl="8">
              <a:lnSpc>
                <a:spcPct val="80000"/>
              </a:lnSpc>
              <a:spcBef>
                <a:spcPct val="20000"/>
              </a:spcBef>
            </a:pPr>
            <a:r>
              <a:rPr lang="cs-CZ" sz="2400" b="1" i="1" dirty="0">
                <a:solidFill>
                  <a:srgbClr val="000099"/>
                </a:solidFill>
              </a:rPr>
              <a:t>(</a:t>
            </a:r>
            <a:r>
              <a:rPr lang="cs-CZ" sz="2400" b="1" i="1" dirty="0" smtClean="0">
                <a:solidFill>
                  <a:srgbClr val="000099"/>
                </a:solidFill>
              </a:rPr>
              <a:t>stvrzení </a:t>
            </a:r>
            <a:r>
              <a:rPr lang="cs-CZ" sz="2400" b="1" i="1" dirty="0">
                <a:solidFill>
                  <a:srgbClr val="000099"/>
                </a:solidFill>
              </a:rPr>
              <a:t>mezinárodních smluv, vydání pověřovacích listin diplomatických </a:t>
            </a:r>
            <a:r>
              <a:rPr lang="cs-CZ" sz="2400" b="1" i="1" dirty="0" smtClean="0">
                <a:solidFill>
                  <a:srgbClr val="000099"/>
                </a:solidFill>
              </a:rPr>
              <a:t>zástupcům)</a:t>
            </a:r>
            <a:endParaRPr lang="cs-CZ" sz="2400" b="1" i="1" dirty="0">
              <a:solidFill>
                <a:srgbClr val="000099"/>
              </a:solidFill>
            </a:endParaRPr>
          </a:p>
        </p:txBody>
      </p:sp>
      <p:sp>
        <p:nvSpPr>
          <p:cNvPr id="52236" name="Rectangle 12"/>
          <p:cNvSpPr>
            <a:spLocks noChangeArrowheads="1"/>
          </p:cNvSpPr>
          <p:nvPr/>
        </p:nvSpPr>
        <p:spPr bwMode="auto">
          <a:xfrm>
            <a:off x="36513" y="5516563"/>
            <a:ext cx="9107487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1600200" lvl="3" indent="-228600">
              <a:lnSpc>
                <a:spcPct val="80000"/>
              </a:lnSpc>
              <a:spcBef>
                <a:spcPct val="20000"/>
              </a:spcBef>
              <a:buFontTx/>
              <a:buChar char="–"/>
            </a:pPr>
            <a:r>
              <a:rPr lang="cs-CZ" sz="2400" b="1" i="1" dirty="0">
                <a:solidFill>
                  <a:srgbClr val="000099"/>
                </a:solidFill>
              </a:rPr>
              <a:t>při významných událostech</a:t>
            </a:r>
          </a:p>
        </p:txBody>
      </p:sp>
    </p:spTree>
    <p:extLst>
      <p:ext uri="{BB962C8B-B14F-4D97-AF65-F5344CB8AC3E}">
        <p14:creationId xmlns:p14="http://schemas.microsoft.com/office/powerpoint/2010/main" val="494663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title"/>
          </p:nvPr>
        </p:nvSpPr>
        <p:spPr>
          <a:xfrm>
            <a:off x="323528" y="908720"/>
            <a:ext cx="9144000" cy="1081088"/>
          </a:xfrm>
          <a:noFill/>
        </p:spPr>
        <p:txBody>
          <a:bodyPr/>
          <a:lstStyle/>
          <a:p>
            <a:pPr algn="l" eaLnBrk="1" hangingPunct="1"/>
            <a:r>
              <a:rPr lang="cs-CZ" b="1" dirty="0" smtClean="0">
                <a:solidFill>
                  <a:srgbClr val="FF0000"/>
                </a:solidFill>
              </a:rPr>
              <a:t>Státní hymna České republiky</a:t>
            </a:r>
          </a:p>
        </p:txBody>
      </p:sp>
      <p:sp>
        <p:nvSpPr>
          <p:cNvPr id="55298" name="Rectangle 2"/>
          <p:cNvSpPr>
            <a:spLocks noGrp="1" noChangeArrowheads="1"/>
          </p:cNvSpPr>
          <p:nvPr>
            <p:ph idx="1"/>
          </p:nvPr>
        </p:nvSpPr>
        <p:spPr>
          <a:xfrm>
            <a:off x="-14748" y="2420888"/>
            <a:ext cx="9144000" cy="4248150"/>
          </a:xfrm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cs-CZ" sz="2400" dirty="0" smtClean="0">
              <a:solidFill>
                <a:srgbClr val="000099"/>
              </a:solidFill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Státní hymnou je první sloka písně </a:t>
            </a:r>
            <a:r>
              <a:rPr lang="cs-CZ" sz="2400" b="1" i="1" dirty="0" smtClean="0">
                <a:solidFill>
                  <a:srgbClr val="FF0000"/>
                </a:solidFill>
              </a:rPr>
              <a:t>KDE DOMOV MŮJ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hudbu složil František Škroup</a:t>
            </a:r>
          </a:p>
          <a:p>
            <a:pPr eaLnBrk="1" hangingPunct="1">
              <a:lnSpc>
                <a:spcPct val="90000"/>
              </a:lnSpc>
            </a:pPr>
            <a:endParaRPr lang="cs-CZ" sz="2400" b="1" i="1" dirty="0" smtClean="0">
              <a:solidFill>
                <a:srgbClr val="000099"/>
              </a:solidFill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Slova napsal Josef Kajetán Tyl</a:t>
            </a:r>
          </a:p>
          <a:p>
            <a:pPr eaLnBrk="1" hangingPunct="1">
              <a:lnSpc>
                <a:spcPct val="90000"/>
              </a:lnSpc>
            </a:pPr>
            <a:endParaRPr lang="cs-CZ" sz="2400" b="1" i="1" dirty="0" smtClean="0">
              <a:solidFill>
                <a:srgbClr val="000099"/>
              </a:solidFill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Píseň pochází z divadelní hry J. K. Tyla – Fidlovačka aneb žádný hněv a žádná rvačka.</a:t>
            </a:r>
          </a:p>
          <a:p>
            <a:pPr eaLnBrk="1" hangingPunct="1">
              <a:lnSpc>
                <a:spcPct val="90000"/>
              </a:lnSpc>
            </a:pPr>
            <a:endParaRPr lang="cs-CZ" sz="2400" b="1" i="1" dirty="0" smtClean="0">
              <a:solidFill>
                <a:srgbClr val="000099"/>
              </a:solidFill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Rychle zlidověla a získala postavení národní písně</a:t>
            </a:r>
          </a:p>
        </p:txBody>
      </p:sp>
    </p:spTree>
    <p:extLst>
      <p:ext uri="{BB962C8B-B14F-4D97-AF65-F5344CB8AC3E}">
        <p14:creationId xmlns:p14="http://schemas.microsoft.com/office/powerpoint/2010/main" val="370856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52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52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552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552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552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552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552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552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552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552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552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552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552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552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552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18238" y="2492896"/>
            <a:ext cx="3851275" cy="4032250"/>
          </a:xfrm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</a:extLst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Kde domov můj,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kde domov můj.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Voda hučí po lučinách,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bory šumí po skalinách,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v sadě skví se jara květ,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zemský ráj to na pohled!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A to je ta krásná země,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země česká, domov můj,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země česká, domov můj!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title"/>
          </p:nvPr>
        </p:nvSpPr>
        <p:spPr>
          <a:xfrm>
            <a:off x="44245" y="620688"/>
            <a:ext cx="9144000" cy="1081088"/>
          </a:xfrm>
          <a:noFill/>
        </p:spPr>
        <p:txBody>
          <a:bodyPr/>
          <a:lstStyle/>
          <a:p>
            <a:pPr algn="l" eaLnBrk="1" hangingPunct="1"/>
            <a:r>
              <a:rPr lang="cs-CZ" b="1" dirty="0" smtClean="0">
                <a:solidFill>
                  <a:srgbClr val="FF0000"/>
                </a:solidFill>
              </a:rPr>
              <a:t>Státní hymna České republiky</a:t>
            </a:r>
          </a:p>
        </p:txBody>
      </p:sp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0350" y="1124744"/>
            <a:ext cx="5073650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427984" y="5085184"/>
            <a:ext cx="424847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cs-CZ" sz="3200" i="1" dirty="0">
                <a:solidFill>
                  <a:schemeClr val="bg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Víš</a:t>
            </a:r>
            <a:r>
              <a:rPr lang="cs-CZ" sz="3200" i="1" dirty="0">
                <a:solidFill>
                  <a:schemeClr val="bg2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3200" i="1" dirty="0">
                <a:solidFill>
                  <a:schemeClr val="bg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kdo napsal text a složil hudbu české hymny?</a:t>
            </a:r>
          </a:p>
        </p:txBody>
      </p:sp>
    </p:spTree>
    <p:extLst>
      <p:ext uri="{BB962C8B-B14F-4D97-AF65-F5344CB8AC3E}">
        <p14:creationId xmlns:p14="http://schemas.microsoft.com/office/powerpoint/2010/main" val="3484595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8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8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8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583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583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583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583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583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583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583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583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583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583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583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0"/>
                                        <p:tgtEl>
                                          <p:spTgt spid="583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50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583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583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0"/>
                                        <p:tgtEl>
                                          <p:spTgt spid="583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583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583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0"/>
                                        <p:tgtEl>
                                          <p:spTgt spid="583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5000"/>
                            </p:stCondLst>
                            <p:childTnLst>
                              <p:par>
                                <p:cTn id="4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0" fill="hold"/>
                                        <p:tgtEl>
                                          <p:spTgt spid="583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0" fill="hold"/>
                                        <p:tgtEl>
                                          <p:spTgt spid="583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0"/>
                                        <p:tgtEl>
                                          <p:spTgt spid="583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40000"/>
                            </p:stCondLst>
                            <p:childTnLst>
                              <p:par>
                                <p:cTn id="5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0" fill="hold"/>
                                        <p:tgtEl>
                                          <p:spTgt spid="583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0" fill="hold"/>
                                        <p:tgtEl>
                                          <p:spTgt spid="583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0"/>
                                        <p:tgtEl>
                                          <p:spTgt spid="583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0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57288"/>
          </a:xfrm>
        </p:spPr>
        <p:txBody>
          <a:bodyPr/>
          <a:lstStyle/>
          <a:p>
            <a:pPr algn="l" eaLnBrk="1" hangingPunct="1"/>
            <a:r>
              <a:rPr lang="cs-CZ" sz="4800" b="1" dirty="0" smtClean="0">
                <a:solidFill>
                  <a:schemeClr val="tx1"/>
                </a:solidFill>
                <a:latin typeface="Arial Rounded MT Bold" pitchFamily="34" charset="0"/>
              </a:rPr>
              <a:t>Citace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0" y="1196975"/>
            <a:ext cx="9036050" cy="5545138"/>
          </a:xfrm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</a:extLst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Všechny uveřejněné odkazy </a:t>
            </a:r>
            <a:r>
              <a:rPr lang="cs-CZ" sz="1800" dirty="0" err="1" smtClean="0"/>
              <a:t>dost</a:t>
            </a:r>
            <a:r>
              <a:rPr lang="cs-CZ" sz="1800" dirty="0" err="1">
                <a:hlinkClick r:id=""/>
              </a:rPr>
              <a:t>SPRÁVA</a:t>
            </a:r>
            <a:r>
              <a:rPr lang="cs-CZ" sz="1800" dirty="0">
                <a:hlinkClick r:id=""/>
              </a:rPr>
              <a:t> </a:t>
            </a:r>
            <a:r>
              <a:rPr lang="cs-CZ" sz="1800" dirty="0" err="1" smtClean="0"/>
              <a:t>upné</a:t>
            </a:r>
            <a:r>
              <a:rPr lang="cs-CZ" sz="1800" dirty="0" smtClean="0"/>
              <a:t> pod licencí Public </a:t>
            </a:r>
            <a:r>
              <a:rPr lang="cs-CZ" sz="1800" dirty="0" err="1" smtClean="0"/>
              <a:t>Domain</a:t>
            </a:r>
            <a:r>
              <a:rPr lang="cs-CZ" sz="1800" dirty="0" smtClean="0"/>
              <a:t> na:</a:t>
            </a:r>
            <a:endParaRPr lang="cs-CZ" sz="1800" dirty="0" smtClean="0">
              <a:hlinkClick r:id=""/>
            </a:endParaRPr>
          </a:p>
          <a:p>
            <a:pPr eaLnBrk="1" hangingPunct="1">
              <a:lnSpc>
                <a:spcPct val="80000"/>
              </a:lnSpc>
            </a:pPr>
            <a:r>
              <a:rPr lang="cs-CZ" sz="1800" dirty="0" smtClean="0">
                <a:hlinkClick r:id=""/>
              </a:rPr>
              <a:t>PRAŽSKÉHO HRADU. hrad [online]. [cit. </a:t>
            </a:r>
            <a:r>
              <a:rPr lang="cs-CZ" sz="1800" dirty="0" smtClean="0">
                <a:hlinkClick r:id=""/>
              </a:rPr>
              <a:t>10.9. 2012</a:t>
            </a:r>
            <a:r>
              <a:rPr lang="cs-CZ" sz="1800" dirty="0" smtClean="0">
                <a:hlinkClick r:id=""/>
              </a:rPr>
              <a:t>]. Dostupný na WWW: &lt;http://www.hrad.cz/</a:t>
            </a:r>
            <a:r>
              <a:rPr lang="cs-CZ" sz="1800" dirty="0" err="1" smtClean="0">
                <a:hlinkClick r:id=""/>
              </a:rPr>
              <a:t>cs</a:t>
            </a:r>
            <a:r>
              <a:rPr lang="cs-CZ" sz="1800" dirty="0" smtClean="0">
                <a:hlinkClick r:id=""/>
              </a:rPr>
              <a:t>/</a:t>
            </a:r>
            <a:r>
              <a:rPr lang="cs-CZ" sz="1800" dirty="0" err="1" smtClean="0">
                <a:hlinkClick r:id=""/>
              </a:rPr>
              <a:t>ceska</a:t>
            </a:r>
            <a:r>
              <a:rPr lang="cs-CZ" sz="1800" dirty="0" smtClean="0">
                <a:hlinkClick r:id=""/>
              </a:rPr>
              <a:t>-republika/index.shtml&gt;. </a:t>
            </a:r>
          </a:p>
          <a:p>
            <a:pPr eaLnBrk="1" hangingPunct="1">
              <a:lnSpc>
                <a:spcPct val="80000"/>
              </a:lnSpc>
            </a:pPr>
            <a:r>
              <a:rPr lang="it-IT" sz="1800" dirty="0" smtClean="0">
                <a:hlinkClick r:id="rId2"/>
              </a:rPr>
              <a:t>RAGIMIRI. wikipedie [online]. [cit. </a:t>
            </a:r>
            <a:r>
              <a:rPr lang="cs-CZ" sz="1800" smtClean="0">
                <a:hlinkClick r:id="rId2"/>
              </a:rPr>
              <a:t>10.9</a:t>
            </a:r>
            <a:r>
              <a:rPr lang="it-IT" sz="1800" smtClean="0">
                <a:hlinkClick r:id="rId2"/>
              </a:rPr>
              <a:t>.2012</a:t>
            </a:r>
            <a:r>
              <a:rPr lang="it-IT" sz="1800" dirty="0" smtClean="0">
                <a:hlinkClick r:id="rId2"/>
              </a:rPr>
              <a:t>]. Dostupný na WWW: &lt;http://cs.wikipedia.org/wiki/Soubor:Tricolour_of_the_Czech_Republic.svg&gt;. </a:t>
            </a:r>
            <a:endParaRPr lang="cs-CZ" sz="1800" dirty="0" smtClean="0">
              <a:hlinkClick r:id="rId2"/>
            </a:endParaRPr>
          </a:p>
          <a:p>
            <a:pPr>
              <a:lnSpc>
                <a:spcPct val="80000"/>
              </a:lnSpc>
            </a:pPr>
            <a:r>
              <a:rPr lang="cs-CZ" sz="1800" dirty="0" smtClean="0">
                <a:hlinkClick r:id="rId3"/>
              </a:rPr>
              <a:t>public.png&gt;. </a:t>
            </a:r>
            <a:endParaRPr lang="cs-CZ" sz="1800" dirty="0" smtClean="0"/>
          </a:p>
          <a:p>
            <a:pPr>
              <a:lnSpc>
                <a:spcPct val="80000"/>
              </a:lnSpc>
            </a:pPr>
            <a:endParaRPr lang="cs-CZ" sz="1800" dirty="0">
              <a:solidFill>
                <a:schemeClr val="accent6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1800" dirty="0" smtClean="0">
                <a:solidFill>
                  <a:schemeClr val="accent6"/>
                </a:solidFill>
              </a:rPr>
              <a:t>Text </a:t>
            </a:r>
            <a:r>
              <a:rPr lang="cs-CZ" sz="1800" dirty="0">
                <a:solidFill>
                  <a:schemeClr val="accent6"/>
                </a:solidFill>
              </a:rPr>
              <a:t>je vytvořen autorem materiálu.</a:t>
            </a:r>
          </a:p>
          <a:p>
            <a:pPr>
              <a:lnSpc>
                <a:spcPct val="80000"/>
              </a:lnSpc>
            </a:pPr>
            <a:endParaRPr lang="cs-CZ" sz="1800" dirty="0">
              <a:solidFill>
                <a:schemeClr val="accent6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1800" dirty="0">
                <a:solidFill>
                  <a:schemeClr val="accent6"/>
                </a:solidFill>
              </a:rPr>
              <a:t>Obrázky byly vytvořeny v otevřené galerii Microsoft </a:t>
            </a:r>
            <a:r>
              <a:rPr lang="cs-CZ" sz="1800" dirty="0" err="1">
                <a:solidFill>
                  <a:schemeClr val="accent6"/>
                </a:solidFill>
              </a:rPr>
              <a:t>office</a:t>
            </a:r>
            <a:r>
              <a:rPr lang="cs-CZ" sz="1800" dirty="0">
                <a:solidFill>
                  <a:schemeClr val="accent6"/>
                </a:solidFill>
              </a:rPr>
              <a:t>.</a:t>
            </a:r>
          </a:p>
          <a:p>
            <a:pPr>
              <a:lnSpc>
                <a:spcPct val="80000"/>
              </a:lnSpc>
            </a:pPr>
            <a:endParaRPr lang="cs-CZ" sz="1800" dirty="0">
              <a:solidFill>
                <a:schemeClr val="accent6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1800" dirty="0">
                <a:solidFill>
                  <a:schemeClr val="accent6"/>
                </a:solidFill>
              </a:rPr>
              <a:t>10.9.2012</a:t>
            </a:r>
          </a:p>
          <a:p>
            <a:pPr>
              <a:lnSpc>
                <a:spcPct val="80000"/>
              </a:lnSpc>
            </a:pPr>
            <a:endParaRPr lang="cs-CZ" sz="1800" dirty="0"/>
          </a:p>
          <a:p>
            <a:pPr eaLnBrk="1" hangingPunct="1">
              <a:lnSpc>
                <a:spcPct val="80000"/>
              </a:lnSpc>
            </a:pPr>
            <a:endParaRPr lang="cs-CZ" sz="1800" dirty="0" smtClean="0">
              <a:hlinkClick r:id="rId3"/>
            </a:endParaRPr>
          </a:p>
        </p:txBody>
      </p:sp>
    </p:spTree>
    <p:extLst>
      <p:ext uri="{BB962C8B-B14F-4D97-AF65-F5344CB8AC3E}">
        <p14:creationId xmlns:p14="http://schemas.microsoft.com/office/powerpoint/2010/main" val="1900027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326</TotalTime>
  <Words>292</Words>
  <Application>Microsoft Office PowerPoint</Application>
  <PresentationFormat>Předvádění na obrazovce (4:3)</PresentationFormat>
  <Paragraphs>77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Prezentace aplikace PowerPoint</vt:lpstr>
      <vt:lpstr>Anotace:</vt:lpstr>
      <vt:lpstr>Každý stát má své státní symboly:</vt:lpstr>
      <vt:lpstr>Prezentace aplikace PowerPoint</vt:lpstr>
      <vt:lpstr>Státní vlajka České republiky</vt:lpstr>
      <vt:lpstr>Prezentace aplikace PowerPoint</vt:lpstr>
      <vt:lpstr>Malý státní znak České republiky</vt:lpstr>
      <vt:lpstr>Velký státní znak České republiky</vt:lpstr>
      <vt:lpstr>Vlajka prezidenta České republiky</vt:lpstr>
      <vt:lpstr>Státní pečeť České republiky</vt:lpstr>
      <vt:lpstr>Státní hymna České republiky</vt:lpstr>
      <vt:lpstr>Státní hymna České republiky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13</cp:revision>
  <dcterms:created xsi:type="dcterms:W3CDTF">2012-11-18T12:56:40Z</dcterms:created>
  <dcterms:modified xsi:type="dcterms:W3CDTF">2013-01-10T21:29:18Z</dcterms:modified>
</cp:coreProperties>
</file>