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NÁZEV:VY_32_INOVACE_09_PRVOUKA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SVĚTOVÉ STRANY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189B26-454D-4369-AF08-5847C8BAEC1C}" type="presOf" srcId="{D8197B8C-B260-4A16-BDF4-0947B075E274}" destId="{25B08C86-7E15-44DC-BE7F-FFB55DD49D12}" srcOrd="0" destOrd="0" presId="urn:microsoft.com/office/officeart/2005/8/layout/target3"/>
    <dgm:cxn modelId="{026D5FB4-863C-4DD5-A391-64C6E2EA5B6F}" type="presOf" srcId="{D1B46980-6531-4606-95E6-44980827E919}" destId="{2BE915AB-18AA-4053-B92C-3BFC9ED204BB}" srcOrd="1" destOrd="0" presId="urn:microsoft.com/office/officeart/2005/8/layout/target3"/>
    <dgm:cxn modelId="{BCADDFC5-1058-41EB-B685-C4EB5F3158F2}" type="presOf" srcId="{757F3AB3-0718-4624-B441-E567A8F0AB56}" destId="{333A1088-737F-45CB-B68E-254E46348037}" srcOrd="0" destOrd="0" presId="urn:microsoft.com/office/officeart/2005/8/layout/target3"/>
    <dgm:cxn modelId="{A1BAB020-0F50-4D3E-9CBC-9A2A0FDEC8D1}" type="presOf" srcId="{D1D4F407-5343-4D3F-B5B9-D407B03CAEB4}" destId="{AED2198E-93D5-4001-81B4-73124B309672}" srcOrd="1" destOrd="0" presId="urn:microsoft.com/office/officeart/2005/8/layout/target3"/>
    <dgm:cxn modelId="{15B2131E-BBE0-4C55-927E-63C62063AA3A}" type="presOf" srcId="{D1B46980-6531-4606-95E6-44980827E919}" destId="{6140AFEC-043D-4C43-A2F9-D0F5331DF3A3}" srcOrd="0" destOrd="0" presId="urn:microsoft.com/office/officeart/2005/8/layout/target3"/>
    <dgm:cxn modelId="{CA179CB3-CEE6-4C58-8C0D-DE1C0C464EA7}" type="presOf" srcId="{4C35D32F-0EAB-4CD7-82EE-45574DC2A586}" destId="{890E4F0B-2866-4A3F-A3C7-2A14B1797930}" srcOrd="1" destOrd="0" presId="urn:microsoft.com/office/officeart/2005/8/layout/target3"/>
    <dgm:cxn modelId="{2A995780-D29E-4BEA-BD97-613AD5C7FFF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C392F88-36E2-4492-A4A5-041075129E14}" type="presOf" srcId="{B651F6E3-6281-48DB-9319-2AEAFDAE7572}" destId="{6BB5E863-4638-4E1D-BFDE-399D028AC4ED}" srcOrd="1" destOrd="0" presId="urn:microsoft.com/office/officeart/2005/8/layout/target3"/>
    <dgm:cxn modelId="{0ED8D6C0-C65E-46F5-A09E-B25BC50702B0}" type="presOf" srcId="{B651F6E3-6281-48DB-9319-2AEAFDAE7572}" destId="{619D679B-A015-4ECF-8348-D1034C574F40}" srcOrd="0" destOrd="0" presId="urn:microsoft.com/office/officeart/2005/8/layout/target3"/>
    <dgm:cxn modelId="{D3F0CC36-1D85-46C3-9EDF-76155752CD21}" type="presOf" srcId="{4C35D32F-0EAB-4CD7-82EE-45574DC2A586}" destId="{8BEBB6EC-1DAA-4CAC-8A25-BC0FCBD5DBD5}" srcOrd="0" destOrd="0" presId="urn:microsoft.com/office/officeart/2005/8/layout/target3"/>
    <dgm:cxn modelId="{DE3EAC33-5E3F-44AB-8D3D-6465D4D80CE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FD52753-51C1-4769-92BE-A61591B069D3}" type="presParOf" srcId="{333A1088-737F-45CB-B68E-254E46348037}" destId="{F5ABB229-8D3B-4694-996A-96F23CF14429}" srcOrd="0" destOrd="0" presId="urn:microsoft.com/office/officeart/2005/8/layout/target3"/>
    <dgm:cxn modelId="{EAFEF150-3F8D-4FD4-A3CE-2E83418B9EC1}" type="presParOf" srcId="{333A1088-737F-45CB-B68E-254E46348037}" destId="{F41139FD-01EE-4571-8B17-4FB00FC51163}" srcOrd="1" destOrd="0" presId="urn:microsoft.com/office/officeart/2005/8/layout/target3"/>
    <dgm:cxn modelId="{46A10E8F-35B3-4F3E-BA61-4167836BC151}" type="presParOf" srcId="{333A1088-737F-45CB-B68E-254E46348037}" destId="{D005CE8C-CC26-4C3E-AC11-E15060ECD759}" srcOrd="2" destOrd="0" presId="urn:microsoft.com/office/officeart/2005/8/layout/target3"/>
    <dgm:cxn modelId="{DD57A5D5-2EAB-4B03-8CE4-325B7A0B4B25}" type="presParOf" srcId="{333A1088-737F-45CB-B68E-254E46348037}" destId="{2C702D82-9B77-49B7-9568-BB8EB47C3372}" srcOrd="3" destOrd="0" presId="urn:microsoft.com/office/officeart/2005/8/layout/target3"/>
    <dgm:cxn modelId="{5ABBB82A-B1D6-4826-9EA0-DFAA6F547A49}" type="presParOf" srcId="{333A1088-737F-45CB-B68E-254E46348037}" destId="{A52A0455-90FF-4808-ABD0-F02540D31D5A}" srcOrd="4" destOrd="0" presId="urn:microsoft.com/office/officeart/2005/8/layout/target3"/>
    <dgm:cxn modelId="{A06DD54D-F854-421D-B754-88069F774A71}" type="presParOf" srcId="{333A1088-737F-45CB-B68E-254E46348037}" destId="{6140AFEC-043D-4C43-A2F9-D0F5331DF3A3}" srcOrd="5" destOrd="0" presId="urn:microsoft.com/office/officeart/2005/8/layout/target3"/>
    <dgm:cxn modelId="{D63F6810-9D18-4D23-902C-E46F6BD60DEB}" type="presParOf" srcId="{333A1088-737F-45CB-B68E-254E46348037}" destId="{9358AC05-5D7D-4327-9F80-1AD486AEA664}" srcOrd="6" destOrd="0" presId="urn:microsoft.com/office/officeart/2005/8/layout/target3"/>
    <dgm:cxn modelId="{8FB448B9-F0C4-4197-8AA3-646171AFBD34}" type="presParOf" srcId="{333A1088-737F-45CB-B68E-254E46348037}" destId="{313FC574-E1CD-4FB4-B054-0B805CE0447D}" srcOrd="7" destOrd="0" presId="urn:microsoft.com/office/officeart/2005/8/layout/target3"/>
    <dgm:cxn modelId="{BAF6044B-8691-4A30-94B6-0721EA9AECC0}" type="presParOf" srcId="{333A1088-737F-45CB-B68E-254E46348037}" destId="{619D679B-A015-4ECF-8348-D1034C574F40}" srcOrd="8" destOrd="0" presId="urn:microsoft.com/office/officeart/2005/8/layout/target3"/>
    <dgm:cxn modelId="{8F8A60C9-38A0-4CF9-B30B-B0B3551BB1F6}" type="presParOf" srcId="{333A1088-737F-45CB-B68E-254E46348037}" destId="{322283A8-4A27-4CDA-BAE3-F381106A9174}" srcOrd="9" destOrd="0" presId="urn:microsoft.com/office/officeart/2005/8/layout/target3"/>
    <dgm:cxn modelId="{FBF3462B-DCB7-4BEA-8C24-69419EE47BE6}" type="presParOf" srcId="{333A1088-737F-45CB-B68E-254E46348037}" destId="{FFC9F71D-1B4F-4AD9-A4A6-86ADEFC8AF5C}" srcOrd="10" destOrd="0" presId="urn:microsoft.com/office/officeart/2005/8/layout/target3"/>
    <dgm:cxn modelId="{04FC79DF-D4F4-4D2E-AA9D-E1A5D1748A0D}" type="presParOf" srcId="{333A1088-737F-45CB-B68E-254E46348037}" destId="{25B08C86-7E15-44DC-BE7F-FFB55DD49D12}" srcOrd="11" destOrd="0" presId="urn:microsoft.com/office/officeart/2005/8/layout/target3"/>
    <dgm:cxn modelId="{94696ACD-76AF-4AA0-9912-614EEE4B390D}" type="presParOf" srcId="{333A1088-737F-45CB-B68E-254E46348037}" destId="{76644BE8-9D7C-4C09-B250-3D10AF48CBB7}" srcOrd="12" destOrd="0" presId="urn:microsoft.com/office/officeart/2005/8/layout/target3"/>
    <dgm:cxn modelId="{796FDC55-014F-49F9-ABE9-4B6323B4860C}" type="presParOf" srcId="{333A1088-737F-45CB-B68E-254E46348037}" destId="{EE85B701-7295-41C0-BA7A-34D3756A2AE6}" srcOrd="13" destOrd="0" presId="urn:microsoft.com/office/officeart/2005/8/layout/target3"/>
    <dgm:cxn modelId="{031D0AB5-3E38-47F9-B19D-C9DE7E5EA9BC}" type="presParOf" srcId="{333A1088-737F-45CB-B68E-254E46348037}" destId="{8BEBB6EC-1DAA-4CAC-8A25-BC0FCBD5DBD5}" srcOrd="14" destOrd="0" presId="urn:microsoft.com/office/officeart/2005/8/layout/target3"/>
    <dgm:cxn modelId="{63B78B8E-A102-4F6A-AC84-6630139D6973}" type="presParOf" srcId="{333A1088-737F-45CB-B68E-254E46348037}" destId="{AED2198E-93D5-4001-81B4-73124B309672}" srcOrd="15" destOrd="0" presId="urn:microsoft.com/office/officeart/2005/8/layout/target3"/>
    <dgm:cxn modelId="{6168CBA6-FA82-4D29-A54A-EB8103592396}" type="presParOf" srcId="{333A1088-737F-45CB-B68E-254E46348037}" destId="{2BE915AB-18AA-4053-B92C-3BFC9ED204BB}" srcOrd="16" destOrd="0" presId="urn:microsoft.com/office/officeart/2005/8/layout/target3"/>
    <dgm:cxn modelId="{68A42A4F-EAB2-41C2-BD63-9787E746DC62}" type="presParOf" srcId="{333A1088-737F-45CB-B68E-254E46348037}" destId="{6BB5E863-4638-4E1D-BFDE-399D028AC4ED}" srcOrd="17" destOrd="0" presId="urn:microsoft.com/office/officeart/2005/8/layout/target3"/>
    <dgm:cxn modelId="{B4614F04-CAEC-463B-A214-C2A5D9427FA1}" type="presParOf" srcId="{333A1088-737F-45CB-B68E-254E46348037}" destId="{5A5FFA88-C948-4069-8E93-59FA12366E83}" srcOrd="18" destOrd="0" presId="urn:microsoft.com/office/officeart/2005/8/layout/target3"/>
    <dgm:cxn modelId="{E1FE02BB-B985-4DF0-9469-90D4F08BD66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NÁZEV:VY_32_INOVACE_09_PRVOUKA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SVĚTOVÉ STRANY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FB63232-9A6E-472F-BAB1-2B2F282AB706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A1D7700-35BD-4D50-A24B-A7638827BC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0775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517575"/>
      </p:ext>
    </p:extLst>
  </p:cSld>
  <p:clrMapOvr>
    <a:masterClrMapping/>
  </p:clrMapOvr>
  <p:transition spd="slow" advTm="9386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620687"/>
            <a:ext cx="6984628" cy="51562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Materiál </a:t>
            </a: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slouží k doplnění učiva o světových stranách a jejich určování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</a:t>
            </a:r>
            <a:r>
              <a:rPr lang="cs-CZ" sz="2000" dirty="0">
                <a:solidFill>
                  <a:srgbClr val="0070C0"/>
                </a:solidFill>
              </a:rPr>
              <a:t> </a:t>
            </a:r>
            <a:r>
              <a:rPr lang="cs-CZ" sz="2000" smtClean="0">
                <a:solidFill>
                  <a:srgbClr val="0070C0"/>
                </a:solidFill>
              </a:rPr>
              <a:t/>
            </a:r>
            <a:br>
              <a:rPr lang="cs-CZ" sz="200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/>
            </a:r>
            <a:br>
              <a:rPr lang="cs-CZ" sz="2000" dirty="0" smtClean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rgbClr val="0070C0"/>
                </a:solidFill>
              </a:rPr>
              <a:t>úkoly </a:t>
            </a:r>
            <a:r>
              <a:rPr lang="cs-CZ" sz="2000" dirty="0">
                <a:solidFill>
                  <a:srgbClr val="0070C0"/>
                </a:solidFill>
              </a:rPr>
              <a:t>jsou žáky řešeny přímo na interaktivní tabuli fixem nebo pomocí programu</a:t>
            </a:r>
            <a:br>
              <a:rPr lang="cs-CZ" sz="2000" dirty="0">
                <a:solidFill>
                  <a:srgbClr val="0070C0"/>
                </a:solidFill>
              </a:rPr>
            </a:b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47503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83568" y="332656"/>
            <a:ext cx="7125113" cy="924475"/>
          </a:xfrm>
        </p:spPr>
        <p:txBody>
          <a:bodyPr/>
          <a:lstStyle/>
          <a:p>
            <a:r>
              <a:rPr lang="cs-CZ" sz="4400" b="1" dirty="0">
                <a:solidFill>
                  <a:srgbClr val="C00000"/>
                </a:solidFill>
              </a:rPr>
              <a:t>Světové </a:t>
            </a:r>
            <a:r>
              <a:rPr lang="cs-CZ" sz="4400" b="1" dirty="0" smtClean="0">
                <a:solidFill>
                  <a:srgbClr val="C00000"/>
                </a:solidFill>
              </a:rPr>
              <a:t>strany: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99592" y="1709056"/>
            <a:ext cx="3147824" cy="576262"/>
          </a:xfrm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hlavní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611560" y="2204864"/>
            <a:ext cx="3471277" cy="347186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Sever – S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Jih  - J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Východ – V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Západ – Z</a:t>
            </a:r>
          </a:p>
          <a:p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vedlejší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572000" y="2276872"/>
            <a:ext cx="3471275" cy="3471861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Severovýchod – SV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Severozápad –SZ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Jihovýchod – JV 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Jihozápad - JZ</a:t>
            </a:r>
          </a:p>
          <a:p>
            <a:endParaRPr lang="cs-CZ" dirty="0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581128"/>
            <a:ext cx="2304256" cy="2035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49506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66739" y="214229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8" y="185131"/>
            <a:ext cx="82481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 </a:t>
            </a:r>
            <a:r>
              <a:rPr lang="cs-CZ" sz="3600" b="1" dirty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 nazývá pomůcka k určování </a:t>
            </a:r>
            <a:r>
              <a:rPr lang="cs-CZ" sz="3600" b="1" dirty="0" smtClean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světových stran</a:t>
            </a:r>
            <a:r>
              <a:rPr lang="cs-CZ" sz="3600" b="1" dirty="0">
                <a:solidFill>
                  <a:srgbClr val="C0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</a:p>
          <a:p>
            <a:endParaRPr lang="cs-CZ" sz="2000" dirty="0"/>
          </a:p>
          <a:p>
            <a:r>
              <a:rPr lang="cs-CZ" sz="2000" dirty="0" smtClean="0"/>
              <a:t>.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3" name="Picture 2" descr="C:\Users\08C1\AppData\Local\Microsoft\Windows\Temporary Internet Files\Content.IE5\DE4CGPLA\MP900439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157" y="2797637"/>
            <a:ext cx="2422545" cy="361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1331" y="1628800"/>
            <a:ext cx="92525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50000"/>
                  </a:schemeClr>
                </a:solidFill>
              </a:rPr>
              <a:t>K určování světových stran slouží </a:t>
            </a:r>
            <a:r>
              <a:rPr lang="cs-CZ" sz="4800" b="1" i="1" dirty="0" smtClean="0">
                <a:solidFill>
                  <a:srgbClr val="C00000"/>
                </a:solidFill>
              </a:rPr>
              <a:t>kompas.</a:t>
            </a:r>
          </a:p>
          <a:p>
            <a:endParaRPr lang="cs-CZ" sz="2800" b="1" i="1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7519" y="5773090"/>
            <a:ext cx="60577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Střelka kompasu ukazuje vždy na sever.</a:t>
            </a:r>
            <a:endParaRPr lang="cs-CZ" sz="28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1" name="Picture 3" descr="C:\Users\08C1\AppData\Local\Microsoft\Windows\Temporary Internet Files\Content.IE5\AM1I8PN9\MP900422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59614"/>
            <a:ext cx="3581636" cy="2613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2701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092" y="2564904"/>
            <a:ext cx="3409492" cy="340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04664"/>
            <a:ext cx="86659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Další pomůcky k určování světových stran.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04993"/>
            <a:ext cx="3490508" cy="2795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75656" y="6165304"/>
            <a:ext cx="1938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>
                <a:solidFill>
                  <a:srgbClr val="990000"/>
                </a:solidFill>
              </a:rPr>
              <a:t>GPS navigace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51662" y="6165304"/>
            <a:ext cx="10550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 smtClean="0">
                <a:solidFill>
                  <a:srgbClr val="990000"/>
                </a:solidFill>
              </a:rPr>
              <a:t>Buzola</a:t>
            </a:r>
            <a:endParaRPr lang="cs-CZ" dirty="0"/>
          </a:p>
        </p:txBody>
      </p:sp>
      <p:pic>
        <p:nvPicPr>
          <p:cNvPr id="1026" name="Picture 2" descr="C:\Users\08C1\AppData\Local\Microsoft\Windows\Temporary Internet Files\Content.IE5\DE4CGPLA\MP9004021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790" y="4278393"/>
            <a:ext cx="2899213" cy="1932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23728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nice 12"/>
          <p:cNvCxnSpPr/>
          <p:nvPr/>
        </p:nvCxnSpPr>
        <p:spPr>
          <a:xfrm>
            <a:off x="2555776" y="3356992"/>
            <a:ext cx="374441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670190" y="2363186"/>
            <a:ext cx="1603328" cy="2115108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471854" y="1700808"/>
            <a:ext cx="52797" cy="3308043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562786" y="2383591"/>
            <a:ext cx="1870932" cy="1946802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4190266" y="626945"/>
            <a:ext cx="54373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7200" b="1" dirty="0">
                <a:solidFill>
                  <a:srgbClr val="C00000"/>
                </a:solidFill>
                <a:latin typeface="Agency FB" pitchFamily="34" charset="0"/>
                <a:cs typeface="Arial" pitchFamily="34" charset="0"/>
              </a:rPr>
              <a:t>s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1975249" y="2680433"/>
            <a:ext cx="50526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7200" b="1" dirty="0" smtClean="0">
                <a:solidFill>
                  <a:srgbClr val="C00000"/>
                </a:solidFill>
                <a:latin typeface="Agency FB" pitchFamily="34" charset="0"/>
                <a:cs typeface="Arial" pitchFamily="34" charset="0"/>
              </a:rPr>
              <a:t>z</a:t>
            </a:r>
            <a:endParaRPr lang="cs-CZ" sz="7200" b="1" dirty="0">
              <a:solidFill>
                <a:srgbClr val="C00000"/>
              </a:solidFill>
              <a:latin typeface="Agency FB" pitchFamily="34" charset="0"/>
              <a:cs typeface="Arial" pitchFamily="34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433718" y="4177854"/>
            <a:ext cx="54373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err="1" smtClean="0">
                <a:solidFill>
                  <a:schemeClr val="tx2">
                    <a:lumMod val="50000"/>
                  </a:schemeClr>
                </a:solidFill>
                <a:latin typeface="Agency FB" pitchFamily="34" charset="0"/>
                <a:cs typeface="Arial" pitchFamily="34" charset="0"/>
              </a:rPr>
              <a:t>jv</a:t>
            </a:r>
            <a:endParaRPr lang="cs-CZ" sz="4800" b="1" dirty="0">
              <a:solidFill>
                <a:schemeClr val="tx2">
                  <a:lumMod val="50000"/>
                </a:schemeClr>
              </a:solidFill>
              <a:latin typeface="Agency FB" pitchFamily="34" charset="0"/>
              <a:cs typeface="Arial" pitchFamily="34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382864" y="5012195"/>
            <a:ext cx="365806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7200" b="1" dirty="0" smtClean="0">
                <a:solidFill>
                  <a:srgbClr val="C00000"/>
                </a:solidFill>
                <a:latin typeface="Agency FB" pitchFamily="34" charset="0"/>
                <a:cs typeface="Arial" pitchFamily="34" charset="0"/>
              </a:rPr>
              <a:t>j</a:t>
            </a:r>
            <a:endParaRPr lang="cs-CZ" sz="7200" b="1" dirty="0">
              <a:solidFill>
                <a:srgbClr val="C00000"/>
              </a:solidFill>
              <a:latin typeface="Agency FB" pitchFamily="34" charset="0"/>
              <a:cs typeface="Arial" pitchFamily="34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249996" y="4181198"/>
            <a:ext cx="51809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err="1" smtClean="0">
                <a:solidFill>
                  <a:schemeClr val="tx2">
                    <a:lumMod val="50000"/>
                  </a:schemeClr>
                </a:solidFill>
                <a:latin typeface="Agency FB" pitchFamily="34" charset="0"/>
                <a:cs typeface="Arial" pitchFamily="34" charset="0"/>
              </a:rPr>
              <a:t>jz</a:t>
            </a:r>
            <a:endParaRPr lang="cs-CZ" sz="4800" b="1" dirty="0">
              <a:solidFill>
                <a:schemeClr val="tx2">
                  <a:lumMod val="50000"/>
                </a:schemeClr>
              </a:solidFill>
              <a:latin typeface="Agency FB" pitchFamily="34" charset="0"/>
              <a:cs typeface="Arial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111178" y="1738738"/>
            <a:ext cx="6623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err="1" smtClean="0">
                <a:solidFill>
                  <a:schemeClr val="tx2">
                    <a:lumMod val="50000"/>
                  </a:schemeClr>
                </a:solidFill>
                <a:latin typeface="Agency FB" pitchFamily="34" charset="0"/>
                <a:cs typeface="Arial" pitchFamily="34" charset="0"/>
              </a:rPr>
              <a:t>sv</a:t>
            </a:r>
            <a:endParaRPr lang="cs-CZ" sz="4800" b="1" dirty="0">
              <a:solidFill>
                <a:schemeClr val="tx2">
                  <a:lumMod val="50000"/>
                </a:schemeClr>
              </a:solidFill>
              <a:latin typeface="Agency FB" pitchFamily="34" charset="0"/>
              <a:cs typeface="Arial" pitchFamily="34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132867" y="1849436"/>
            <a:ext cx="63671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err="1" smtClean="0">
                <a:solidFill>
                  <a:schemeClr val="tx2">
                    <a:lumMod val="50000"/>
                  </a:schemeClr>
                </a:solidFill>
                <a:latin typeface="Agency FB" pitchFamily="34" charset="0"/>
                <a:cs typeface="Arial" pitchFamily="34" charset="0"/>
              </a:rPr>
              <a:t>sz</a:t>
            </a:r>
            <a:endParaRPr lang="cs-CZ" sz="4800" b="1" dirty="0">
              <a:solidFill>
                <a:schemeClr val="tx2">
                  <a:lumMod val="50000"/>
                </a:schemeClr>
              </a:solidFill>
              <a:latin typeface="Agency FB" pitchFamily="34" charset="0"/>
              <a:cs typeface="Arial" pitchFamily="34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525860" y="2680433"/>
            <a:ext cx="54373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7200" b="1" dirty="0" smtClean="0">
                <a:solidFill>
                  <a:srgbClr val="C00000"/>
                </a:solidFill>
                <a:latin typeface="Agency FB" pitchFamily="34" charset="0"/>
                <a:cs typeface="Arial" pitchFamily="34" charset="0"/>
              </a:rPr>
              <a:t>v</a:t>
            </a:r>
            <a:endParaRPr lang="cs-CZ" sz="7200" b="1" dirty="0">
              <a:solidFill>
                <a:srgbClr val="C00000"/>
              </a:solidFill>
              <a:latin typeface="Agency FB" pitchFamily="34" charset="0"/>
              <a:cs typeface="Arial" pitchFamily="34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373853" y="165280"/>
            <a:ext cx="639630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Směrová růžice</a:t>
            </a:r>
            <a:endParaRPr lang="cs-CZ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65407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C1\AppData\Local\Microsoft\Windows\Temporary Internet Files\Content.IE5\S7687CZ2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831" y="2064636"/>
            <a:ext cx="6787170" cy="4385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685800" y="404813"/>
            <a:ext cx="8458200" cy="52070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Sever na mapách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4294967295"/>
          </p:nvPr>
        </p:nvSpPr>
        <p:spPr>
          <a:xfrm>
            <a:off x="0" y="792163"/>
            <a:ext cx="8694738" cy="95726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 mapách nalezneme sever vždy nahoře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cs-CZ" sz="2400" dirty="0" smtClean="0"/>
              <a:t> jih dole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</a:t>
            </a:r>
            <a:r>
              <a:rPr lang="cs-CZ" sz="2400" dirty="0" smtClean="0"/>
              <a:t> východ vpravo a západ vlevo.</a:t>
            </a:r>
            <a:endParaRPr lang="cs-CZ" sz="2400" dirty="0"/>
          </a:p>
        </p:txBody>
      </p:sp>
      <p:sp>
        <p:nvSpPr>
          <p:cNvPr id="8" name="Šipka nahoru 7"/>
          <p:cNvSpPr/>
          <p:nvPr/>
        </p:nvSpPr>
        <p:spPr>
          <a:xfrm>
            <a:off x="4550416" y="1934717"/>
            <a:ext cx="360040" cy="57606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372404" y="1565385"/>
            <a:ext cx="787395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sever</a:t>
            </a:r>
            <a:endParaRPr lang="cs-CZ" b="1" dirty="0"/>
          </a:p>
        </p:txBody>
      </p:sp>
      <p:sp>
        <p:nvSpPr>
          <p:cNvPr id="10" name="Šipka nahoru 9"/>
          <p:cNvSpPr/>
          <p:nvPr/>
        </p:nvSpPr>
        <p:spPr>
          <a:xfrm rot="10800000">
            <a:off x="4406062" y="5796931"/>
            <a:ext cx="360040" cy="576064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06062" y="6372995"/>
            <a:ext cx="453970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jih</a:t>
            </a:r>
            <a:endParaRPr lang="cs-CZ" b="1" dirty="0"/>
          </a:p>
        </p:txBody>
      </p:sp>
      <p:sp>
        <p:nvSpPr>
          <p:cNvPr id="12" name="Šipka nahoru 11"/>
          <p:cNvSpPr/>
          <p:nvPr/>
        </p:nvSpPr>
        <p:spPr>
          <a:xfrm rot="5400000">
            <a:off x="7557470" y="3873031"/>
            <a:ext cx="360040" cy="576064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048900" y="3968014"/>
            <a:ext cx="992579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východ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4342" y="3778702"/>
            <a:ext cx="838691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západ</a:t>
            </a:r>
            <a:endParaRPr lang="cs-CZ" b="1" dirty="0"/>
          </a:p>
        </p:txBody>
      </p:sp>
      <p:sp>
        <p:nvSpPr>
          <p:cNvPr id="15" name="Šipka nahoru 14"/>
          <p:cNvSpPr/>
          <p:nvPr/>
        </p:nvSpPr>
        <p:spPr>
          <a:xfrm rot="16200000">
            <a:off x="1155300" y="3679982"/>
            <a:ext cx="360040" cy="576064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4816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259632" y="4797152"/>
            <a:ext cx="5867400" cy="522288"/>
          </a:xfrm>
        </p:spPr>
        <p:txBody>
          <a:bodyPr/>
          <a:lstStyle/>
          <a:p>
            <a:pPr algn="ctr"/>
            <a:r>
              <a:rPr lang="cs-CZ" dirty="0" smtClean="0"/>
              <a:t>JAK SLUNCE PUTUJE PO OBLOZE?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395536" y="5301208"/>
            <a:ext cx="8151440" cy="1556792"/>
          </a:xfrm>
        </p:spPr>
        <p:txBody>
          <a:bodyPr>
            <a:noAutofit/>
          </a:bodyPr>
          <a:lstStyle/>
          <a:p>
            <a:pPr algn="ctr"/>
            <a:r>
              <a:rPr lang="cs-CZ" sz="1800" b="1" dirty="0" smtClean="0"/>
              <a:t>Ráno</a:t>
            </a:r>
            <a:r>
              <a:rPr lang="cs-CZ" sz="1800" dirty="0" smtClean="0"/>
              <a:t> slunce vychází nad obzor. Místu (straně), na které vychází, říkáme </a:t>
            </a:r>
            <a:r>
              <a:rPr lang="cs-CZ" sz="1800" b="1" dirty="0" smtClean="0"/>
              <a:t>východ</a:t>
            </a:r>
            <a:r>
              <a:rPr lang="cs-CZ" sz="1800" b="1" dirty="0" smtClean="0">
                <a:solidFill>
                  <a:srgbClr val="FF0000"/>
                </a:solidFill>
              </a:rPr>
              <a:t>.</a:t>
            </a:r>
            <a:r>
              <a:rPr lang="cs-CZ" sz="1800" dirty="0" smtClean="0"/>
              <a:t> Potom slunce putuje po obloze</a:t>
            </a:r>
            <a:r>
              <a:rPr lang="cs-CZ" sz="1800" b="1" dirty="0" smtClean="0">
                <a:solidFill>
                  <a:srgbClr val="C00000"/>
                </a:solidFill>
              </a:rPr>
              <a:t>.</a:t>
            </a:r>
            <a:r>
              <a:rPr lang="cs-CZ" sz="1800" dirty="0" smtClean="0"/>
              <a:t>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</a:rPr>
              <a:t>V poledne </a:t>
            </a:r>
            <a:r>
              <a:rPr lang="cs-CZ" sz="1800" dirty="0" smtClean="0"/>
              <a:t>je nejvýše. Místu, na kterém nyní svítí, říkáme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</a:rPr>
              <a:t>jih</a:t>
            </a:r>
            <a:r>
              <a:rPr lang="cs-CZ" sz="1800" b="1" dirty="0" smtClean="0">
                <a:solidFill>
                  <a:srgbClr val="C00000"/>
                </a:solidFill>
              </a:rPr>
              <a:t>.</a:t>
            </a:r>
            <a:r>
              <a:rPr lang="cs-CZ" sz="1800" b="1" dirty="0" smtClean="0"/>
              <a:t> </a:t>
            </a:r>
            <a:r>
              <a:rPr lang="cs-CZ" sz="1800" dirty="0" smtClean="0"/>
              <a:t>Dále můžeme sledovat, jak se slunce pohybuje po obloze, až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večer</a:t>
            </a:r>
            <a:r>
              <a:rPr lang="cs-CZ" sz="1800" dirty="0" smtClean="0"/>
              <a:t> zapadá znovu za obzor</a:t>
            </a:r>
            <a:r>
              <a:rPr lang="cs-CZ" sz="1800" b="1" dirty="0" smtClean="0">
                <a:solidFill>
                  <a:srgbClr val="C00000"/>
                </a:solidFill>
              </a:rPr>
              <a:t>.</a:t>
            </a:r>
            <a:r>
              <a:rPr lang="cs-CZ" sz="1800" dirty="0" smtClean="0"/>
              <a:t> Této straně říkáme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západ</a:t>
            </a:r>
            <a:r>
              <a:rPr lang="cs-CZ" sz="1800" b="1" dirty="0" smtClean="0">
                <a:solidFill>
                  <a:srgbClr val="C00000"/>
                </a:solidFill>
              </a:rPr>
              <a:t>.</a:t>
            </a:r>
            <a:endParaRPr lang="cs-CZ" sz="1800" b="1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rázek 10"/>
          <p:cNvSpPr>
            <a:spLocks noGrp="1"/>
          </p:cNvSpPr>
          <p:nvPr>
            <p:ph type="pic" sz="quarter" idx="14"/>
          </p:nvPr>
        </p:nvSpPr>
        <p:spPr>
          <a:xfrm>
            <a:off x="899592" y="332656"/>
            <a:ext cx="7346776" cy="4392488"/>
          </a:xfrm>
          <a:prstGeom prst="rect">
            <a:avLst/>
          </a:prstGeom>
        </p:spPr>
      </p:sp>
      <p:pic>
        <p:nvPicPr>
          <p:cNvPr id="1027" name="Picture 3" descr="C:\Users\Uživatel\AppData\Local\Microsoft\Windows\Temporary Internet Files\Content.IE5\52D2PG5S\MP9004332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7200800" cy="4248472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FFLVN9P1\MC90044040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276872"/>
            <a:ext cx="1227584" cy="1227584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1331640" y="2708920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haroni" pitchFamily="2" charset="-79"/>
                <a:cs typeface="Aharoni" pitchFamily="2" charset="-79"/>
              </a:rPr>
              <a:t>V</a:t>
            </a:r>
            <a:endParaRPr lang="cs-CZ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1572" y="7647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b="1" dirty="0" smtClean="0"/>
              <a:t>J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452320" y="299695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270892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východ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55976" y="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jih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172400" y="2924944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západ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429901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22222E-6 C 0.00191 -0.01528 0.00191 -0.02546 0.01406 -0.03773 C 0.01823 -0.05278 0.02396 -0.06967 0.04011 -0.08078 C 0.0474 -0.09375 0.05903 -0.10671 0.07483 -0.11643 C 0.08108 -0.13032 0.08212 -0.13842 0.10104 -0.14629 C 0.10764 -0.15301 0.11493 -0.15972 0.12396 -0.16551 C 0.12865 -0.17546 0.13281 -0.16875 0.14149 -0.17662 C 0.15174 -0.18541 0.15486 -0.19537 0.16441 -0.2044 C 0.16701 -0.21018 0.16563 -0.21041 0.17326 -0.21389 C 0.17882 -0.21666 0.19045 -0.22153 0.19045 -0.22106 C 0.19722 -0.23588 0.21701 -0.24352 0.23646 -0.24953 C 0.23958 -0.25069 0.24271 -0.25185 0.24531 -0.25324 C 0.24722 -0.2544 0.24844 -0.25625 0.25087 -0.25741 C 0.26198 -0.2618 0.28663 -0.26666 0.29983 -0.26805 C 0.30295 -0.26944 0.30556 -0.27129 0.30868 -0.27222 C 0.31111 -0.27338 0.31476 -0.27291 0.31736 -0.27407 C 0.34254 -0.28356 0.30608 -0.27338 0.32899 -0.27963 " pathEditMode="relative" rAng="0" ptsTypes="ffffffffffffffffA">
                                      <p:cBhvr>
                                        <p:cTn id="1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29 -0.27963 C 0.33368 -0.27778 0.33316 -0.27778 0.33976 -0.27709 C 0.34948 -0.27616 0.3691 -0.27454 0.3691 -0.27454 C 0.38021 -0.2713 0.39219 -0.26898 0.40348 -0.26667 C 0.41059 -0.26343 0.41789 -0.26181 0.425 -0.2588 C 0.4349 -0.2544 0.44427 -0.24792 0.45452 -0.24445 C 0.46059 -0.23773 0.46719 -0.23588 0.47396 -0.23125 C 0.47952 -0.22755 0.47674 -0.22732 0.48195 -0.22223 C 0.48507 -0.21922 0.48924 -0.21852 0.49271 -0.2169 C 0.49566 -0.21088 0.4974 -0.20903 0.50243 -0.20648 C 0.50625 -0.20139 0.50816 -0.19838 0.5132 -0.19607 C 0.52205 -0.18519 0.53421 -0.18264 0.54271 -0.1713 C 0.54375 -0.16505 0.5441 -0.16412 0.54862 -0.16204 C 0.55052 -0.15093 0.56216 -0.1375 0.56823 -0.1294 C 0.57032 -0.11991 0.56719 -0.13079 0.57205 -0.12292 C 0.57275 -0.12176 0.57257 -0.12014 0.57309 -0.11898 C 0.57518 -0.11482 0.57987 -0.10718 0.57987 -0.10718 C 0.58056 -0.10371 0.58334 -0.08843 0.5849 -0.08635 C 0.58559 -0.08542 0.58681 -0.08542 0.58785 -0.08496 C 0.58907 -0.08241 0.58941 -0.07963 0.59063 -0.07709 C 0.59497 -0.06829 0.60209 -0.0625 0.60643 -0.05348 C 0.60782 -0.04723 0.61077 -0.04121 0.61424 -0.03658 C 0.61789 -0.02616 0.62292 -0.02269 0.62987 -0.01574 C 0.63351 -0.01204 0.63629 -0.00718 0.64063 -0.00533 C 0.64237 0.00092 0.64497 0.00347 0.64948 0.00648 C 0.65382 0.01458 0.65816 0.02037 0.66025 0.03009 C 0.65938 0.0449 0.65938 0.03958 0.65938 0.04583 " pathEditMode="relative" ptsTypes="ffffffffffffffffffffffffffA">
                                      <p:cBhvr>
                                        <p:cTn id="2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76672"/>
            <a:ext cx="7776864" cy="52228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KDE JE SEVER?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556792"/>
            <a:ext cx="2952328" cy="15121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Pokud stojíme čelem k jihu</a:t>
            </a:r>
            <a:r>
              <a:rPr lang="cs-CZ" sz="2400" dirty="0" smtClean="0">
                <a:solidFill>
                  <a:schemeClr val="tx1"/>
                </a:solidFill>
              </a:rPr>
              <a:t>,</a:t>
            </a:r>
            <a:r>
              <a:rPr lang="cs-CZ" sz="2400" dirty="0" smtClean="0"/>
              <a:t> za zády máme sever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FFLVN9P1\MC900232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420888"/>
            <a:ext cx="798214" cy="1857469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6372200" y="2708920"/>
            <a:ext cx="1440160" cy="158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rot="10800000">
            <a:off x="4283968" y="2708920"/>
            <a:ext cx="1296144" cy="158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779912" y="1988840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sever</a:t>
            </a:r>
          </a:p>
          <a:p>
            <a:r>
              <a:rPr lang="cs-CZ" sz="2800" b="1" dirty="0" smtClean="0"/>
              <a:t>S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2132856"/>
            <a:ext cx="5453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jih</a:t>
            </a:r>
          </a:p>
          <a:p>
            <a:r>
              <a:rPr lang="cs-CZ" sz="2800" b="1" dirty="0" smtClean="0"/>
              <a:t>J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19" y="5288340"/>
            <a:ext cx="28977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stojíme čelem k severu, za zády máme jih.</a:t>
            </a:r>
            <a:endParaRPr lang="cs-CZ" sz="2400" dirty="0"/>
          </a:p>
        </p:txBody>
      </p:sp>
      <p:pic>
        <p:nvPicPr>
          <p:cNvPr id="1027" name="Picture 3" descr="C:\Users\Uživatel\AppData\Local\Microsoft\Windows\Temporary Internet Files\Content.IE5\FFLVN9P1\MC900232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4211960" y="4797152"/>
            <a:ext cx="736326" cy="1713453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 rot="10800000">
            <a:off x="2843808" y="5157192"/>
            <a:ext cx="1224136" cy="1588"/>
          </a:xfrm>
          <a:prstGeom prst="straightConnector1">
            <a:avLst/>
          </a:prstGeom>
          <a:ln w="190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5076056" y="5157192"/>
            <a:ext cx="1296144" cy="1588"/>
          </a:xfrm>
          <a:prstGeom prst="straightConnector1">
            <a:avLst/>
          </a:prstGeom>
          <a:ln w="1905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411760" y="4941168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4941168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4587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16632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0541" cmpd="sng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</a:rPr>
              <a:t>Citace:</a:t>
            </a:r>
          </a:p>
          <a:p>
            <a:endParaRPr lang="cs-CZ" sz="4800" b="1" dirty="0">
              <a:ln w="10541" cmpd="sng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2276872"/>
            <a:ext cx="563588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Text je vytvořen autorem materiálu.</a:t>
            </a:r>
          </a:p>
          <a:p>
            <a:endParaRPr lang="cs-CZ" dirty="0"/>
          </a:p>
          <a:p>
            <a:r>
              <a:rPr lang="cs-CZ" dirty="0" smtClean="0"/>
              <a:t>22.9.2012</a:t>
            </a:r>
          </a:p>
        </p:txBody>
      </p:sp>
    </p:spTree>
    <p:extLst>
      <p:ext uri="{BB962C8B-B14F-4D97-AF65-F5344CB8AC3E}">
        <p14:creationId xmlns:p14="http://schemas.microsoft.com/office/powerpoint/2010/main" val="23866337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233</TotalTime>
  <Words>243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Anotace:  Materiál slouží k doplnění učiva o světových stranách a jejich určování.   úkoly jsou žáky řešeny přímo na interaktivní tabuli fixem nebo pomocí programu   </vt:lpstr>
      <vt:lpstr>Světové strany:</vt:lpstr>
      <vt:lpstr>Prezentace aplikace PowerPoint</vt:lpstr>
      <vt:lpstr>Prezentace aplikace PowerPoint</vt:lpstr>
      <vt:lpstr>Prezentace aplikace PowerPoint</vt:lpstr>
      <vt:lpstr>Sever na mapách</vt:lpstr>
      <vt:lpstr>JAK SLUNCE PUTUJE PO OBLOZE?</vt:lpstr>
      <vt:lpstr>KDE JE SEVER?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27</cp:revision>
  <dcterms:created xsi:type="dcterms:W3CDTF">2012-01-22T12:40:56Z</dcterms:created>
  <dcterms:modified xsi:type="dcterms:W3CDTF">2013-01-10T18:35:49Z</dcterms:modified>
</cp:coreProperties>
</file>