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9" r:id="rId2"/>
    <p:sldId id="263" r:id="rId3"/>
    <p:sldId id="257" r:id="rId4"/>
    <p:sldId id="262" r:id="rId5"/>
    <p:sldId id="266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99EFF2-5642-471F-AC5A-2A8C74436CF4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2649FE-0009-48AB-9BC8-8A896A585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275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2649FE-0009-48AB-9BC8-8A896A585F8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518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2649FE-0009-48AB-9BC8-8A896A585F8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518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2649FE-0009-48AB-9BC8-8A896A585F8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518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tvoří a říkají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2649FE-0009-48AB-9BC8-8A896A585F8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51518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 sloupce „</a:t>
            </a:r>
            <a:r>
              <a:rPr lang="cs-CZ" dirty="0" err="1" smtClean="0"/>
              <a:t>Name</a:t>
            </a:r>
            <a:r>
              <a:rPr lang="cs-CZ" dirty="0" smtClean="0"/>
              <a:t>“ napíší</a:t>
            </a:r>
            <a:r>
              <a:rPr lang="cs-CZ" baseline="0" dirty="0" smtClean="0"/>
              <a:t> žáci svá jména a označí, zda mají daný druh knih rádi (</a:t>
            </a:r>
            <a:r>
              <a:rPr lang="cs-CZ" baseline="0" dirty="0" err="1" smtClean="0"/>
              <a:t>tick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cross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208D14-027D-430E-B37A-96AAAB8BA77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8490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notesSlide" Target="../notesSlides/notesSlide6.xml"/><Relationship Id="rId7" Type="http://schemas.openxmlformats.org/officeDocument/2006/relationships/image" Target="../media/image9.wmf"/><Relationship Id="rId12" Type="http://schemas.openxmlformats.org/officeDocument/2006/relationships/image" Target="../media/image6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8.wmf"/><Relationship Id="rId11" Type="http://schemas.openxmlformats.org/officeDocument/2006/relationships/image" Target="../media/image5.wmf"/><Relationship Id="rId5" Type="http://schemas.openxmlformats.org/officeDocument/2006/relationships/image" Target="../media/image10.emf"/><Relationship Id="rId10" Type="http://schemas.openxmlformats.org/officeDocument/2006/relationships/image" Target="../media/image4.wmf"/><Relationship Id="rId4" Type="http://schemas.openxmlformats.org/officeDocument/2006/relationships/package" Target="../embeddings/List_aplikace_Microsoft_Excel1.xlsx"/><Relationship Id="rId9" Type="http://schemas.openxmlformats.org/officeDocument/2006/relationships/image" Target="../media/image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sm%C3%ADch&amp;ex=1#ai:MC900345330|" TargetMode="External"/><Relationship Id="rId3" Type="http://schemas.openxmlformats.org/officeDocument/2006/relationships/hyperlink" Target="http://office.microsoft.com/cs-cz/images/results.aspx?qu=book&amp;ex=1#ai:MC900014793|" TargetMode="External"/><Relationship Id="rId7" Type="http://schemas.openxmlformats.org/officeDocument/2006/relationships/hyperlink" Target="http://office.microsoft.com/cs-cz/images/results.aspx?qu=kniha&amp;ex=1#ai:MC900441734|" TargetMode="External"/><Relationship Id="rId2" Type="http://schemas.openxmlformats.org/officeDocument/2006/relationships/hyperlink" Target="http://office.microsoft.com/cs-cz/images/results.aspx?qu=kniha&amp;ex=1#ai:MC900281200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niha&amp;ex=1#ai:MC900097511|" TargetMode="External"/><Relationship Id="rId5" Type="http://schemas.openxmlformats.org/officeDocument/2006/relationships/hyperlink" Target="http://office.microsoft.com/cs-cz/images/results.aspx?qu=vesm%C3%ADr&amp;ex=1#ai:MC900326150|" TargetMode="External"/><Relationship Id="rId4" Type="http://schemas.openxmlformats.org/officeDocument/2006/relationships/hyperlink" Target="http://office.microsoft.com/cs-cz/images/results.aspx?qu=kosmick%C3%A9&amp;ex=1#ai:MC90037108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18225" y="3887138"/>
            <a:ext cx="711409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VY_32_INOVACE_13_AJ_Books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12031" y="280992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6311" y="5706589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343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59729" y="456740"/>
            <a:ext cx="37108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Anotace</a:t>
            </a:r>
            <a:endParaRPr lang="cs-CZ" sz="5400" b="1" cap="all" spc="0" dirty="0">
              <a:ln w="9000" cmpd="sng">
                <a:solidFill>
                  <a:schemeClr val="tx2">
                    <a:lumMod val="1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189" y="1617293"/>
            <a:ext cx="8972906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sz="2200" b="1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4. a 5. ZŠ</a:t>
            </a:r>
          </a:p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fairy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tales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fantasy 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book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stories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poetry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</a:t>
            </a:r>
          </a:p>
          <a:p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comic</a:t>
            </a:r>
            <a:endParaRPr lang="cs-CZ" sz="2200" b="1" dirty="0" smtClean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sz="2200" b="1" dirty="0" smtClean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„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Books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“, </a:t>
            </a:r>
          </a:p>
          <a:p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tvoření vět se slovesem 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/s (1. a 3. os. </a:t>
            </a:r>
            <a:r>
              <a:rPr lang="cs-CZ" sz="2200" b="1" dirty="0" err="1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</a:t>
            </a:r>
            <a:r>
              <a:rPr lang="cs-CZ" sz="2200" b="1" dirty="0" err="1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</a:t>
            </a:r>
            <a:r>
              <a:rPr lang="cs-CZ" sz="2200" b="1" dirty="0" smtClean="0">
                <a:ln w="18000">
                  <a:solidFill>
                    <a:schemeClr val="tx2">
                      <a:lumMod val="1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.).</a:t>
            </a:r>
            <a:endParaRPr lang="cs-CZ" sz="2200" b="1" dirty="0">
              <a:ln w="18000">
                <a:solidFill>
                  <a:schemeClr val="tx2">
                    <a:lumMod val="1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9867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3145" y="404664"/>
            <a:ext cx="2962494" cy="1143000"/>
          </a:xfrm>
        </p:spPr>
        <p:txBody>
          <a:bodyPr>
            <a:noAutofit/>
          </a:bodyPr>
          <a:lstStyle/>
          <a:p>
            <a:r>
              <a:rPr lang="cs-CZ" sz="6000" dirty="0" err="1" smtClean="0"/>
              <a:t>Books</a:t>
            </a:r>
            <a:endParaRPr lang="cs-CZ" sz="6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4433" y="1745472"/>
            <a:ext cx="19807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/>
              <a:t>f</a:t>
            </a:r>
            <a:r>
              <a:rPr lang="cs-CZ" sz="2800" b="1" dirty="0" err="1" smtClean="0"/>
              <a:t>airy</a:t>
            </a:r>
            <a:r>
              <a:rPr lang="cs-CZ" sz="2800" dirty="0" smtClean="0"/>
              <a:t> </a:t>
            </a:r>
            <a:r>
              <a:rPr lang="cs-CZ" sz="2800" b="1" dirty="0" err="1" smtClean="0"/>
              <a:t>tales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43855" y="1763714"/>
            <a:ext cx="2432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f</a:t>
            </a:r>
            <a:r>
              <a:rPr lang="cs-CZ" sz="2800" b="1" dirty="0" smtClean="0"/>
              <a:t>antasy </a:t>
            </a:r>
            <a:r>
              <a:rPr lang="cs-CZ" sz="2800" b="1" dirty="0" err="1" smtClean="0"/>
              <a:t>book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70899" y="4247510"/>
            <a:ext cx="1379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stories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59932" y="1792880"/>
            <a:ext cx="13379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poetry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84801" y="4509120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comic</a:t>
            </a:r>
            <a:endParaRPr lang="cs-CZ" sz="2800" b="1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3605811" y="2407958"/>
            <a:ext cx="1902471" cy="1575429"/>
            <a:chOff x="4338617" y="3418400"/>
            <a:chExt cx="2032711" cy="1730045"/>
          </a:xfrm>
        </p:grpSpPr>
        <p:pic>
          <p:nvPicPr>
            <p:cNvPr id="1028" name="Picture 4" descr="C:\Users\Admin\AppData\Local\Microsoft\Windows\Temporary Internet Files\Content.IE5\ORKAF4GN\MC90037108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4972" y="3828325"/>
              <a:ext cx="886116" cy="772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Admin\AppData\Local\Microsoft\Windows\Temporary Internet Files\Content.IE5\5IQUVH5A\MC900326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855913"/>
              <a:ext cx="650767" cy="7452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8" name="Picture 24" descr="C:\Users\Admin\AppData\Local\Microsoft\Windows\Temporary Internet Files\Content.IE5\YI1GQSEL\MC90001479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8617" y="3418400"/>
              <a:ext cx="2032711" cy="1730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" name="Picture 2" descr="C:\Users\Admin\AppData\Local\Microsoft\Windows\Temporary Internet Files\Content.IE5\BZP7MMDE\MC900281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68691"/>
            <a:ext cx="1656184" cy="185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6156176" y="1951954"/>
            <a:ext cx="2743200" cy="2743200"/>
            <a:chOff x="6241679" y="2868181"/>
            <a:chExt cx="2743200" cy="2743200"/>
          </a:xfrm>
        </p:grpSpPr>
        <p:pic>
          <p:nvPicPr>
            <p:cNvPr id="1027" name="Picture 3" descr="C:\Users\Admin\AppData\Local\Microsoft\Windows\Temporary Internet Files\Content.IE5\JC00NLAW\MC900441734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1679" y="286818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délník 8"/>
            <p:cNvSpPr/>
            <p:nvPr/>
          </p:nvSpPr>
          <p:spPr>
            <a:xfrm rot="1001740">
              <a:off x="6959859" y="3593953"/>
              <a:ext cx="1676004" cy="10618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up the clock.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clock struck one,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down,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dock. </a:t>
              </a:r>
              <a:endParaRPr lang="cs-CZ" sz="105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pic>
        <p:nvPicPr>
          <p:cNvPr id="11" name="Picture 4" descr="C:\Users\Admin\AppData\Local\Microsoft\Windows\Temporary Internet Files\Content.IE5\THF4NL2I\MC9003453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79" y="5058184"/>
            <a:ext cx="1642933" cy="160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5058414" y="4858742"/>
            <a:ext cx="1675706" cy="1807769"/>
            <a:chOff x="5058414" y="4858742"/>
            <a:chExt cx="1675706" cy="1807769"/>
          </a:xfrm>
        </p:grpSpPr>
        <p:pic>
          <p:nvPicPr>
            <p:cNvPr id="1030" name="Picture 6" descr="C:\Users\Admin\AppData\Local\Microsoft\Windows\Temporary Internet Files\Content.IE5\JC00NLAW\MC900097511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8414" y="4858742"/>
              <a:ext cx="1604772" cy="1807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158693">
              <a:off x="5382211" y="5293014"/>
              <a:ext cx="13519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n>
                    <a:solidFill>
                      <a:schemeClr val="accent3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My story  1</a:t>
              </a:r>
              <a:endParaRPr lang="cs-CZ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545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371" y="332656"/>
            <a:ext cx="8460432" cy="1143000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What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kind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of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books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do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you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?</a:t>
            </a:r>
            <a:endParaRPr lang="cs-CZ" sz="44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7999" y="1859717"/>
            <a:ext cx="3200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I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fairy</a:t>
            </a:r>
            <a:r>
              <a:rPr lang="cs-CZ" sz="28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tales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95841" y="2831606"/>
            <a:ext cx="3744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I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fantasy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books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3350" y="5747273"/>
            <a:ext cx="2509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I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stories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89918" y="4775384"/>
            <a:ext cx="2756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I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poetries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73723" y="3803495"/>
            <a:ext cx="25885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I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comics.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6041643" y="3395594"/>
            <a:ext cx="1902471" cy="1575429"/>
            <a:chOff x="4338617" y="3418400"/>
            <a:chExt cx="2032711" cy="1730045"/>
          </a:xfrm>
        </p:grpSpPr>
        <p:pic>
          <p:nvPicPr>
            <p:cNvPr id="1028" name="Picture 4" descr="C:\Users\Admin\AppData\Local\Microsoft\Windows\Temporary Internet Files\Content.IE5\ORKAF4GN\MC90037108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4972" y="3828325"/>
              <a:ext cx="886116" cy="772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Admin\AppData\Local\Microsoft\Windows\Temporary Internet Files\Content.IE5\5IQUVH5A\MC900326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855913"/>
              <a:ext cx="650767" cy="7452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8" name="Picture 24" descr="C:\Users\Admin\AppData\Local\Microsoft\Windows\Temporary Internet Files\Content.IE5\YI1GQSEL\MC90001479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8617" y="3418400"/>
              <a:ext cx="2032711" cy="1730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" name="Picture 2" descr="C:\Users\Admin\AppData\Local\Microsoft\Windows\Temporary Internet Files\Content.IE5\BZP7MMDE\MC900281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28" y="4819184"/>
            <a:ext cx="1656184" cy="185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6294012" y="1011337"/>
            <a:ext cx="2743200" cy="2743200"/>
            <a:chOff x="6179845" y="2694010"/>
            <a:chExt cx="2743200" cy="2743200"/>
          </a:xfrm>
        </p:grpSpPr>
        <p:pic>
          <p:nvPicPr>
            <p:cNvPr id="1027" name="Picture 3" descr="C:\Users\Admin\AppData\Local\Microsoft\Windows\Temporary Internet Files\Content.IE5\JC00NLAW\MC900441734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9845" y="269401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délník 8"/>
            <p:cNvSpPr/>
            <p:nvPr/>
          </p:nvSpPr>
          <p:spPr>
            <a:xfrm rot="1001740">
              <a:off x="6959859" y="3593953"/>
              <a:ext cx="1676004" cy="10618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up the clock.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clock struck one,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down,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dock. </a:t>
              </a:r>
              <a:endParaRPr lang="cs-CZ" sz="105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pic>
        <p:nvPicPr>
          <p:cNvPr id="11" name="Picture 4" descr="C:\Users\Admin\AppData\Local\Microsoft\Windows\Temporary Internet Files\Content.IE5\THF4NL2I\MC9003453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7" y="1578773"/>
            <a:ext cx="1642933" cy="160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95536" y="4067139"/>
            <a:ext cx="1675706" cy="1807769"/>
            <a:chOff x="5058414" y="4858742"/>
            <a:chExt cx="1675706" cy="1807769"/>
          </a:xfrm>
        </p:grpSpPr>
        <p:pic>
          <p:nvPicPr>
            <p:cNvPr id="1030" name="Picture 6" descr="C:\Users\Admin\AppData\Local\Microsoft\Windows\Temporary Internet Files\Content.IE5\JC00NLAW\MC900097511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8414" y="4858742"/>
              <a:ext cx="1604772" cy="1807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158693">
              <a:off x="5382211" y="5293014"/>
              <a:ext cx="13519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n>
                    <a:solidFill>
                      <a:schemeClr val="accent3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My story  1</a:t>
              </a:r>
              <a:endParaRPr lang="cs-CZ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41679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8618" y="-131663"/>
            <a:ext cx="8460432" cy="1143000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What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kind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of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books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do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you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</a:t>
            </a:r>
            <a:r>
              <a:rPr lang="cs-CZ" sz="4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4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?</a:t>
            </a:r>
            <a:endParaRPr lang="cs-CZ" sz="44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7999" y="1859717"/>
            <a:ext cx="3695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I </a:t>
            </a:r>
            <a:r>
              <a:rPr lang="cs-CZ" sz="2800" b="1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like</a:t>
            </a:r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 ………………..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95841" y="2831606"/>
            <a:ext cx="3448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I …..………………..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95841" y="5747273"/>
            <a:ext cx="3796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……..………………….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94279" y="4842459"/>
            <a:ext cx="39228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…….…………………...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13497" y="3803495"/>
            <a:ext cx="34483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I ….………………...</a:t>
            </a:r>
            <a:endParaRPr lang="cs-CZ" sz="2800" b="1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6041643" y="3395594"/>
            <a:ext cx="1902471" cy="1575429"/>
            <a:chOff x="4338617" y="3418400"/>
            <a:chExt cx="2032711" cy="1730045"/>
          </a:xfrm>
        </p:grpSpPr>
        <p:pic>
          <p:nvPicPr>
            <p:cNvPr id="1028" name="Picture 4" descr="C:\Users\Admin\AppData\Local\Microsoft\Windows\Temporary Internet Files\Content.IE5\ORKAF4GN\MC90037108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4972" y="3828325"/>
              <a:ext cx="886116" cy="772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Admin\AppData\Local\Microsoft\Windows\Temporary Internet Files\Content.IE5\5IQUVH5A\MC900326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855913"/>
              <a:ext cx="650767" cy="7452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8" name="Picture 24" descr="C:\Users\Admin\AppData\Local\Microsoft\Windows\Temporary Internet Files\Content.IE5\YI1GQSEL\MC90001479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8617" y="3418400"/>
              <a:ext cx="2032711" cy="1730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" name="Picture 2" descr="C:\Users\Admin\AppData\Local\Microsoft\Windows\Temporary Internet Files\Content.IE5\BZP7MMDE\MC900281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28" y="4819184"/>
            <a:ext cx="1656184" cy="185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6294012" y="1010532"/>
            <a:ext cx="2743200" cy="2743200"/>
            <a:chOff x="6179845" y="2694010"/>
            <a:chExt cx="2743200" cy="2743200"/>
          </a:xfrm>
        </p:grpSpPr>
        <p:pic>
          <p:nvPicPr>
            <p:cNvPr id="1027" name="Picture 3" descr="C:\Users\Admin\AppData\Local\Microsoft\Windows\Temporary Internet Files\Content.IE5\JC00NLAW\MC900441734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9845" y="269401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délník 8"/>
            <p:cNvSpPr/>
            <p:nvPr/>
          </p:nvSpPr>
          <p:spPr>
            <a:xfrm rot="1001740">
              <a:off x="6959859" y="3593953"/>
              <a:ext cx="1676004" cy="10618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up the clock.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clock struck one,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down,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dock. </a:t>
              </a:r>
              <a:endParaRPr lang="cs-CZ" sz="105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pic>
        <p:nvPicPr>
          <p:cNvPr id="11" name="Picture 4" descr="C:\Users\Admin\AppData\Local\Microsoft\Windows\Temporary Internet Files\Content.IE5\THF4NL2I\MC9003453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7" y="1578773"/>
            <a:ext cx="1642933" cy="160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95536" y="4067139"/>
            <a:ext cx="1675706" cy="1807769"/>
            <a:chOff x="5058414" y="4858742"/>
            <a:chExt cx="1675706" cy="1807769"/>
          </a:xfrm>
        </p:grpSpPr>
        <p:pic>
          <p:nvPicPr>
            <p:cNvPr id="1030" name="Picture 6" descr="C:\Users\Admin\AppData\Local\Microsoft\Windows\Temporary Internet Files\Content.IE5\JC00NLAW\MC900097511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8414" y="4858742"/>
              <a:ext cx="1604772" cy="1807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158693">
              <a:off x="5382211" y="5293014"/>
              <a:ext cx="13519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n>
                    <a:solidFill>
                      <a:schemeClr val="accent3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My story  1</a:t>
              </a:r>
              <a:endParaRPr lang="cs-CZ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3832932" y="260648"/>
            <a:ext cx="1364240" cy="1143000"/>
          </a:xfrm>
          <a:prstGeom prst="rect">
            <a:avLst/>
          </a:prstGeom>
        </p:spPr>
        <p:txBody>
          <a:bodyPr rIns="91440" anchor="b">
            <a:no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lvl1pPr marL="54864" algn="r" rtl="0" eaLnBrk="1" latinLnBrk="0" hangingPunct="1">
              <a:spcBef>
                <a:spcPct val="0"/>
              </a:spcBef>
              <a:buNone/>
              <a:defRPr kumimoji="0" sz="4600" kern="120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2400" dirty="0" err="1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Write</a:t>
            </a:r>
            <a:r>
              <a:rPr lang="cs-CZ" sz="24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</a:rPr>
              <a:t>:</a:t>
            </a:r>
            <a:endParaRPr lang="cs-CZ" sz="2400" dirty="0">
              <a:ln>
                <a:solidFill>
                  <a:schemeClr val="accent5">
                    <a:lumMod val="75000"/>
                  </a:schemeClr>
                </a:solidFill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218944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174152" y="188640"/>
            <a:ext cx="11161240" cy="1143000"/>
          </a:xfrm>
        </p:spPr>
        <p:txBody>
          <a:bodyPr>
            <a:noAutofit/>
          </a:bodyPr>
          <a:lstStyle/>
          <a:p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What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kind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of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books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does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he/</a:t>
            </a:r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she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000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like</a:t>
            </a:r>
            <a:r>
              <a:rPr lang="cs-CZ" sz="40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?</a:t>
            </a:r>
            <a:endParaRPr lang="cs-CZ" sz="4000" dirty="0">
              <a:ln>
                <a:solidFill>
                  <a:srgbClr val="FFFF00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334" y="1859717"/>
            <a:ext cx="33177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He /</a:t>
            </a:r>
            <a:r>
              <a:rPr lang="cs-CZ" sz="2800" b="1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she</a:t>
            </a:r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sz="2800" b="1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likes</a:t>
            </a:r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… . </a:t>
            </a:r>
            <a:endParaRPr lang="cs-CZ" sz="2800" b="1" dirty="0">
              <a:ln>
                <a:solidFill>
                  <a:srgbClr val="FFFF00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2391" y="2637228"/>
            <a:ext cx="3179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… fantasy </a:t>
            </a:r>
            <a:r>
              <a:rPr lang="cs-CZ" sz="2800" b="1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books</a:t>
            </a:r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800" b="1" dirty="0">
              <a:ln>
                <a:solidFill>
                  <a:srgbClr val="FFFF00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9900" y="5747273"/>
            <a:ext cx="1944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… </a:t>
            </a:r>
            <a:r>
              <a:rPr lang="cs-CZ" sz="2800" b="1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stories</a:t>
            </a:r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800" b="1" dirty="0">
              <a:ln>
                <a:solidFill>
                  <a:srgbClr val="FFFF00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06468" y="4969761"/>
            <a:ext cx="21914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… </a:t>
            </a:r>
            <a:r>
              <a:rPr lang="cs-CZ" sz="2800" b="1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poetries</a:t>
            </a:r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800" b="1" dirty="0">
              <a:ln>
                <a:solidFill>
                  <a:srgbClr val="FFFF00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90273" y="4192250"/>
            <a:ext cx="2023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… comics.</a:t>
            </a:r>
            <a:endParaRPr lang="cs-CZ" sz="2800" b="1" dirty="0">
              <a:ln>
                <a:solidFill>
                  <a:srgbClr val="FFFF00"/>
                </a:solidFill>
              </a:ln>
              <a:solidFill>
                <a:schemeClr val="accent3">
                  <a:lumMod val="75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6041643" y="3395594"/>
            <a:ext cx="1902471" cy="1575429"/>
            <a:chOff x="4338617" y="3418400"/>
            <a:chExt cx="2032711" cy="1730045"/>
          </a:xfrm>
        </p:grpSpPr>
        <p:pic>
          <p:nvPicPr>
            <p:cNvPr id="1028" name="Picture 4" descr="C:\Users\Admin\AppData\Local\Microsoft\Windows\Temporary Internet Files\Content.IE5\ORKAF4GN\MC900371088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4972" y="3828325"/>
              <a:ext cx="886116" cy="772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1" name="Picture 7" descr="C:\Users\Admin\AppData\Local\Microsoft\Windows\Temporary Internet Files\Content.IE5\5IQUVH5A\MC90032615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855913"/>
              <a:ext cx="650767" cy="7452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8" name="Picture 24" descr="C:\Users\Admin\AppData\Local\Microsoft\Windows\Temporary Internet Files\Content.IE5\YI1GQSEL\MC90001479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8617" y="3418400"/>
              <a:ext cx="2032711" cy="1730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" name="Picture 2" descr="C:\Users\Admin\AppData\Local\Microsoft\Windows\Temporary Internet Files\Content.IE5\BZP7MMDE\MC900281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1028" y="4819184"/>
            <a:ext cx="1656184" cy="1856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6294012" y="1011337"/>
            <a:ext cx="2743200" cy="2743200"/>
            <a:chOff x="6179845" y="2694010"/>
            <a:chExt cx="2743200" cy="2743200"/>
          </a:xfrm>
        </p:grpSpPr>
        <p:pic>
          <p:nvPicPr>
            <p:cNvPr id="1027" name="Picture 3" descr="C:\Users\Admin\AppData\Local\Microsoft\Windows\Temporary Internet Files\Content.IE5\JC00NLAW\MC900441734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9845" y="269401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Obdélník 8"/>
            <p:cNvSpPr/>
            <p:nvPr/>
          </p:nvSpPr>
          <p:spPr>
            <a:xfrm rot="1001740">
              <a:off x="6959859" y="3593953"/>
              <a:ext cx="1676004" cy="10618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up the clock.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clock struck one,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The mouse ran down,</a:t>
              </a:r>
              <a:b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105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1050" dirty="0">
                  <a:solidFill>
                    <a:schemeClr val="tx2">
                      <a:lumMod val="25000"/>
                    </a:schemeClr>
                  </a:solidFill>
                </a:rPr>
                <a:t> dock. </a:t>
              </a:r>
              <a:endParaRPr lang="cs-CZ" sz="105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pic>
        <p:nvPicPr>
          <p:cNvPr id="11" name="Picture 4" descr="C:\Users\Admin\AppData\Local\Microsoft\Windows\Temporary Internet Files\Content.IE5\THF4NL2I\MC9003453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47" y="1578773"/>
            <a:ext cx="1642933" cy="160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3" name="Skupina 12"/>
          <p:cNvGrpSpPr/>
          <p:nvPr/>
        </p:nvGrpSpPr>
        <p:grpSpPr>
          <a:xfrm>
            <a:off x="395536" y="4067139"/>
            <a:ext cx="1675706" cy="1807769"/>
            <a:chOff x="5058414" y="4858742"/>
            <a:chExt cx="1675706" cy="1807769"/>
          </a:xfrm>
        </p:grpSpPr>
        <p:pic>
          <p:nvPicPr>
            <p:cNvPr id="1030" name="Picture 6" descr="C:\Users\Admin\AppData\Local\Microsoft\Windows\Temporary Internet Files\Content.IE5\JC00NLAW\MC900097511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8414" y="4858742"/>
              <a:ext cx="1604772" cy="1807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158693">
              <a:off x="5382211" y="5293014"/>
              <a:ext cx="13519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n>
                    <a:solidFill>
                      <a:schemeClr val="accent3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My story  1</a:t>
              </a:r>
              <a:endParaRPr lang="cs-CZ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sp>
        <p:nvSpPr>
          <p:cNvPr id="14" name="Obdélník 13"/>
          <p:cNvSpPr/>
          <p:nvPr/>
        </p:nvSpPr>
        <p:spPr>
          <a:xfrm>
            <a:off x="3229433" y="3414739"/>
            <a:ext cx="25455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… </a:t>
            </a:r>
            <a:r>
              <a:rPr lang="cs-CZ" sz="2800" b="1" dirty="0" err="1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fairy</a:t>
            </a:r>
            <a:r>
              <a:rPr lang="cs-CZ" sz="2800" dirty="0" smtClean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b="1" dirty="0" err="1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tales</a:t>
            </a:r>
            <a:r>
              <a:rPr lang="cs-CZ" sz="2800" b="1" dirty="0">
                <a:ln>
                  <a:solidFill>
                    <a:srgbClr val="FFFF00"/>
                  </a:solidFill>
                </a:ln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968780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12639904"/>
              </p:ext>
            </p:extLst>
          </p:nvPr>
        </p:nvGraphicFramePr>
        <p:xfrm>
          <a:off x="0" y="742950"/>
          <a:ext cx="9144000" cy="6115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List" r:id="rId4" imgW="4276649" imgH="1723949" progId="Excel.Sheet.12">
                  <p:embed/>
                </p:oleObj>
              </mc:Choice>
              <mc:Fallback>
                <p:oleObj name="List" r:id="rId4" imgW="4276649" imgH="1723949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0" y="742950"/>
                        <a:ext cx="9144000" cy="61150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Obdélník 4"/>
          <p:cNvSpPr/>
          <p:nvPr/>
        </p:nvSpPr>
        <p:spPr>
          <a:xfrm>
            <a:off x="1066266" y="15271"/>
            <a:ext cx="798071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Who</a:t>
            </a:r>
            <a:r>
              <a:rPr lang="cs-CZ" sz="44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likes</a:t>
            </a:r>
            <a:r>
              <a:rPr lang="cs-CZ" sz="44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fantasy </a:t>
            </a:r>
            <a:r>
              <a:rPr lang="cs-CZ" sz="4400" b="1" dirty="0" err="1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books</a:t>
            </a:r>
            <a:r>
              <a:rPr lang="cs-CZ" sz="4400" b="1" dirty="0" smtClean="0">
                <a:ln w="18000">
                  <a:solidFill>
                    <a:srgbClr val="006C31"/>
                  </a:solidFill>
                  <a:prstDash val="solid"/>
                  <a:miter lim="800000"/>
                </a:ln>
                <a:solidFill>
                  <a:srgbClr val="FFFF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4400" dirty="0">
              <a:ln w="18000">
                <a:solidFill>
                  <a:srgbClr val="006C31"/>
                </a:solidFill>
                <a:prstDash val="solid"/>
                <a:miter lim="800000"/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31" y="1451874"/>
            <a:ext cx="12827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srgbClr val="006C31"/>
                </a:solidFill>
              </a:rPr>
              <a:t>Name</a:t>
            </a:r>
            <a:r>
              <a:rPr lang="cs-CZ" sz="3200" dirty="0" smtClean="0">
                <a:solidFill>
                  <a:srgbClr val="006C31"/>
                </a:solidFill>
              </a:rPr>
              <a:t>:</a:t>
            </a:r>
            <a:endParaRPr lang="cs-CZ" sz="3200" dirty="0">
              <a:solidFill>
                <a:srgbClr val="006C31"/>
              </a:solidFill>
            </a:endParaRPr>
          </a:p>
        </p:txBody>
      </p:sp>
      <p:pic>
        <p:nvPicPr>
          <p:cNvPr id="13" name="Picture 4" descr="C:\Users\Admin\AppData\Local\Microsoft\Windows\Temporary Internet Files\Content.IE5\THF4NL2I\MC90034533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10071"/>
            <a:ext cx="1175205" cy="1150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Skupina 18"/>
          <p:cNvGrpSpPr/>
          <p:nvPr/>
        </p:nvGrpSpPr>
        <p:grpSpPr>
          <a:xfrm>
            <a:off x="2699792" y="910071"/>
            <a:ext cx="1171650" cy="1188831"/>
            <a:chOff x="5058414" y="4858742"/>
            <a:chExt cx="1675706" cy="1807769"/>
          </a:xfrm>
        </p:grpSpPr>
        <p:pic>
          <p:nvPicPr>
            <p:cNvPr id="20" name="Picture 6" descr="C:\Users\Admin\AppData\Local\Microsoft\Windows\Temporary Internet Files\Content.IE5\JC00NLAW\MC900097511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58414" y="4858742"/>
              <a:ext cx="1604772" cy="18077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 rot="1158693">
              <a:off x="5382211" y="5293014"/>
              <a:ext cx="135190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n>
                    <a:solidFill>
                      <a:schemeClr val="accent3">
                        <a:lumMod val="50000"/>
                      </a:schemeClr>
                    </a:solidFill>
                  </a:ln>
                  <a:solidFill>
                    <a:srgbClr val="FFFF00"/>
                  </a:solidFill>
                </a:rPr>
                <a:t>My story  1</a:t>
              </a:r>
              <a:endParaRPr lang="cs-CZ" dirty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860032" y="399991"/>
            <a:ext cx="1728908" cy="1837705"/>
            <a:chOff x="6179845" y="2694010"/>
            <a:chExt cx="2743200" cy="2743200"/>
          </a:xfrm>
        </p:grpSpPr>
        <p:pic>
          <p:nvPicPr>
            <p:cNvPr id="23" name="Picture 3" descr="C:\Users\Admin\AppData\Local\Microsoft\Windows\Temporary Internet Files\Content.IE5\JC00NLAW\MC900441734[1].png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79845" y="2694010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Obdélník 23"/>
            <p:cNvSpPr/>
            <p:nvPr/>
          </p:nvSpPr>
          <p:spPr>
            <a:xfrm rot="1001740">
              <a:off x="6897754" y="3642468"/>
              <a:ext cx="1736773" cy="96479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60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 dock,</a:t>
              </a:r>
              <a:b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The mouse ran up the clock.</a:t>
              </a:r>
              <a:b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The clock struck one,</a:t>
              </a:r>
              <a:b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The mouse ran down,</a:t>
              </a:r>
              <a:b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</a:br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Hickory </a:t>
              </a:r>
              <a:r>
                <a:rPr lang="en-US" sz="600" dirty="0" err="1">
                  <a:solidFill>
                    <a:schemeClr val="tx2">
                      <a:lumMod val="25000"/>
                    </a:schemeClr>
                  </a:solidFill>
                </a:rPr>
                <a:t>dickory</a:t>
              </a:r>
              <a:r>
                <a:rPr lang="en-US" sz="600" dirty="0">
                  <a:solidFill>
                    <a:schemeClr val="tx2">
                      <a:lumMod val="25000"/>
                    </a:schemeClr>
                  </a:solidFill>
                </a:rPr>
                <a:t> dock. </a:t>
              </a:r>
              <a:endParaRPr lang="cs-CZ" sz="60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594443" y="1079352"/>
            <a:ext cx="1211874" cy="850268"/>
            <a:chOff x="4338617" y="3418400"/>
            <a:chExt cx="2032711" cy="1730045"/>
          </a:xfrm>
        </p:grpSpPr>
        <p:pic>
          <p:nvPicPr>
            <p:cNvPr id="26" name="Picture 4" descr="C:\Users\Admin\AppData\Local\Microsoft\Windows\Temporary Internet Files\Content.IE5\ORKAF4GN\MC900371088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4972" y="3828325"/>
              <a:ext cx="886116" cy="7728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7" descr="C:\Users\Admin\AppData\Local\Microsoft\Windows\Temporary Internet Files\Content.IE5\5IQUVH5A\MC900326150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3855913"/>
              <a:ext cx="650767" cy="74522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8" name="Picture 24" descr="C:\Users\Admin\AppData\Local\Microsoft\Windows\Temporary Internet Files\Content.IE5\YI1GQSEL\MC900014793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8617" y="3418400"/>
              <a:ext cx="2032711" cy="17300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9" name="Picture 2" descr="C:\Users\Admin\AppData\Local\Microsoft\Windows\Temporary Internet Files\Content.IE5\BZP7MMDE\MC90028120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7797" y="833073"/>
            <a:ext cx="1008828" cy="1130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145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0" y="1600201"/>
            <a:ext cx="8820472" cy="321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>
                <a:solidFill>
                  <a:srgbClr val="002060"/>
                </a:solidFill>
              </a:rPr>
              <a:t>Autor: Mgr. Irena Trefilová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>
                <a:solidFill>
                  <a:srgbClr val="002060"/>
                </a:solidFill>
              </a:rPr>
              <a:t>Škola: Základní škola a mateřská škola Liběšice, okres Louny, příspěvková organizace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>
                <a:solidFill>
                  <a:srgbClr val="002060"/>
                </a:solidFill>
              </a:rPr>
              <a:t>Zpracováno v programu Microsoft Office 2010</a:t>
            </a: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>
                <a:solidFill>
                  <a:srgbClr val="002060"/>
                </a:solidFill>
              </a:rPr>
              <a:t>Použité obrázky pocházejí z webu http://office.microsoft.com  (Klipart</a:t>
            </a:r>
            <a:r>
              <a:rPr lang="cs-CZ" sz="1400" dirty="0" smtClean="0">
                <a:solidFill>
                  <a:srgbClr val="002060"/>
                </a:solidFill>
              </a:rPr>
              <a:t>):</a:t>
            </a:r>
          </a:p>
          <a:p>
            <a:pPr marL="137160" indent="0">
              <a:buNone/>
            </a:pPr>
            <a:r>
              <a:rPr lang="cs-CZ" sz="900" dirty="0" err="1">
                <a:solidFill>
                  <a:srgbClr val="002060"/>
                </a:solidFill>
              </a:rPr>
              <a:t>f</a:t>
            </a:r>
            <a:r>
              <a:rPr lang="cs-CZ" sz="900" dirty="0" err="1" smtClean="0">
                <a:solidFill>
                  <a:srgbClr val="002060"/>
                </a:solidFill>
              </a:rPr>
              <a:t>airy</a:t>
            </a:r>
            <a:r>
              <a:rPr lang="cs-CZ" sz="900" dirty="0" smtClean="0">
                <a:solidFill>
                  <a:srgbClr val="002060"/>
                </a:solidFill>
              </a:rPr>
              <a:t> </a:t>
            </a:r>
            <a:r>
              <a:rPr lang="cs-CZ" sz="900" dirty="0" err="1" smtClean="0">
                <a:solidFill>
                  <a:srgbClr val="002060"/>
                </a:solidFill>
              </a:rPr>
              <a:t>tales</a:t>
            </a:r>
            <a:r>
              <a:rPr lang="cs-CZ" sz="900" dirty="0">
                <a:solidFill>
                  <a:srgbClr val="002060"/>
                </a:solidFill>
              </a:rPr>
              <a:t>: </a:t>
            </a:r>
            <a:r>
              <a:rPr lang="cs-CZ" sz="900" dirty="0">
                <a:solidFill>
                  <a:srgbClr val="002060"/>
                </a:solidFill>
                <a:hlinkClick r:id="rId2"/>
              </a:rPr>
              <a:t>http://office.microsoft.com/cs-cz/images/results.aspx?qu=kniha&amp;ex=1#ai:MC900281200</a:t>
            </a:r>
            <a:r>
              <a:rPr lang="cs-CZ" sz="900" dirty="0" smtClean="0">
                <a:solidFill>
                  <a:srgbClr val="002060"/>
                </a:solidFill>
                <a:hlinkClick r:id="rId2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r>
              <a:rPr lang="cs-CZ" sz="900" dirty="0" smtClean="0">
                <a:solidFill>
                  <a:srgbClr val="002060"/>
                </a:solidFill>
              </a:rPr>
              <a:t>Fantasy </a:t>
            </a:r>
            <a:r>
              <a:rPr lang="cs-CZ" sz="900" dirty="0" err="1" smtClean="0">
                <a:solidFill>
                  <a:srgbClr val="002060"/>
                </a:solidFill>
              </a:rPr>
              <a:t>book</a:t>
            </a:r>
            <a:r>
              <a:rPr lang="cs-CZ" sz="900" dirty="0" smtClean="0">
                <a:solidFill>
                  <a:srgbClr val="002060"/>
                </a:solidFill>
              </a:rPr>
              <a:t>: </a:t>
            </a:r>
            <a:r>
              <a:rPr lang="cs-CZ" sz="900" dirty="0">
                <a:solidFill>
                  <a:srgbClr val="002060"/>
                </a:solidFill>
                <a:hlinkClick r:id="rId3"/>
              </a:rPr>
              <a:t>http://office.microsoft.com/cs-cz/images/results.aspx?qu=book&amp;ex=1#ai:MC900014793</a:t>
            </a:r>
            <a:r>
              <a:rPr lang="cs-CZ" sz="900" dirty="0" smtClean="0">
                <a:solidFill>
                  <a:srgbClr val="002060"/>
                </a:solidFill>
                <a:hlinkClick r:id="rId3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r>
              <a:rPr lang="cs-CZ" sz="900" dirty="0" smtClean="0">
                <a:solidFill>
                  <a:srgbClr val="002060"/>
                </a:solidFill>
              </a:rPr>
              <a:t>               </a:t>
            </a:r>
            <a:r>
              <a:rPr lang="cs-CZ" sz="900" dirty="0">
                <a:solidFill>
                  <a:srgbClr val="002060"/>
                </a:solidFill>
                <a:hlinkClick r:id="rId4"/>
              </a:rPr>
              <a:t>http://office.microsoft.com/cs-cz/images/results.aspx?qu=kosmick%C3%A9&amp;ex=1#ai:MC900371088</a:t>
            </a:r>
            <a:r>
              <a:rPr lang="cs-CZ" sz="900" dirty="0" smtClean="0">
                <a:solidFill>
                  <a:srgbClr val="002060"/>
                </a:solidFill>
                <a:hlinkClick r:id="rId4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r>
              <a:rPr lang="cs-CZ" sz="900" dirty="0">
                <a:solidFill>
                  <a:srgbClr val="002060"/>
                </a:solidFill>
              </a:rPr>
              <a:t>                </a:t>
            </a:r>
            <a:r>
              <a:rPr lang="cs-CZ" sz="900" dirty="0">
                <a:solidFill>
                  <a:srgbClr val="002060"/>
                </a:solidFill>
                <a:hlinkClick r:id="rId5"/>
              </a:rPr>
              <a:t>http://office.microsoft.com/cs-cz/images/results.aspx?qu=vesm%C3%ADr&amp;ex=1#ai:MC900326150</a:t>
            </a:r>
            <a:r>
              <a:rPr lang="cs-CZ" sz="900" dirty="0" smtClean="0">
                <a:solidFill>
                  <a:srgbClr val="002060"/>
                </a:solidFill>
                <a:hlinkClick r:id="rId5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r>
              <a:rPr lang="cs-CZ" sz="900" dirty="0" err="1" smtClean="0">
                <a:solidFill>
                  <a:srgbClr val="002060"/>
                </a:solidFill>
              </a:rPr>
              <a:t>stories</a:t>
            </a:r>
            <a:r>
              <a:rPr lang="cs-CZ" sz="900" dirty="0">
                <a:solidFill>
                  <a:srgbClr val="002060"/>
                </a:solidFill>
              </a:rPr>
              <a:t>:  </a:t>
            </a:r>
            <a:r>
              <a:rPr lang="cs-CZ" sz="900" dirty="0">
                <a:solidFill>
                  <a:srgbClr val="002060"/>
                </a:solidFill>
                <a:hlinkClick r:id="rId6"/>
              </a:rPr>
              <a:t>http://office.microsoft.com/cs-cz/images/results.aspx?qu=kniha&amp;ex=1#ai:MC900097511</a:t>
            </a:r>
            <a:r>
              <a:rPr lang="cs-CZ" sz="900" dirty="0" smtClean="0">
                <a:solidFill>
                  <a:srgbClr val="002060"/>
                </a:solidFill>
                <a:hlinkClick r:id="rId6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r>
              <a:rPr lang="cs-CZ" sz="900" dirty="0" err="1" smtClean="0">
                <a:solidFill>
                  <a:srgbClr val="002060"/>
                </a:solidFill>
              </a:rPr>
              <a:t>poetry</a:t>
            </a:r>
            <a:r>
              <a:rPr lang="cs-CZ" sz="900" dirty="0">
                <a:solidFill>
                  <a:srgbClr val="002060"/>
                </a:solidFill>
              </a:rPr>
              <a:t>: </a:t>
            </a:r>
            <a:r>
              <a:rPr lang="cs-CZ" sz="900" dirty="0">
                <a:solidFill>
                  <a:srgbClr val="002060"/>
                </a:solidFill>
                <a:hlinkClick r:id="rId7"/>
              </a:rPr>
              <a:t>http://office.microsoft.com/cs-cz/images/results.aspx?qu=kniha&amp;ex=1#ai:MC900441734</a:t>
            </a:r>
            <a:r>
              <a:rPr lang="cs-CZ" sz="900" dirty="0" smtClean="0">
                <a:solidFill>
                  <a:srgbClr val="002060"/>
                </a:solidFill>
                <a:hlinkClick r:id="rId7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r>
              <a:rPr lang="cs-CZ" sz="900" dirty="0" err="1" smtClean="0">
                <a:solidFill>
                  <a:srgbClr val="002060"/>
                </a:solidFill>
              </a:rPr>
              <a:t>comic</a:t>
            </a:r>
            <a:r>
              <a:rPr lang="cs-CZ" sz="900" dirty="0">
                <a:solidFill>
                  <a:srgbClr val="002060"/>
                </a:solidFill>
              </a:rPr>
              <a:t>: </a:t>
            </a:r>
            <a:r>
              <a:rPr lang="cs-CZ" sz="900" dirty="0">
                <a:solidFill>
                  <a:srgbClr val="002060"/>
                </a:solidFill>
                <a:hlinkClick r:id="rId8"/>
              </a:rPr>
              <a:t>http://office.microsoft.com/cs-cz/images/results.aspx?qu=sm%C3%ADch&amp;ex=1#ai:MC900345330</a:t>
            </a:r>
            <a:r>
              <a:rPr lang="cs-CZ" sz="900" dirty="0" smtClean="0">
                <a:solidFill>
                  <a:srgbClr val="002060"/>
                </a:solidFill>
                <a:hlinkClick r:id="rId8"/>
              </a:rPr>
              <a:t>|</a:t>
            </a:r>
            <a:endParaRPr lang="cs-CZ" sz="900" dirty="0" smtClean="0">
              <a:solidFill>
                <a:srgbClr val="002060"/>
              </a:solidFill>
            </a:endParaRPr>
          </a:p>
          <a:p>
            <a:pPr marL="137160" indent="0">
              <a:buNone/>
            </a:pPr>
            <a:endParaRPr lang="cs-CZ" sz="1400" dirty="0" smtClean="0">
              <a:solidFill>
                <a:srgbClr val="002060"/>
              </a:solidFill>
            </a:endParaRPr>
          </a:p>
          <a:p>
            <a:endParaRPr lang="cs-CZ" sz="1400" dirty="0">
              <a:solidFill>
                <a:srgbClr val="002060"/>
              </a:solidFill>
            </a:endParaRPr>
          </a:p>
          <a:p>
            <a:r>
              <a:rPr lang="cs-CZ" sz="1400" dirty="0" smtClean="0">
                <a:solidFill>
                  <a:srgbClr val="002060"/>
                </a:solidFill>
              </a:rPr>
              <a:t>Vytvořeno</a:t>
            </a:r>
            <a:r>
              <a:rPr lang="cs-CZ" sz="1400" dirty="0">
                <a:solidFill>
                  <a:srgbClr val="002060"/>
                </a:solidFill>
              </a:rPr>
              <a:t>:  2011, upraveno </a:t>
            </a:r>
            <a:r>
              <a:rPr lang="cs-CZ" sz="1400" dirty="0" smtClean="0">
                <a:solidFill>
                  <a:srgbClr val="002060"/>
                </a:solidFill>
              </a:rPr>
              <a:t>2013</a:t>
            </a:r>
            <a:endParaRPr lang="cs-CZ" sz="14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0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Vlastní 3">
      <a:dk1>
        <a:sysClr val="windowText" lastClr="000000"/>
      </a:dk1>
      <a:lt1>
        <a:sysClr val="window" lastClr="FFFFFF"/>
      </a:lt1>
      <a:dk2>
        <a:srgbClr val="94EFE3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179</TotalTime>
  <Words>338</Words>
  <Application>Microsoft Office PowerPoint</Application>
  <PresentationFormat>Předvádění na obrazovce (4:3)</PresentationFormat>
  <Paragraphs>78</Paragraphs>
  <Slides>8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Lití písma</vt:lpstr>
      <vt:lpstr>List</vt:lpstr>
      <vt:lpstr>VY_32_INOVACE_13_AJ_Books</vt:lpstr>
      <vt:lpstr>Prezentace aplikace PowerPoint</vt:lpstr>
      <vt:lpstr>Books</vt:lpstr>
      <vt:lpstr>What kind of books do you like?</vt:lpstr>
      <vt:lpstr>What kind of books do you like?</vt:lpstr>
      <vt:lpstr>What kind of books does he/she like?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</cp:lastModifiedBy>
  <cp:revision>16</cp:revision>
  <dcterms:modified xsi:type="dcterms:W3CDTF">2013-02-18T21:56:30Z</dcterms:modified>
</cp:coreProperties>
</file>