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11"/>
  </p:notesMasterIdLst>
  <p:sldIdLst>
    <p:sldId id="257" r:id="rId2"/>
    <p:sldId id="258" r:id="rId3"/>
    <p:sldId id="265" r:id="rId4"/>
    <p:sldId id="259" r:id="rId5"/>
    <p:sldId id="261" r:id="rId6"/>
    <p:sldId id="260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996633"/>
    <a:srgbClr val="003300"/>
    <a:srgbClr val="B2DE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3B2AC8-0737-4EA8-95B3-4ACA4B1E510A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3AE1D-2082-41CC-8C07-D1C928F54A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002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3AE1D-2082-41CC-8C07-D1C928F54A1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990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3AE1D-2082-41CC-8C07-D1C928F54A1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990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4664" y="3789040"/>
            <a:ext cx="8134672" cy="893961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VY_32_INOVACE_17_AJ_Numbers 3</a:t>
            </a:r>
            <a:endParaRPr lang="cs-CZ" sz="3600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Jazyk a jazyková komunikace</a:t>
            </a:r>
          </a:p>
          <a:p>
            <a:r>
              <a:rPr lang="cs-CZ" sz="3200" dirty="0" smtClean="0"/>
              <a:t>             Anglický jazyk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397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Irena Trefilová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6035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539552" y="1742498"/>
            <a:ext cx="839043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Digitální učební materiál (DUM) byl vytvořen v rámci projektu  </a:t>
            </a:r>
          </a:p>
          <a:p>
            <a:r>
              <a:rPr lang="cs-CZ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EU Peníze školám – OP Vzdělávání pro konkurenceschopnost</a:t>
            </a:r>
          </a:p>
          <a:p>
            <a:endParaRPr lang="cs-CZ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Vzdělávací oblast: anglický jazyk</a:t>
            </a:r>
          </a:p>
          <a:p>
            <a:r>
              <a:rPr lang="cs-CZ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Ročník: 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3, 4., 5.  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ZŠ</a:t>
            </a:r>
            <a:endParaRPr lang="cs-CZ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Klíčová slova: 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numbers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ten,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twenty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thirty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forty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fifty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sixty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</a:t>
            </a:r>
          </a:p>
          <a:p>
            <a:r>
              <a:rPr lang="cs-CZ" b="1" dirty="0" err="1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eventy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eighty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ninety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one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hundred</a:t>
            </a:r>
            <a:endParaRPr lang="cs-CZ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DUM je určen k procvičování 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slovní zásoby tématu „</a:t>
            </a:r>
            <a:r>
              <a:rPr lang="cs-CZ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Numbers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 </a:t>
            </a:r>
            <a:endParaRPr lang="cs-CZ" b="1" dirty="0" smtClean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čísla od 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10, 20, …100). </a:t>
            </a:r>
            <a:endParaRPr lang="cs-CZ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115616" y="369499"/>
            <a:ext cx="29225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Anotace</a:t>
            </a:r>
          </a:p>
          <a:p>
            <a:endParaRPr lang="cs-CZ" sz="4000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1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5301" y="188640"/>
            <a:ext cx="7772400" cy="1470025"/>
          </a:xfrm>
        </p:spPr>
        <p:txBody>
          <a:bodyPr>
            <a:noAutofit/>
          </a:bodyPr>
          <a:lstStyle/>
          <a:p>
            <a:r>
              <a:rPr lang="cs-CZ" sz="8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Numbers</a:t>
            </a:r>
            <a:r>
              <a:rPr lang="cs-CZ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r>
              <a:rPr lang="cs-CZ" sz="8000" b="1" dirty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231354" y="1985645"/>
            <a:ext cx="15005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1</a:t>
            </a:r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92D05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508103" y="1844824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20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C0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560326" y="2104453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30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527771" y="4819038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40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309526" y="2708920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92D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50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92D05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950027" y="5085184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60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C0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511346" y="3573016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70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FF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1788083" y="4861177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7030A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80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7030A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5437571" y="3370640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90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FF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2489557" y="3400898"/>
            <a:ext cx="22984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100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00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99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5227" y="897686"/>
            <a:ext cx="9829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FF00"/>
                </a:solidFill>
                <a:latin typeface="Candara" pitchFamily="34" charset="0"/>
              </a:rPr>
              <a:t>ten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05227" y="3417966"/>
            <a:ext cx="14814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thirty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02811" y="4579384"/>
            <a:ext cx="13564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forty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802811" y="5785104"/>
            <a:ext cx="11544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fifty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57611" y="897686"/>
            <a:ext cx="12923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sixty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57611" y="2221124"/>
            <a:ext cx="20425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seventy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39443" y="3417965"/>
            <a:ext cx="16738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eighty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57611" y="4579385"/>
            <a:ext cx="16754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ninety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88921" y="5815882"/>
            <a:ext cx="29594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solidFill>
                  <a:srgbClr val="FFFF00"/>
                </a:solidFill>
                <a:latin typeface="Candara" pitchFamily="34" charset="0"/>
              </a:rPr>
              <a:t>one</a:t>
            </a:r>
            <a:r>
              <a:rPr lang="cs-CZ" sz="4000" dirty="0" smtClean="0">
                <a:solidFill>
                  <a:srgbClr val="FFFF00"/>
                </a:solidFill>
                <a:latin typeface="Candara" pitchFamily="34" charset="0"/>
              </a:rPr>
              <a:t> </a:t>
            </a:r>
            <a:r>
              <a:rPr lang="cs-CZ" sz="4000" dirty="0" err="1" smtClean="0">
                <a:solidFill>
                  <a:srgbClr val="FFFF00"/>
                </a:solidFill>
                <a:latin typeface="Candara" pitchFamily="34" charset="0"/>
              </a:rPr>
              <a:t>hundred</a:t>
            </a:r>
            <a:endParaRPr lang="cs-CZ" sz="40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9828" y="2221125"/>
            <a:ext cx="18806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twenty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43402" y="-148753"/>
            <a:ext cx="15408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ndara" pitchFamily="34" charset="0"/>
              </a:rPr>
              <a:t>Read</a:t>
            </a:r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ndara" pitchFamily="34" charset="0"/>
              </a:rPr>
              <a:t>!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02279" y="620688"/>
            <a:ext cx="15005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1</a:t>
            </a:r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FF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02279" y="1850237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20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C0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02279" y="3079786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30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00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36343" y="4309335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40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6343" y="5538884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B2DE82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50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B2DE82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77063" y="620688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FF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60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FF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677063" y="1839492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C0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70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C0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77063" y="3058296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80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FF000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677063" y="4277100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00B0F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90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00B0F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229303" y="5495904"/>
            <a:ext cx="22984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70C0"/>
                  </a:solidFill>
                  <a:prstDash val="solid"/>
                </a:ln>
                <a:solidFill>
                  <a:srgbClr val="B2DE82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100</a:t>
            </a:r>
            <a:endParaRPr lang="cs-CZ" sz="8000" dirty="0">
              <a:ln w="18415" cmpd="sng">
                <a:solidFill>
                  <a:srgbClr val="0070C0"/>
                </a:solidFill>
                <a:prstDash val="solid"/>
              </a:ln>
              <a:solidFill>
                <a:srgbClr val="B2DE82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04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4000" y="1995724"/>
            <a:ext cx="9829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FF00"/>
                </a:solidFill>
                <a:latin typeface="Candara" pitchFamily="34" charset="0"/>
              </a:rPr>
              <a:t>ten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66290" y="1944122"/>
            <a:ext cx="14814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thirty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1960" y="2371527"/>
            <a:ext cx="13564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forty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17316" y="2781996"/>
            <a:ext cx="11544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fifty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01616" y="3917667"/>
            <a:ext cx="12923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sixty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98776" y="4302387"/>
            <a:ext cx="20425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seventy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8563" y="3788681"/>
            <a:ext cx="16738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eighty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10604" y="4190658"/>
            <a:ext cx="16754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ninety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22489" y="3505268"/>
            <a:ext cx="29594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solidFill>
                  <a:srgbClr val="FFFF00"/>
                </a:solidFill>
                <a:latin typeface="Candara" pitchFamily="34" charset="0"/>
              </a:rPr>
              <a:t>one</a:t>
            </a:r>
            <a:r>
              <a:rPr lang="cs-CZ" sz="4000" dirty="0" smtClean="0">
                <a:solidFill>
                  <a:srgbClr val="FFFF00"/>
                </a:solidFill>
                <a:latin typeface="Candara" pitchFamily="34" charset="0"/>
              </a:rPr>
              <a:t> </a:t>
            </a:r>
            <a:r>
              <a:rPr lang="cs-CZ" sz="4000" dirty="0" err="1" smtClean="0">
                <a:solidFill>
                  <a:srgbClr val="FFFF00"/>
                </a:solidFill>
                <a:latin typeface="Candara" pitchFamily="34" charset="0"/>
              </a:rPr>
              <a:t>hundred</a:t>
            </a:r>
            <a:endParaRPr lang="cs-CZ" sz="40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58455" y="2605843"/>
            <a:ext cx="18806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solidFill>
                  <a:srgbClr val="FFFF00"/>
                </a:solidFill>
                <a:latin typeface="Candara" pitchFamily="34" charset="0"/>
              </a:rPr>
              <a:t>twenty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543402" y="-148753"/>
            <a:ext cx="1321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ndara" pitchFamily="34" charset="0"/>
              </a:rPr>
              <a:t>Join</a:t>
            </a:r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ndara" pitchFamily="34" charset="0"/>
              </a:rPr>
              <a:t>!</a:t>
            </a:r>
            <a:endParaRPr lang="cs-CZ" sz="4400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02279" y="620688"/>
            <a:ext cx="15005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>
                <a:ln w="18415" cmpd="sng">
                  <a:solidFill>
                    <a:srgbClr val="003300"/>
                  </a:solidFill>
                  <a:prstDash val="solid"/>
                </a:ln>
                <a:solidFill>
                  <a:srgbClr val="00B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1</a:t>
            </a:r>
            <a:r>
              <a:rPr lang="cs-CZ" sz="8000" dirty="0" smtClean="0">
                <a:ln w="18415" cmpd="sng">
                  <a:solidFill>
                    <a:srgbClr val="003300"/>
                  </a:solidFill>
                  <a:prstDash val="solid"/>
                </a:ln>
                <a:solidFill>
                  <a:srgbClr val="00B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0</a:t>
            </a:r>
            <a:endParaRPr lang="cs-CZ" sz="8000" dirty="0">
              <a:ln w="18415" cmpd="sng">
                <a:solidFill>
                  <a:srgbClr val="003300"/>
                </a:solidFill>
                <a:prstDash val="solid"/>
              </a:ln>
              <a:solidFill>
                <a:srgbClr val="00B05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145386" y="620686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3300"/>
                  </a:solidFill>
                  <a:prstDash val="solid"/>
                </a:ln>
                <a:solidFill>
                  <a:srgbClr val="00B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20</a:t>
            </a:r>
            <a:endParaRPr lang="cs-CZ" sz="8000" dirty="0">
              <a:ln w="18415" cmpd="sng">
                <a:solidFill>
                  <a:srgbClr val="003300"/>
                </a:solidFill>
                <a:prstDash val="solid"/>
              </a:ln>
              <a:solidFill>
                <a:srgbClr val="00B05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890909" y="620685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3300"/>
                  </a:solidFill>
                  <a:prstDash val="solid"/>
                </a:ln>
                <a:solidFill>
                  <a:srgbClr val="00B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30</a:t>
            </a:r>
            <a:endParaRPr lang="cs-CZ" sz="8000" dirty="0">
              <a:ln w="18415" cmpd="sng">
                <a:solidFill>
                  <a:srgbClr val="003300"/>
                </a:solidFill>
                <a:prstDash val="solid"/>
              </a:ln>
              <a:solidFill>
                <a:srgbClr val="00B05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636432" y="620684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3300"/>
                  </a:solidFill>
                  <a:prstDash val="solid"/>
                </a:ln>
                <a:solidFill>
                  <a:srgbClr val="00B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40</a:t>
            </a:r>
            <a:endParaRPr lang="cs-CZ" sz="8000" dirty="0">
              <a:ln w="18415" cmpd="sng">
                <a:solidFill>
                  <a:srgbClr val="003300"/>
                </a:solidFill>
                <a:prstDash val="solid"/>
              </a:ln>
              <a:solidFill>
                <a:srgbClr val="00B05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381954" y="620683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rgbClr val="003300"/>
                  </a:solidFill>
                  <a:prstDash val="solid"/>
                </a:ln>
                <a:solidFill>
                  <a:srgbClr val="00B050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50</a:t>
            </a:r>
            <a:endParaRPr lang="cs-CZ" sz="8000" dirty="0">
              <a:ln w="18415" cmpd="sng">
                <a:solidFill>
                  <a:srgbClr val="003300"/>
                </a:solidFill>
                <a:prstDash val="solid"/>
              </a:ln>
              <a:solidFill>
                <a:srgbClr val="00B050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02279" y="4964106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60</a:t>
            </a:r>
            <a:endParaRPr lang="cs-CZ" sz="8000" dirty="0">
              <a:ln w="18415" cmpd="sng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45773" y="4964103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70</a:t>
            </a:r>
            <a:endParaRPr lang="cs-CZ" sz="8000" dirty="0">
              <a:ln w="18415" cmpd="sng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89267" y="4964106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80</a:t>
            </a:r>
            <a:endParaRPr lang="cs-CZ" sz="8000" dirty="0">
              <a:ln w="18415" cmpd="sng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232761" y="4964106"/>
            <a:ext cx="14029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90</a:t>
            </a:r>
            <a:endParaRPr lang="cs-CZ" sz="8000" dirty="0">
              <a:ln w="18415" cmpd="sng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76256" y="4964106"/>
            <a:ext cx="20354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n w="18415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innerShdw blurRad="114300">
                    <a:prstClr val="black"/>
                  </a:innerShdw>
                </a:effectLst>
                <a:latin typeface="Arial Rounded MT Bold" pitchFamily="34" charset="0"/>
              </a:rPr>
              <a:t>100</a:t>
            </a:r>
            <a:endParaRPr lang="cs-CZ" sz="8000" dirty="0">
              <a:ln w="18415" cmpd="sng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innerShdw blurRad="114300">
                  <a:prstClr val="black"/>
                </a:innerShdw>
              </a:effectLst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01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938254" y="2608268"/>
            <a:ext cx="18085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eighty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2701" y="5048391"/>
            <a:ext cx="14366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forty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932236" y="477185"/>
            <a:ext cx="14350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sixty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601412" y="5719856"/>
            <a:ext cx="34596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</a:t>
            </a:r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</a:t>
            </a:r>
            <a:r>
              <a:rPr lang="cs-CZ" sz="3600" b="1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hundred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2643" y="92464"/>
            <a:ext cx="46426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Say</a:t>
            </a:r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and </a:t>
            </a:r>
            <a:r>
              <a:rPr lang="cs-CZ" sz="4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touch</a:t>
            </a:r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!</a:t>
            </a:r>
            <a:endParaRPr lang="cs-CZ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691680" y="2135508"/>
            <a:ext cx="19912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twenty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623568" y="1339582"/>
            <a:ext cx="22092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seventy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69364" y="1203618"/>
            <a:ext cx="10294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ten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81254" y="5656668"/>
            <a:ext cx="12426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fifty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571506" y="4119692"/>
            <a:ext cx="18149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ninety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084620" y="3531405"/>
            <a:ext cx="16193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thirty</a:t>
            </a:r>
            <a:endParaRPr lang="cs-CZ" sz="36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0" name="Šipka doprava 39"/>
          <p:cNvSpPr/>
          <p:nvPr/>
        </p:nvSpPr>
        <p:spPr>
          <a:xfrm flipH="1">
            <a:off x="6698182" y="20906"/>
            <a:ext cx="2248532" cy="159185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60</a:t>
            </a:r>
            <a:endParaRPr lang="cs-CZ" sz="4000" dirty="0"/>
          </a:p>
        </p:txBody>
      </p:sp>
      <p:sp>
        <p:nvSpPr>
          <p:cNvPr id="41" name="Šipka doprava 40"/>
          <p:cNvSpPr/>
          <p:nvPr/>
        </p:nvSpPr>
        <p:spPr>
          <a:xfrm flipH="1">
            <a:off x="6001331" y="2135508"/>
            <a:ext cx="3018545" cy="159185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80</a:t>
            </a:r>
            <a:endParaRPr lang="cs-CZ" sz="4000" dirty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3" name="Šipka doprava 52"/>
          <p:cNvSpPr/>
          <p:nvPr/>
        </p:nvSpPr>
        <p:spPr>
          <a:xfrm>
            <a:off x="2784073" y="4575631"/>
            <a:ext cx="2380781" cy="159185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C00000"/>
                </a:solidFill>
              </a:rPr>
              <a:t>40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55" name="Šipka doprava 54"/>
          <p:cNvSpPr/>
          <p:nvPr/>
        </p:nvSpPr>
        <p:spPr>
          <a:xfrm flipH="1">
            <a:off x="4183221" y="866822"/>
            <a:ext cx="2836381" cy="159185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00B050"/>
                </a:solidFill>
              </a:rPr>
              <a:t>70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56" name="Šipka doprava 55"/>
          <p:cNvSpPr/>
          <p:nvPr/>
        </p:nvSpPr>
        <p:spPr>
          <a:xfrm flipH="1">
            <a:off x="4896157" y="3610600"/>
            <a:ext cx="2690519" cy="159185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90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58" name="Šipka doprava 57"/>
          <p:cNvSpPr/>
          <p:nvPr/>
        </p:nvSpPr>
        <p:spPr>
          <a:xfrm>
            <a:off x="102643" y="5183908"/>
            <a:ext cx="2601331" cy="159185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50</a:t>
            </a:r>
            <a:endParaRPr lang="cs-CZ" sz="4000" dirty="0"/>
          </a:p>
        </p:txBody>
      </p:sp>
      <p:sp>
        <p:nvSpPr>
          <p:cNvPr id="60" name="Šipka doprava 59"/>
          <p:cNvSpPr/>
          <p:nvPr/>
        </p:nvSpPr>
        <p:spPr>
          <a:xfrm flipH="1">
            <a:off x="5193850" y="5247096"/>
            <a:ext cx="3906617" cy="159185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00B050"/>
                </a:solidFill>
              </a:rPr>
              <a:t>100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63" name="Šipka doprava 62"/>
          <p:cNvSpPr/>
          <p:nvPr/>
        </p:nvSpPr>
        <p:spPr>
          <a:xfrm>
            <a:off x="813867" y="3215188"/>
            <a:ext cx="2610570" cy="159185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00B050"/>
                </a:solidFill>
              </a:rPr>
              <a:t>30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72" name="Šipka doprava 71"/>
          <p:cNvSpPr/>
          <p:nvPr/>
        </p:nvSpPr>
        <p:spPr>
          <a:xfrm>
            <a:off x="1715955" y="1662748"/>
            <a:ext cx="2656403" cy="159185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20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73" name="Šipka doprava 72"/>
          <p:cNvSpPr/>
          <p:nvPr/>
        </p:nvSpPr>
        <p:spPr>
          <a:xfrm>
            <a:off x="166464" y="834804"/>
            <a:ext cx="1735908" cy="159185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C00000"/>
                </a:solidFill>
              </a:rPr>
              <a:t>10</a:t>
            </a:r>
            <a:endParaRPr lang="cs-CZ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9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53" grpId="0" animBg="1"/>
      <p:bldP spid="55" grpId="0" animBg="1"/>
      <p:bldP spid="56" grpId="0" animBg="1"/>
      <p:bldP spid="58" grpId="0" animBg="1"/>
      <p:bldP spid="60" grpId="0" animBg="1"/>
      <p:bldP spid="63" grpId="0" animBg="1"/>
      <p:bldP spid="72" grpId="0" animBg="1"/>
      <p:bldP spid="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105063"/>
            <a:ext cx="6070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Read</a:t>
            </a: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and </a:t>
            </a: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write</a:t>
            </a: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the</a:t>
            </a: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numbers: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942633"/>
              </p:ext>
            </p:extLst>
          </p:nvPr>
        </p:nvGraphicFramePr>
        <p:xfrm>
          <a:off x="251520" y="908720"/>
          <a:ext cx="3960440" cy="8640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 anchor="ctr" anchorCtr="1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097697"/>
              </p:ext>
            </p:extLst>
          </p:nvPr>
        </p:nvGraphicFramePr>
        <p:xfrm>
          <a:off x="4716016" y="908720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6997"/>
              </p:ext>
            </p:extLst>
          </p:nvPr>
        </p:nvGraphicFramePr>
        <p:xfrm>
          <a:off x="251520" y="2096852"/>
          <a:ext cx="3960440" cy="8640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 anchorCtr="1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223904"/>
              </p:ext>
            </p:extLst>
          </p:nvPr>
        </p:nvGraphicFramePr>
        <p:xfrm>
          <a:off x="4716016" y="2096852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1" name="Tabulk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595877"/>
              </p:ext>
            </p:extLst>
          </p:nvPr>
        </p:nvGraphicFramePr>
        <p:xfrm>
          <a:off x="251520" y="3284984"/>
          <a:ext cx="3960440" cy="8640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98931"/>
              </p:ext>
            </p:extLst>
          </p:nvPr>
        </p:nvGraphicFramePr>
        <p:xfrm>
          <a:off x="4716016" y="3284984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Tabulk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536676"/>
              </p:ext>
            </p:extLst>
          </p:nvPr>
        </p:nvGraphicFramePr>
        <p:xfrm>
          <a:off x="251520" y="4473116"/>
          <a:ext cx="3960440" cy="8640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4" name="Tabulka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70591"/>
              </p:ext>
            </p:extLst>
          </p:nvPr>
        </p:nvGraphicFramePr>
        <p:xfrm>
          <a:off x="4716016" y="4473116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974833"/>
              </p:ext>
            </p:extLst>
          </p:nvPr>
        </p:nvGraphicFramePr>
        <p:xfrm>
          <a:off x="251520" y="5661248"/>
          <a:ext cx="3960440" cy="8640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Tabulka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609517"/>
              </p:ext>
            </p:extLst>
          </p:nvPr>
        </p:nvGraphicFramePr>
        <p:xfrm>
          <a:off x="4716016" y="5661248"/>
          <a:ext cx="3960440" cy="86409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2661935"/>
                <a:gridCol w="1298505"/>
              </a:tblGrid>
              <a:tr h="8640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" name="TextovéPole 26"/>
          <p:cNvSpPr txBox="1"/>
          <p:nvPr/>
        </p:nvSpPr>
        <p:spPr>
          <a:xfrm>
            <a:off x="995574" y="2278830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sixty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485739" y="3429000"/>
            <a:ext cx="958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forty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930653" y="1052736"/>
            <a:ext cx="1045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thirty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105380" y="5819800"/>
            <a:ext cx="696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  <a:latin typeface="Candara" pitchFamily="34" charset="0"/>
              </a:rPr>
              <a:t>ten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323035" y="2271028"/>
            <a:ext cx="1284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twenty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97842" y="4653136"/>
            <a:ext cx="21499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one</a:t>
            </a:r>
            <a:r>
              <a:rPr lang="cs-CZ" sz="2800" b="1" dirty="0" smtClean="0">
                <a:solidFill>
                  <a:srgbClr val="FFFF00"/>
                </a:solidFill>
                <a:latin typeface="Candara" pitchFamily="34" charset="0"/>
              </a:rPr>
              <a:t> </a:t>
            </a:r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hundred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545049" y="5805264"/>
            <a:ext cx="840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fifty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273341" y="4620023"/>
            <a:ext cx="13837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seventy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873746" y="3429000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eighty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385552" y="1059199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FF00"/>
                </a:solidFill>
                <a:latin typeface="Candara" pitchFamily="34" charset="0"/>
              </a:rPr>
              <a:t>ninety</a:t>
            </a:r>
            <a:endParaRPr lang="cs-CZ" sz="2800" b="1" dirty="0">
              <a:solidFill>
                <a:srgbClr val="FFFF00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07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8955" y="270100"/>
            <a:ext cx="20537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Colour</a:t>
            </a:r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!</a:t>
            </a:r>
            <a:endParaRPr lang="cs-CZ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78349" y="1412776"/>
            <a:ext cx="32383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one</a:t>
            </a:r>
            <a:r>
              <a:rPr lang="cs-CZ" sz="3200" b="1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hundred</a:t>
            </a:r>
            <a:r>
              <a:rPr lang="cs-CZ" sz="3200" b="1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cs-CZ" sz="3200" b="1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8207" y="2797142"/>
            <a:ext cx="1298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forty</a:t>
            </a:r>
            <a:endParaRPr lang="cs-CZ" sz="3200" b="1" dirty="0">
              <a:ln w="18000">
                <a:noFill/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67944" y="332656"/>
            <a:ext cx="1463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thirty</a:t>
            </a:r>
            <a:endParaRPr lang="cs-CZ" sz="3200" b="1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6590" y="4170846"/>
            <a:ext cx="1986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seventy</a:t>
            </a:r>
            <a:endParaRPr lang="cs-CZ" sz="3200" b="1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72869" y="2948757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 w="18000">
                  <a:noFill/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ten</a:t>
            </a:r>
            <a:endParaRPr lang="cs-CZ" sz="3200" b="1" dirty="0">
              <a:ln w="18000">
                <a:noFill/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5618" y="1254630"/>
            <a:ext cx="16369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ninety</a:t>
            </a:r>
            <a:endParaRPr lang="cs-CZ" sz="3200" b="1" dirty="0">
              <a:ln w="18000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01289" y="4170846"/>
            <a:ext cx="17940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solidFill>
                  <a:srgbClr val="CC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twenty</a:t>
            </a:r>
            <a:endParaRPr lang="cs-CZ" sz="3200" b="1" dirty="0">
              <a:ln w="18000">
                <a:noFill/>
                <a:prstDash val="solid"/>
                <a:miter lim="800000"/>
              </a:ln>
              <a:solidFill>
                <a:srgbClr val="CC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69415" y="5452785"/>
            <a:ext cx="1127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fifty</a:t>
            </a:r>
            <a:endParaRPr lang="cs-CZ" sz="3200" b="1" dirty="0">
              <a:ln w="18000">
                <a:noFill/>
                <a:prstDash val="solid"/>
                <a:miter lim="800000"/>
              </a:ln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96851" y="5452786"/>
            <a:ext cx="1298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solidFill>
                  <a:srgbClr val="99663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sixty</a:t>
            </a:r>
            <a:endParaRPr lang="cs-CZ" sz="3200" b="1" dirty="0">
              <a:ln w="18000">
                <a:noFill/>
                <a:prstDash val="solid"/>
                <a:miter lim="800000"/>
              </a:ln>
              <a:solidFill>
                <a:srgbClr val="99663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102414" y="5877272"/>
            <a:ext cx="16321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65000"/>
                    <a:lumOff val="3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eighty</a:t>
            </a:r>
            <a:endParaRPr lang="cs-CZ" sz="3200" b="1" dirty="0">
              <a:ln w="18000">
                <a:noFill/>
                <a:prstDash val="solid"/>
                <a:miter lim="800000"/>
              </a:ln>
              <a:solidFill>
                <a:schemeClr val="bg1">
                  <a:lumMod val="65000"/>
                  <a:lumOff val="3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382472" y="565489"/>
            <a:ext cx="1685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1</a:t>
            </a:r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769" y="5452786"/>
            <a:ext cx="15536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20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39810" y="1890735"/>
            <a:ext cx="15536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30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47659" y="3412837"/>
            <a:ext cx="15536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40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225764" y="1285509"/>
            <a:ext cx="15536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50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695604" y="33834"/>
            <a:ext cx="15536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60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094166" y="2627730"/>
            <a:ext cx="15536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70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493405" y="2427809"/>
            <a:ext cx="15536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80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020272" y="5175474"/>
            <a:ext cx="15536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90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501407" y="4277100"/>
            <a:ext cx="22984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ln w="18415" cmpd="sng">
                  <a:solidFill>
                    <a:srgbClr val="0070C0"/>
                  </a:solidFill>
                  <a:prstDash val="solid"/>
                </a:ln>
                <a:effectLst>
                  <a:innerShdw blurRad="114300">
                    <a:prstClr val="black"/>
                  </a:innerShdw>
                </a:effectLst>
                <a:latin typeface="Arial Black" pitchFamily="34" charset="0"/>
              </a:rPr>
              <a:t>100</a:t>
            </a:r>
            <a:endParaRPr lang="cs-CZ" sz="8000" b="1" dirty="0">
              <a:ln w="18415" cmpd="sng">
                <a:solidFill>
                  <a:srgbClr val="0070C0"/>
                </a:solidFill>
                <a:prstDash val="solid"/>
              </a:ln>
              <a:effectLst>
                <a:innerShdw blurRad="114300">
                  <a:prstClr val="black"/>
                </a:inn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19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980728"/>
            <a:ext cx="744633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Mgr. Irena </a:t>
            </a:r>
            <a:r>
              <a:rPr lang="cs-CZ" dirty="0" smtClean="0"/>
              <a:t>Trefilová</a:t>
            </a:r>
          </a:p>
          <a:p>
            <a:endParaRPr lang="cs-CZ" dirty="0"/>
          </a:p>
          <a:p>
            <a:r>
              <a:rPr lang="cs-CZ" dirty="0" smtClean="0"/>
              <a:t>Škola: Základní škola a mateřská škola Liběšice, okres Louny, </a:t>
            </a:r>
          </a:p>
          <a:p>
            <a:r>
              <a:rPr lang="cs-CZ" dirty="0" smtClean="0"/>
              <a:t>příspěvková organizace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Zpracováno v programu Microsoft Office 2010</a:t>
            </a:r>
          </a:p>
          <a:p>
            <a:endParaRPr lang="cs-CZ" dirty="0"/>
          </a:p>
          <a:p>
            <a:r>
              <a:rPr lang="cs-CZ" dirty="0" smtClean="0"/>
              <a:t>Vytvořeno:  </a:t>
            </a:r>
            <a:r>
              <a:rPr lang="cs-CZ" dirty="0" smtClean="0"/>
              <a:t>2011, upraveno 2012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1521653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546</TotalTime>
  <Words>251</Words>
  <Application>Microsoft Office PowerPoint</Application>
  <PresentationFormat>Předvádění na obrazovce (4:3)</PresentationFormat>
  <Paragraphs>131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Summer</vt:lpstr>
      <vt:lpstr>VY_32_INOVACE_17_AJ_Numbers 3</vt:lpstr>
      <vt:lpstr>Prezentace aplikace PowerPoint</vt:lpstr>
      <vt:lpstr>Numbers  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VY_32_INOVACE_43_Numbers - 1</dc:title>
  <cp:lastModifiedBy>Admin</cp:lastModifiedBy>
  <cp:revision>29</cp:revision>
  <dcterms:modified xsi:type="dcterms:W3CDTF">2012-12-02T14:51:57Z</dcterms:modified>
</cp:coreProperties>
</file>