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7" r:id="rId2"/>
    <p:sldId id="258" r:id="rId3"/>
    <p:sldId id="268" r:id="rId4"/>
    <p:sldId id="279" r:id="rId5"/>
    <p:sldId id="269" r:id="rId6"/>
    <p:sldId id="270" r:id="rId7"/>
    <p:sldId id="272" r:id="rId8"/>
    <p:sldId id="273" r:id="rId9"/>
    <p:sldId id="280" r:id="rId10"/>
    <p:sldId id="271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NÁZEV:VY_32_INOVACE_11_ 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VĚCI KOLEM NÁS -PŘÍRODNINY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78DA13-DB36-4C01-940B-C910C45AC81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3D3EA8-1FEE-4630-86A6-921BF84E3C71}" type="presOf" srcId="{757F3AB3-0718-4624-B441-E567A8F0AB56}" destId="{333A1088-737F-45CB-B68E-254E46348037}" srcOrd="0" destOrd="0" presId="urn:microsoft.com/office/officeart/2005/8/layout/target3"/>
    <dgm:cxn modelId="{7AEF834D-EF14-4D59-81BB-A060CDC160D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B14E70-EA19-4F1F-8192-CA34EA4FA04A}" type="presOf" srcId="{D8197B8C-B260-4A16-BDF4-0947B075E274}" destId="{25B08C86-7E15-44DC-BE7F-FFB55DD49D12}" srcOrd="0" destOrd="0" presId="urn:microsoft.com/office/officeart/2005/8/layout/target3"/>
    <dgm:cxn modelId="{FD7E067E-4283-4785-900E-9D781BBD034F}" type="presOf" srcId="{B651F6E3-6281-48DB-9319-2AEAFDAE7572}" destId="{6BB5E863-4638-4E1D-BFDE-399D028AC4ED}" srcOrd="1" destOrd="0" presId="urn:microsoft.com/office/officeart/2005/8/layout/target3"/>
    <dgm:cxn modelId="{2EB59BBB-BE41-403E-81C3-D6BFC08FFF3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C8746A-011A-442A-88C1-AF843FF9E3AF}" type="presOf" srcId="{D8197B8C-B260-4A16-BDF4-0947B075E274}" destId="{5A5FFA88-C948-4069-8E93-59FA12366E83}" srcOrd="1" destOrd="0" presId="urn:microsoft.com/office/officeart/2005/8/layout/target3"/>
    <dgm:cxn modelId="{602B9871-4441-4302-B5CF-363D1E6EA0F3}" type="presOf" srcId="{D1B46980-6531-4606-95E6-44980827E919}" destId="{6140AFEC-043D-4C43-A2F9-D0F5331DF3A3}" srcOrd="0" destOrd="0" presId="urn:microsoft.com/office/officeart/2005/8/layout/target3"/>
    <dgm:cxn modelId="{B08399E9-E040-4DAD-BA54-339F3DC81437}" type="presOf" srcId="{4C35D32F-0EAB-4CD7-82EE-45574DC2A586}" destId="{8BEBB6EC-1DAA-4CAC-8A25-BC0FCBD5DBD5}" srcOrd="0" destOrd="0" presId="urn:microsoft.com/office/officeart/2005/8/layout/target3"/>
    <dgm:cxn modelId="{390AF904-8B99-465C-B304-62149AA7554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94A492-D92D-420F-B6FD-962B3BB1B179}" type="presOf" srcId="{D1B46980-6531-4606-95E6-44980827E919}" destId="{2BE915AB-18AA-4053-B92C-3BFC9ED204BB}" srcOrd="1" destOrd="0" presId="urn:microsoft.com/office/officeart/2005/8/layout/target3"/>
    <dgm:cxn modelId="{1D9B32E5-1EE1-49F5-B954-4E2314190345}" type="presParOf" srcId="{333A1088-737F-45CB-B68E-254E46348037}" destId="{F5ABB229-8D3B-4694-996A-96F23CF14429}" srcOrd="0" destOrd="0" presId="urn:microsoft.com/office/officeart/2005/8/layout/target3"/>
    <dgm:cxn modelId="{CD26D882-25E3-49D9-921C-51C083B1634E}" type="presParOf" srcId="{333A1088-737F-45CB-B68E-254E46348037}" destId="{F41139FD-01EE-4571-8B17-4FB00FC51163}" srcOrd="1" destOrd="0" presId="urn:microsoft.com/office/officeart/2005/8/layout/target3"/>
    <dgm:cxn modelId="{32B8FF96-630A-4EDD-834A-49C31B1F0824}" type="presParOf" srcId="{333A1088-737F-45CB-B68E-254E46348037}" destId="{D005CE8C-CC26-4C3E-AC11-E15060ECD759}" srcOrd="2" destOrd="0" presId="urn:microsoft.com/office/officeart/2005/8/layout/target3"/>
    <dgm:cxn modelId="{7C72BD70-CA6D-41C7-95C2-1FC694433B41}" type="presParOf" srcId="{333A1088-737F-45CB-B68E-254E46348037}" destId="{2C702D82-9B77-49B7-9568-BB8EB47C3372}" srcOrd="3" destOrd="0" presId="urn:microsoft.com/office/officeart/2005/8/layout/target3"/>
    <dgm:cxn modelId="{A1075983-E720-468B-BDCA-323AAA6C83C8}" type="presParOf" srcId="{333A1088-737F-45CB-B68E-254E46348037}" destId="{A52A0455-90FF-4808-ABD0-F02540D31D5A}" srcOrd="4" destOrd="0" presId="urn:microsoft.com/office/officeart/2005/8/layout/target3"/>
    <dgm:cxn modelId="{C0BB6491-9362-4A3D-BE1A-1A38170CCD88}" type="presParOf" srcId="{333A1088-737F-45CB-B68E-254E46348037}" destId="{6140AFEC-043D-4C43-A2F9-D0F5331DF3A3}" srcOrd="5" destOrd="0" presId="urn:microsoft.com/office/officeart/2005/8/layout/target3"/>
    <dgm:cxn modelId="{3EF680D7-593E-4245-81AA-176B4D9F08C0}" type="presParOf" srcId="{333A1088-737F-45CB-B68E-254E46348037}" destId="{9358AC05-5D7D-4327-9F80-1AD486AEA664}" srcOrd="6" destOrd="0" presId="urn:microsoft.com/office/officeart/2005/8/layout/target3"/>
    <dgm:cxn modelId="{706388C8-14BA-404F-993A-3FA6CA035DFE}" type="presParOf" srcId="{333A1088-737F-45CB-B68E-254E46348037}" destId="{313FC574-E1CD-4FB4-B054-0B805CE0447D}" srcOrd="7" destOrd="0" presId="urn:microsoft.com/office/officeart/2005/8/layout/target3"/>
    <dgm:cxn modelId="{93FE6DDF-EB68-4EBF-B142-F4DEDC4DD263}" type="presParOf" srcId="{333A1088-737F-45CB-B68E-254E46348037}" destId="{619D679B-A015-4ECF-8348-D1034C574F40}" srcOrd="8" destOrd="0" presId="urn:microsoft.com/office/officeart/2005/8/layout/target3"/>
    <dgm:cxn modelId="{439F2311-5481-4FF4-840B-78004FF931B1}" type="presParOf" srcId="{333A1088-737F-45CB-B68E-254E46348037}" destId="{322283A8-4A27-4CDA-BAE3-F381106A9174}" srcOrd="9" destOrd="0" presId="urn:microsoft.com/office/officeart/2005/8/layout/target3"/>
    <dgm:cxn modelId="{50422C20-3E79-474C-9765-692D2CCCFD2A}" type="presParOf" srcId="{333A1088-737F-45CB-B68E-254E46348037}" destId="{FFC9F71D-1B4F-4AD9-A4A6-86ADEFC8AF5C}" srcOrd="10" destOrd="0" presId="urn:microsoft.com/office/officeart/2005/8/layout/target3"/>
    <dgm:cxn modelId="{0B73619C-C319-4D88-A419-703CA362B13F}" type="presParOf" srcId="{333A1088-737F-45CB-B68E-254E46348037}" destId="{25B08C86-7E15-44DC-BE7F-FFB55DD49D12}" srcOrd="11" destOrd="0" presId="urn:microsoft.com/office/officeart/2005/8/layout/target3"/>
    <dgm:cxn modelId="{2BA4A57D-E7F8-4C8B-AAAA-5D9A209DAB4E}" type="presParOf" srcId="{333A1088-737F-45CB-B68E-254E46348037}" destId="{76644BE8-9D7C-4C09-B250-3D10AF48CBB7}" srcOrd="12" destOrd="0" presId="urn:microsoft.com/office/officeart/2005/8/layout/target3"/>
    <dgm:cxn modelId="{7A0E8245-29E6-44CF-9751-A42A5825D471}" type="presParOf" srcId="{333A1088-737F-45CB-B68E-254E46348037}" destId="{EE85B701-7295-41C0-BA7A-34D3756A2AE6}" srcOrd="13" destOrd="0" presId="urn:microsoft.com/office/officeart/2005/8/layout/target3"/>
    <dgm:cxn modelId="{2EBE870C-BEB7-4F17-B101-F7C269D86372}" type="presParOf" srcId="{333A1088-737F-45CB-B68E-254E46348037}" destId="{8BEBB6EC-1DAA-4CAC-8A25-BC0FCBD5DBD5}" srcOrd="14" destOrd="0" presId="urn:microsoft.com/office/officeart/2005/8/layout/target3"/>
    <dgm:cxn modelId="{53C83B94-54A1-4AD9-AA59-BBC67A52A5B6}" type="presParOf" srcId="{333A1088-737F-45CB-B68E-254E46348037}" destId="{AED2198E-93D5-4001-81B4-73124B309672}" srcOrd="15" destOrd="0" presId="urn:microsoft.com/office/officeart/2005/8/layout/target3"/>
    <dgm:cxn modelId="{84E94457-F617-480F-8ECF-914762CC0DB0}" type="presParOf" srcId="{333A1088-737F-45CB-B68E-254E46348037}" destId="{2BE915AB-18AA-4053-B92C-3BFC9ED204BB}" srcOrd="16" destOrd="0" presId="urn:microsoft.com/office/officeart/2005/8/layout/target3"/>
    <dgm:cxn modelId="{702D720A-E45B-444E-986D-FCC30F5727C2}" type="presParOf" srcId="{333A1088-737F-45CB-B68E-254E46348037}" destId="{6BB5E863-4638-4E1D-BFDE-399D028AC4ED}" srcOrd="17" destOrd="0" presId="urn:microsoft.com/office/officeart/2005/8/layout/target3"/>
    <dgm:cxn modelId="{DF02C000-F7AC-491A-A259-100B40DA7FF3}" type="presParOf" srcId="{333A1088-737F-45CB-B68E-254E46348037}" destId="{5A5FFA88-C948-4069-8E93-59FA12366E83}" srcOrd="18" destOrd="0" presId="urn:microsoft.com/office/officeart/2005/8/layout/target3"/>
    <dgm:cxn modelId="{299FD1A0-65C4-48E9-BA16-20F267D203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NÁZEV:VY_32_INOVACE_11_ 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VĚCI KOLEM NÁS -PŘÍRODNINY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E11C5-77DD-4FA5-A857-D3C7DF5519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C0D965-719A-4523-9C63-4FB92F4D3E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78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A13706C-2D2E-40D4-B58B-43F797F0ECD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gi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emf"/><Relationship Id="rId5" Type="http://schemas.openxmlformats.org/officeDocument/2006/relationships/image" Target="../media/image19.emf"/><Relationship Id="rId10" Type="http://schemas.openxmlformats.org/officeDocument/2006/relationships/image" Target="../media/image24.jpeg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7" Type="http://schemas.openxmlformats.org/officeDocument/2006/relationships/image" Target="../media/image30.jpe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24429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441565"/>
      </p:ext>
    </p:extLst>
  </p:cSld>
  <p:clrMapOvr>
    <a:masterClrMapping/>
  </p:clrMapOvr>
  <p:transition spd="slow" advTm="9386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260350"/>
            <a:ext cx="8064500" cy="223837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/>
              <a:t>Anotace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Lidské výtvory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  Živá a neživá příroda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Přírodnina - surovina – výrobek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 Žáci pracují na interaktivní tabuli fixem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 Správné řešení se objeví po kliknutí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5357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08C1\AppData\Local\Microsoft\Windows\Temporary Internet Files\Content.IE5\DE4CGPLA\MP900448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5402" y="4869160"/>
            <a:ext cx="274805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dirty="0" smtClean="0"/>
              <a:t>lidské výtvory</a:t>
            </a:r>
            <a:endParaRPr lang="cs-CZ" sz="32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3200" dirty="0" smtClean="0"/>
              <a:t>přírodniny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</a:rPr>
              <a:t>Vše, co člověk vytvořil pro svou potřebu.</a:t>
            </a:r>
          </a:p>
          <a:p>
            <a:pPr marL="0" indent="0">
              <a:buNone/>
            </a:pPr>
            <a:r>
              <a:rPr lang="cs-CZ" sz="3200" dirty="0" smtClean="0"/>
              <a:t>vesnice</a:t>
            </a:r>
          </a:p>
          <a:p>
            <a:pPr marL="0" indent="0">
              <a:buNone/>
            </a:pPr>
            <a:r>
              <a:rPr lang="cs-CZ" sz="3200" dirty="0" smtClean="0"/>
              <a:t>města</a:t>
            </a:r>
          </a:p>
          <a:p>
            <a:pPr marL="0" indent="0">
              <a:buNone/>
            </a:pPr>
            <a:r>
              <a:rPr lang="cs-CZ" sz="3200" dirty="0" smtClean="0"/>
              <a:t>železnice</a:t>
            </a:r>
          </a:p>
          <a:p>
            <a:pPr marL="0" indent="0">
              <a:buNone/>
            </a:pPr>
            <a:r>
              <a:rPr lang="cs-CZ" sz="3200" dirty="0" smtClean="0"/>
              <a:t>továrny</a:t>
            </a:r>
          </a:p>
          <a:p>
            <a:pPr marL="0" indent="0">
              <a:buNone/>
            </a:pPr>
            <a:r>
              <a:rPr lang="cs-CZ" sz="3200" dirty="0" smtClean="0"/>
              <a:t>silnice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4008" y="2420888"/>
            <a:ext cx="4195192" cy="3872687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živé  </a:t>
            </a:r>
            <a:r>
              <a:rPr lang="cs-CZ" sz="3200" dirty="0" smtClean="0">
                <a:solidFill>
                  <a:srgbClr val="C00000"/>
                </a:solidFill>
              </a:rPr>
              <a:t>            </a:t>
            </a:r>
            <a:r>
              <a:rPr lang="cs-CZ" sz="3200" b="1" dirty="0" smtClean="0">
                <a:solidFill>
                  <a:srgbClr val="C00000"/>
                </a:solidFill>
              </a:rPr>
              <a:t>neživé</a:t>
            </a:r>
          </a:p>
          <a:p>
            <a:pPr marL="0" indent="0">
              <a:buNone/>
            </a:pPr>
            <a:r>
              <a:rPr lang="cs-CZ" sz="2800" dirty="0" smtClean="0"/>
              <a:t>živočichové      skála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/>
              <a:t>rostliny              voda           </a:t>
            </a:r>
          </a:p>
          <a:p>
            <a:pPr marL="0" indent="0">
              <a:buNone/>
            </a:pPr>
            <a:r>
              <a:rPr lang="cs-CZ" dirty="0" smtClean="0"/>
              <a:t>houby                 obloha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Věci kolem nás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08C1\AppData\Local\Microsoft\Windows\Temporary Internet Files\Content.IE5\DE4CGPLA\MP900406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81128"/>
            <a:ext cx="2743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1550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-636949" y="-500861"/>
            <a:ext cx="5184575" cy="1388180"/>
          </a:xfrm>
        </p:spPr>
        <p:txBody>
          <a:bodyPr>
            <a:normAutofit/>
          </a:bodyPr>
          <a:lstStyle/>
          <a:p>
            <a:r>
              <a:rPr lang="cs-CZ" b="1" dirty="0"/>
              <a:t>             PŘÍRODNINY</a:t>
            </a:r>
          </a:p>
        </p:txBody>
      </p:sp>
      <p:sp>
        <p:nvSpPr>
          <p:cNvPr id="1229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46085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b="1" dirty="0">
                <a:solidFill>
                  <a:schemeClr val="hlink"/>
                </a:solidFill>
              </a:rPr>
              <a:t>ŽIVÉ : 	- živočichové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solidFill>
                  <a:schemeClr val="hlink"/>
                </a:solidFill>
              </a:rPr>
              <a:t>			- rostliny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solidFill>
                  <a:schemeClr val="hlink"/>
                </a:solidFill>
              </a:rPr>
              <a:t>			- houby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b="1" dirty="0">
              <a:solidFill>
                <a:srgbClr val="007E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b="1" dirty="0"/>
              <a:t>NEŽIVÉ</a:t>
            </a:r>
            <a:r>
              <a:rPr lang="cs-CZ" sz="2800" b="1" dirty="0" smtClean="0"/>
              <a:t>: - </a:t>
            </a:r>
            <a:r>
              <a:rPr lang="cs-CZ" sz="2800" b="1" dirty="0"/>
              <a:t>vzduch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effectLst/>
              </a:rPr>
              <a:t>			</a:t>
            </a:r>
            <a:r>
              <a:rPr lang="cs-CZ" sz="2800" b="1" dirty="0" smtClean="0">
                <a:effectLst/>
              </a:rPr>
              <a:t>  - </a:t>
            </a:r>
            <a:r>
              <a:rPr lang="cs-CZ" sz="2800" b="1" dirty="0">
                <a:effectLst/>
              </a:rPr>
              <a:t>voda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effectLst/>
              </a:rPr>
              <a:t>			</a:t>
            </a:r>
            <a:r>
              <a:rPr lang="cs-CZ" sz="2800" b="1" dirty="0" smtClean="0">
                <a:effectLst/>
              </a:rPr>
              <a:t>  - </a:t>
            </a:r>
            <a:r>
              <a:rPr lang="cs-CZ" sz="2800" b="1" dirty="0">
                <a:effectLst/>
              </a:rPr>
              <a:t>půda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effectLst/>
              </a:rPr>
              <a:t>			</a:t>
            </a:r>
            <a:r>
              <a:rPr lang="cs-CZ" sz="2800" b="1" dirty="0" smtClean="0">
                <a:effectLst/>
              </a:rPr>
              <a:t>  - </a:t>
            </a:r>
            <a:r>
              <a:rPr lang="cs-CZ" sz="2800" b="1" dirty="0">
                <a:effectLst/>
              </a:rPr>
              <a:t>nerosty a horniny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>
                <a:effectLst/>
              </a:rPr>
              <a:t>			</a:t>
            </a:r>
            <a:r>
              <a:rPr lang="cs-CZ" sz="2800" b="1" dirty="0" smtClean="0">
                <a:effectLst/>
              </a:rPr>
              <a:t>  - </a:t>
            </a:r>
            <a:r>
              <a:rPr lang="cs-CZ" sz="2800" b="1" dirty="0">
                <a:effectLst/>
              </a:rPr>
              <a:t>světlo a teplo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dirty="0"/>
              <a:t>		</a:t>
            </a:r>
          </a:p>
        </p:txBody>
      </p:sp>
      <p:pic>
        <p:nvPicPr>
          <p:cNvPr id="1027" name="Picture 3" descr="C:\Users\08C1\AppData\Local\Microsoft\Windows\Temporary Internet Files\Content.IE5\A2754ZST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656" y="3272441"/>
            <a:ext cx="1615714" cy="136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LDOPNIE0\MP900406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323" y="493910"/>
            <a:ext cx="1851809" cy="277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S7687CZ2\MP9004022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96952"/>
            <a:ext cx="1892607" cy="151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YYPZW21M\MC9001049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18909"/>
            <a:ext cx="2049174" cy="205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YYPZW21M\MP9003857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894" y="4933832"/>
            <a:ext cx="2189237" cy="156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K0O7W0UI\MP9001825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93910"/>
            <a:ext cx="1546840" cy="231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3990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PŘÍRODA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4294967295"/>
          </p:nvPr>
        </p:nvSpPr>
        <p:spPr>
          <a:xfrm>
            <a:off x="395536" y="1556792"/>
            <a:ext cx="8424936" cy="4464496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Živočichové, rostliny a jiné organismy potřebují ke svému životu</a:t>
            </a:r>
            <a:r>
              <a:rPr lang="cs-CZ" dirty="0" smtClean="0">
                <a:solidFill>
                  <a:srgbClr val="C00000"/>
                </a:solidFill>
              </a:rPr>
              <a:t>:          </a:t>
            </a:r>
          </a:p>
        </p:txBody>
      </p:sp>
      <p:pic>
        <p:nvPicPr>
          <p:cNvPr id="1026" name="Picture 2" descr="C:\Users\08C1\AppData\Local\Microsoft\Windows\Temporary Internet Files\Content.IE5\S7687CZ2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417" y="466444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YYPZW21M\MP9004331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83" y="2727180"/>
            <a:ext cx="2012268" cy="134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2754ZST\MC900280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348" y="3691337"/>
            <a:ext cx="1579683" cy="168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YYPZW21M\MM90030344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42558"/>
            <a:ext cx="1485503" cy="133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2727180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>
                <a:solidFill>
                  <a:srgbClr val="0070C0"/>
                </a:solidFill>
              </a:rPr>
              <a:t>vzduch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578754" y="5517232"/>
            <a:ext cx="475162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>
                <a:solidFill>
                  <a:srgbClr val="FFC000"/>
                </a:solidFill>
              </a:rPr>
              <a:t>světlo a teplo(slunce)</a:t>
            </a:r>
          </a:p>
          <a:p>
            <a:r>
              <a:rPr lang="cs-CZ" b="1" i="1" dirty="0"/>
              <a:t>                      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578754" y="3691337"/>
            <a:ext cx="1524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F0"/>
                </a:solidFill>
              </a:rPr>
              <a:t>vodu</a:t>
            </a:r>
            <a:endParaRPr lang="cs-CZ" sz="3200" b="1" i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4654481"/>
            <a:ext cx="1912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potravu</a:t>
            </a:r>
            <a:endParaRPr lang="cs-CZ" sz="32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3597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 přírodě se stále něco mění – probíhají v ní </a:t>
            </a:r>
            <a:r>
              <a:rPr lang="cs-CZ" sz="4000" b="1" i="1" dirty="0" smtClean="0">
                <a:solidFill>
                  <a:srgbClr val="FF0000"/>
                </a:solidFill>
              </a:rPr>
              <a:t>přírodní děje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Člověk přírodu </a:t>
            </a:r>
            <a:r>
              <a:rPr lang="cs-CZ" sz="4000" b="1" i="1" dirty="0" smtClean="0">
                <a:solidFill>
                  <a:srgbClr val="7030A0"/>
                </a:solidFill>
              </a:rPr>
              <a:t>využívá a mění </a:t>
            </a:r>
            <a:r>
              <a:rPr lang="cs-CZ" sz="4000" dirty="0" smtClean="0"/>
              <a:t>ji svou prací.</a:t>
            </a:r>
          </a:p>
          <a:p>
            <a:r>
              <a:rPr lang="cs-CZ" sz="4000" dirty="0" smtClean="0"/>
              <a:t>Některé   přírodniny nám poskytují </a:t>
            </a:r>
            <a:r>
              <a:rPr lang="cs-CZ" sz="4000" b="1" i="1" dirty="0" smtClean="0">
                <a:solidFill>
                  <a:srgbClr val="C00000"/>
                </a:solidFill>
              </a:rPr>
              <a:t>suroviny (látky)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Ze surovin se vyrábějí různé </a:t>
            </a:r>
            <a:r>
              <a:rPr lang="cs-CZ" sz="4000" b="1" i="1" dirty="0" smtClean="0">
                <a:solidFill>
                  <a:srgbClr val="C00000"/>
                </a:solidFill>
              </a:rPr>
              <a:t>výrobky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225062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08C1\AppData\Local\Microsoft\Windows\Temporary Internet Files\Content.IE5\DE4CGPLA\MC9004361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866" y="1180100"/>
            <a:ext cx="3536065" cy="276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7IACVERO\MP9002626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28" y="1772816"/>
            <a:ext cx="2837476" cy="189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A2754ZST\MC9003962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604" y="1079871"/>
            <a:ext cx="1843044" cy="190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591" y="1635073"/>
            <a:ext cx="2167136" cy="216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100" y="2515265"/>
            <a:ext cx="186690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08C1\AppData\Local\Microsoft\Windows\Temporary Internet Files\Content.IE5\A2754ZST\MC900326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968" y="3962298"/>
            <a:ext cx="1027786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co je přírodnina, surovina a výrobek!</a:t>
            </a:r>
            <a:endParaRPr lang="cs-CZ" dirty="0"/>
          </a:p>
        </p:txBody>
      </p:sp>
      <p:pic>
        <p:nvPicPr>
          <p:cNvPr id="2062" name="Picture 14" descr="C:\Users\08C1\AppData\Local\Microsoft\Windows\Temporary Internet Files\Content.IE5\YYPZW21M\MP90042210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28" y="4414664"/>
            <a:ext cx="1447144" cy="160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C1\AppData\Local\Microsoft\Windows\Temporary Internet Files\Content.IE5\AM1I8PN9\MC9004119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991" y="4591896"/>
            <a:ext cx="1381618" cy="131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C1\AppData\Local\Microsoft\Windows\Temporary Internet Files\Content.IE5\AM1I8PN9\MP90042436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143" y="459189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3945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Získávání surovin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79493"/>
            <a:ext cx="1388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těžbou</a:t>
            </a:r>
            <a:endParaRPr lang="cs-CZ" sz="32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3995" y="2186168"/>
            <a:ext cx="2337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pěstováním</a:t>
            </a:r>
            <a:endParaRPr lang="cs-CZ" sz="32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2189217"/>
            <a:ext cx="1774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chovem</a:t>
            </a:r>
            <a:endParaRPr lang="cs-CZ" sz="36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08C1\AppData\Local\Microsoft\Windows\Temporary Internet Files\Content.IE5\DE4CGPLA\MC900434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68960"/>
            <a:ext cx="1841500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C1\AppData\Local\Microsoft\Windows\Temporary Internet Files\Content.IE5\AM1I8PN9\MM90028525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286" y="4869160"/>
            <a:ext cx="1811375" cy="136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S7687CZ2\MP90041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661" y="2870610"/>
            <a:ext cx="1438673" cy="143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A2754ZST\MC900193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997" y="4309283"/>
            <a:ext cx="1336959" cy="186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LDOPNIE0\MP900227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70943"/>
            <a:ext cx="1447416" cy="214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C1\AppData\Local\Microsoft\Windows\Temporary Internet Files\Content.IE5\A2754ZST\MP9001789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14657"/>
            <a:ext cx="2278901" cy="150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991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48680"/>
            <a:ext cx="92170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Některé suroviny nezískáváme z přírodnin, ale jsou uměle vytvořeny člověkem – např. </a:t>
            </a:r>
            <a:r>
              <a:rPr lang="cs-CZ" sz="3600" b="1" dirty="0" smtClean="0">
                <a:solidFill>
                  <a:srgbClr val="FF0000"/>
                </a:solidFill>
              </a:rPr>
              <a:t>plast.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601778"/>
            <a:ext cx="3712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Výrobky z plastu: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47256"/>
            <a:ext cx="1807096" cy="1807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08C1\AppData\Local\Microsoft\Windows\Temporary Internet Files\Content.IE5\S7687CZ2\MC900308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16781"/>
            <a:ext cx="1828800" cy="53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LDOPNIE0\MP9003211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560" y="2240146"/>
            <a:ext cx="1808600" cy="253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7IACVERO\MP90033741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48109"/>
            <a:ext cx="1808600" cy="253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S7687CZ2\MC9003488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137" y="3807058"/>
            <a:ext cx="1087222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6236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527175"/>
            <a:ext cx="288252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PŘÍRODNINY NEŽIVÉ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  <a:p>
            <a:r>
              <a:rPr lang="cs-CZ" b="1" dirty="0" smtClean="0">
                <a:solidFill>
                  <a:srgbClr val="00B050"/>
                </a:solidFill>
              </a:rPr>
              <a:t>PŘÍRODNINY ŽIVÉ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2265839"/>
            <a:ext cx="1540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CC0099"/>
                </a:solidFill>
              </a:rPr>
              <a:t>SUROVINY</a:t>
            </a:r>
          </a:p>
          <a:p>
            <a:r>
              <a:rPr lang="cs-CZ" b="1" i="1" dirty="0" smtClean="0">
                <a:solidFill>
                  <a:srgbClr val="CC0099"/>
                </a:solidFill>
              </a:rPr>
              <a:t>LÁTKA</a:t>
            </a:r>
            <a:endParaRPr lang="cs-CZ" b="1" i="1" dirty="0">
              <a:solidFill>
                <a:srgbClr val="CC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72139" y="2224725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33"/>
                </a:solidFill>
              </a:rPr>
              <a:t>VÝROBKY</a:t>
            </a:r>
            <a:endParaRPr lang="cs-CZ" b="1" dirty="0">
              <a:solidFill>
                <a:srgbClr val="66FF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8060" y="4005064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HOUBY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42461" y="4052445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ŽIVOČICHOVÉ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0506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ROSTLINY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8610" y="5709152"/>
            <a:ext cx="1367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UŽITKOVÉ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39462" y="5709152"/>
            <a:ext cx="2193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PLANĚ ROSTOUCÍ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26463" y="5620598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UŽITKOVÍ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72139" y="5620598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VOLNĚ ŽIJÍCÍ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494080" y="1720771"/>
            <a:ext cx="789888" cy="502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275856" y="2450505"/>
            <a:ext cx="1008111" cy="402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8" idx="1"/>
          </p:cNvCxnSpPr>
          <p:nvPr/>
        </p:nvCxnSpPr>
        <p:spPr>
          <a:xfrm flipV="1">
            <a:off x="5940152" y="2409391"/>
            <a:ext cx="1231987" cy="411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988172" y="2859096"/>
            <a:ext cx="3567973" cy="11459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560076" y="3109693"/>
            <a:ext cx="789888" cy="502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1280974" y="3004503"/>
            <a:ext cx="554722" cy="7125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7735186" y="4462423"/>
            <a:ext cx="394944" cy="10548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6350051" y="4623406"/>
            <a:ext cx="454338" cy="9594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1747627" y="4462423"/>
            <a:ext cx="1024173" cy="1158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611560" y="4457019"/>
            <a:ext cx="560792" cy="8441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931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r>
              <a:rPr lang="pt-BR" i="1" dirty="0"/>
              <a:t> 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20.10.2012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84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1472</TotalTime>
  <Words>209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Věci kolem nás</vt:lpstr>
      <vt:lpstr>             PŘÍRODNINY</vt:lpstr>
      <vt:lpstr>PŘÍRODA</vt:lpstr>
      <vt:lpstr>Prezentace aplikace PowerPoint</vt:lpstr>
      <vt:lpstr>Rozhodni, co je přírodnina, surovina a výrobek!</vt:lpstr>
      <vt:lpstr>Prezentace aplikace PowerPoint</vt:lpstr>
      <vt:lpstr>Prezentace aplikace PowerPoint</vt:lpstr>
      <vt:lpstr>PŘÍRODA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63</cp:revision>
  <dcterms:created xsi:type="dcterms:W3CDTF">2012-01-19T16:18:01Z</dcterms:created>
  <dcterms:modified xsi:type="dcterms:W3CDTF">2012-12-16T16:12:21Z</dcterms:modified>
</cp:coreProperties>
</file>