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71" r:id="rId3"/>
    <p:sldId id="267" r:id="rId4"/>
    <p:sldId id="268" r:id="rId5"/>
    <p:sldId id="259" r:id="rId6"/>
    <p:sldId id="263" r:id="rId7"/>
    <p:sldId id="264" r:id="rId8"/>
    <p:sldId id="262" r:id="rId9"/>
    <p:sldId id="269" r:id="rId10"/>
    <p:sldId id="272" r:id="rId11"/>
    <p:sldId id="265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NÁZEV:VY_32_INOVACE_12_PRVOUKA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VLASTNOSTI LÁTEK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21071E-4DA8-4425-9FE9-D23D270C62F1}" type="presOf" srcId="{B651F6E3-6281-48DB-9319-2AEAFDAE7572}" destId="{619D679B-A015-4ECF-8348-D1034C574F40}" srcOrd="0" destOrd="0" presId="urn:microsoft.com/office/officeart/2005/8/layout/target3"/>
    <dgm:cxn modelId="{A324583C-DA4F-43C3-AB39-40EDF2A59EC9}" type="presOf" srcId="{757F3AB3-0718-4624-B441-E567A8F0AB56}" destId="{333A1088-737F-45CB-B68E-254E46348037}" srcOrd="0" destOrd="0" presId="urn:microsoft.com/office/officeart/2005/8/layout/target3"/>
    <dgm:cxn modelId="{00B4717F-4BD4-4809-B0A5-9D66BC44B27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A487D1-D78D-4FAE-880E-B53B44F8D5C8}" type="presOf" srcId="{D1B46980-6531-4606-95E6-44980827E919}" destId="{2BE915AB-18AA-4053-B92C-3BFC9ED204BB}" srcOrd="1" destOrd="0" presId="urn:microsoft.com/office/officeart/2005/8/layout/target3"/>
    <dgm:cxn modelId="{241BF7BA-FEB6-4A68-B99F-20278407152E}" type="presOf" srcId="{B651F6E3-6281-48DB-9319-2AEAFDAE7572}" destId="{6BB5E863-4638-4E1D-BFDE-399D028AC4ED}" srcOrd="1" destOrd="0" presId="urn:microsoft.com/office/officeart/2005/8/layout/target3"/>
    <dgm:cxn modelId="{FEBE22FF-EBD2-4368-AB39-1C93ED70D17E}" type="presOf" srcId="{D8197B8C-B260-4A16-BDF4-0947B075E274}" destId="{25B08C86-7E15-44DC-BE7F-FFB55DD49D12}" srcOrd="0" destOrd="0" presId="urn:microsoft.com/office/officeart/2005/8/layout/target3"/>
    <dgm:cxn modelId="{B6E6593E-A7D1-4C3E-8165-24F09F215620}" type="presOf" srcId="{D1D4F407-5343-4D3F-B5B9-D407B03CAEB4}" destId="{AED2198E-93D5-4001-81B4-73124B309672}" srcOrd="1" destOrd="0" presId="urn:microsoft.com/office/officeart/2005/8/layout/target3"/>
    <dgm:cxn modelId="{B751C6F2-08D7-47FD-AF6F-E3F670D5291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F9E0A61-386A-472A-ACBB-2B3BC5117E02}" type="presOf" srcId="{4C35D32F-0EAB-4CD7-82EE-45574DC2A586}" destId="{8BEBB6EC-1DAA-4CAC-8A25-BC0FCBD5DBD5}" srcOrd="0" destOrd="0" presId="urn:microsoft.com/office/officeart/2005/8/layout/target3"/>
    <dgm:cxn modelId="{53B6D05C-8B99-4041-BBF9-D569E57E9D4C}" type="presOf" srcId="{D8197B8C-B260-4A16-BDF4-0947B075E274}" destId="{5A5FFA88-C948-4069-8E93-59FA12366E83}" srcOrd="1" destOrd="0" presId="urn:microsoft.com/office/officeart/2005/8/layout/target3"/>
    <dgm:cxn modelId="{30ACAC27-8130-4228-8830-3B5587F2A7D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34C5A-3FBE-450D-9E5A-CCCDF5E18C8F}" type="presParOf" srcId="{333A1088-737F-45CB-B68E-254E46348037}" destId="{F5ABB229-8D3B-4694-996A-96F23CF14429}" srcOrd="0" destOrd="0" presId="urn:microsoft.com/office/officeart/2005/8/layout/target3"/>
    <dgm:cxn modelId="{2F8E214B-9382-447E-A698-DEA1BF745B66}" type="presParOf" srcId="{333A1088-737F-45CB-B68E-254E46348037}" destId="{F41139FD-01EE-4571-8B17-4FB00FC51163}" srcOrd="1" destOrd="0" presId="urn:microsoft.com/office/officeart/2005/8/layout/target3"/>
    <dgm:cxn modelId="{1E7AD6C4-EC0A-4902-B45B-48DFC7457B2F}" type="presParOf" srcId="{333A1088-737F-45CB-B68E-254E46348037}" destId="{D005CE8C-CC26-4C3E-AC11-E15060ECD759}" srcOrd="2" destOrd="0" presId="urn:microsoft.com/office/officeart/2005/8/layout/target3"/>
    <dgm:cxn modelId="{F145DFEB-4E74-4AB1-8FC5-184D3034F683}" type="presParOf" srcId="{333A1088-737F-45CB-B68E-254E46348037}" destId="{2C702D82-9B77-49B7-9568-BB8EB47C3372}" srcOrd="3" destOrd="0" presId="urn:microsoft.com/office/officeart/2005/8/layout/target3"/>
    <dgm:cxn modelId="{EB829D53-EB28-4864-873F-67519D9D2F12}" type="presParOf" srcId="{333A1088-737F-45CB-B68E-254E46348037}" destId="{A52A0455-90FF-4808-ABD0-F02540D31D5A}" srcOrd="4" destOrd="0" presId="urn:microsoft.com/office/officeart/2005/8/layout/target3"/>
    <dgm:cxn modelId="{21BD7C72-B6A8-41E5-BDC9-D30343994EE6}" type="presParOf" srcId="{333A1088-737F-45CB-B68E-254E46348037}" destId="{6140AFEC-043D-4C43-A2F9-D0F5331DF3A3}" srcOrd="5" destOrd="0" presId="urn:microsoft.com/office/officeart/2005/8/layout/target3"/>
    <dgm:cxn modelId="{D6BA3D5C-6426-4690-BA63-E08764CC3A20}" type="presParOf" srcId="{333A1088-737F-45CB-B68E-254E46348037}" destId="{9358AC05-5D7D-4327-9F80-1AD486AEA664}" srcOrd="6" destOrd="0" presId="urn:microsoft.com/office/officeart/2005/8/layout/target3"/>
    <dgm:cxn modelId="{4AB66DC3-5225-4AB3-8239-90DAFA5AA85B}" type="presParOf" srcId="{333A1088-737F-45CB-B68E-254E46348037}" destId="{313FC574-E1CD-4FB4-B054-0B805CE0447D}" srcOrd="7" destOrd="0" presId="urn:microsoft.com/office/officeart/2005/8/layout/target3"/>
    <dgm:cxn modelId="{B4554420-6A54-40D6-9D05-84226B11EA3B}" type="presParOf" srcId="{333A1088-737F-45CB-B68E-254E46348037}" destId="{619D679B-A015-4ECF-8348-D1034C574F40}" srcOrd="8" destOrd="0" presId="urn:microsoft.com/office/officeart/2005/8/layout/target3"/>
    <dgm:cxn modelId="{2AA08AEA-BBF6-4121-BCEB-C3E90B14D3CD}" type="presParOf" srcId="{333A1088-737F-45CB-B68E-254E46348037}" destId="{322283A8-4A27-4CDA-BAE3-F381106A9174}" srcOrd="9" destOrd="0" presId="urn:microsoft.com/office/officeart/2005/8/layout/target3"/>
    <dgm:cxn modelId="{FCD34AD8-FA8F-4A52-B954-DD5FBC1E9F68}" type="presParOf" srcId="{333A1088-737F-45CB-B68E-254E46348037}" destId="{FFC9F71D-1B4F-4AD9-A4A6-86ADEFC8AF5C}" srcOrd="10" destOrd="0" presId="urn:microsoft.com/office/officeart/2005/8/layout/target3"/>
    <dgm:cxn modelId="{2C10C6C7-8027-402B-B915-EB00446E2ECD}" type="presParOf" srcId="{333A1088-737F-45CB-B68E-254E46348037}" destId="{25B08C86-7E15-44DC-BE7F-FFB55DD49D12}" srcOrd="11" destOrd="0" presId="urn:microsoft.com/office/officeart/2005/8/layout/target3"/>
    <dgm:cxn modelId="{7795F9C3-044F-4CD6-837B-543C8E073031}" type="presParOf" srcId="{333A1088-737F-45CB-B68E-254E46348037}" destId="{76644BE8-9D7C-4C09-B250-3D10AF48CBB7}" srcOrd="12" destOrd="0" presId="urn:microsoft.com/office/officeart/2005/8/layout/target3"/>
    <dgm:cxn modelId="{ABA0F906-5C53-46B9-9684-92AAD17F6F7B}" type="presParOf" srcId="{333A1088-737F-45CB-B68E-254E46348037}" destId="{EE85B701-7295-41C0-BA7A-34D3756A2AE6}" srcOrd="13" destOrd="0" presId="urn:microsoft.com/office/officeart/2005/8/layout/target3"/>
    <dgm:cxn modelId="{329A7B97-4474-4280-A61B-0E3C711F28A2}" type="presParOf" srcId="{333A1088-737F-45CB-B68E-254E46348037}" destId="{8BEBB6EC-1DAA-4CAC-8A25-BC0FCBD5DBD5}" srcOrd="14" destOrd="0" presId="urn:microsoft.com/office/officeart/2005/8/layout/target3"/>
    <dgm:cxn modelId="{74ADEC56-0496-44DD-B24C-A5049CA63012}" type="presParOf" srcId="{333A1088-737F-45CB-B68E-254E46348037}" destId="{AED2198E-93D5-4001-81B4-73124B309672}" srcOrd="15" destOrd="0" presId="urn:microsoft.com/office/officeart/2005/8/layout/target3"/>
    <dgm:cxn modelId="{B59B275A-E5BA-479D-A1CA-A0C886068673}" type="presParOf" srcId="{333A1088-737F-45CB-B68E-254E46348037}" destId="{2BE915AB-18AA-4053-B92C-3BFC9ED204BB}" srcOrd="16" destOrd="0" presId="urn:microsoft.com/office/officeart/2005/8/layout/target3"/>
    <dgm:cxn modelId="{9754D0AF-1AD5-4E24-A51D-73D52E0CC566}" type="presParOf" srcId="{333A1088-737F-45CB-B68E-254E46348037}" destId="{6BB5E863-4638-4E1D-BFDE-399D028AC4ED}" srcOrd="17" destOrd="0" presId="urn:microsoft.com/office/officeart/2005/8/layout/target3"/>
    <dgm:cxn modelId="{F314B285-AE64-4FAD-B5B9-C9FD19F657A8}" type="presParOf" srcId="{333A1088-737F-45CB-B68E-254E46348037}" destId="{5A5FFA88-C948-4069-8E93-59FA12366E83}" srcOrd="18" destOrd="0" presId="urn:microsoft.com/office/officeart/2005/8/layout/target3"/>
    <dgm:cxn modelId="{92CCA280-6292-4415-9E27-B0C86A0F32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NÁZEV:VY_32_INOVACE_12_PRVOUKA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VLASTNOSTI LÁTEK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AA38942-D487-4D55-B817-A6D3FFB5DB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499685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DE4041D-1B1A-414C-A251-0EF8EC49E45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FC0049A-C09C-43A7-8026-0681400383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16222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411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 advTm="9386">
        <p14:honeycomb/>
      </p:transition>
    </mc:Choice>
    <mc:Fallback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dirty="0" smtClean="0"/>
              <a:t>Vlastnosti </a:t>
            </a:r>
            <a:r>
              <a:rPr lang="cs-CZ" dirty="0"/>
              <a:t>látek</a:t>
            </a:r>
          </a:p>
          <a:p>
            <a:pPr>
              <a:buFontTx/>
              <a:buNone/>
            </a:pPr>
            <a:r>
              <a:rPr lang="cs-CZ" dirty="0"/>
              <a:t>Skupenství látek</a:t>
            </a:r>
          </a:p>
          <a:p>
            <a:pPr>
              <a:buFontTx/>
              <a:buNone/>
            </a:pPr>
            <a:r>
              <a:rPr lang="cs-CZ" dirty="0"/>
              <a:t>Skupenství vody</a:t>
            </a:r>
          </a:p>
          <a:p>
            <a:pPr>
              <a:buFontTx/>
              <a:buNone/>
            </a:pPr>
            <a:endParaRPr lang="cs-CZ" sz="2000" dirty="0"/>
          </a:p>
          <a:p>
            <a:pPr>
              <a:buNone/>
            </a:pPr>
            <a:r>
              <a:rPr lang="cs-CZ" dirty="0"/>
              <a:t>slouží k seznámení se základními pojmy a procvičení práce s </a:t>
            </a:r>
            <a:r>
              <a:rPr lang="cs-CZ" dirty="0" smtClean="0"/>
              <a:t>textem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žáci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pracují na interaktivní tabuli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fixem</a:t>
            </a:r>
            <a:b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správné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řešení se objeví po kliknutí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422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1188640" y="0"/>
            <a:ext cx="1044116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       </a:t>
            </a:r>
            <a:r>
              <a:rPr lang="cs-CZ" b="1" dirty="0"/>
              <a:t>VLASTNOSTI </a:t>
            </a:r>
            <a:r>
              <a:rPr lang="cs-CZ" b="1" dirty="0" smtClean="0"/>
              <a:t>LÁTEK POZNÁME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460988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cs-CZ" sz="2800" b="1" i="1" u="sng" dirty="0">
                <a:solidFill>
                  <a:srgbClr val="FF0000"/>
                </a:solidFill>
              </a:rPr>
              <a:t>NIKDY NEOCHUTNÁVEJTE NEZNÁMÉ LÁTKY 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62223" y="1376482"/>
            <a:ext cx="765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HMATEM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 – tvrdé, měkké, studené, teplé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2420887"/>
            <a:ext cx="7500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SLUCHEM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 – šustí, teče, cinká, praská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34849" y="3436535"/>
            <a:ext cx="443437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ČICHEM</a:t>
            </a:r>
            <a:r>
              <a:rPr lang="cs-CZ" sz="28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– </a:t>
            </a:r>
            <a:r>
              <a:rPr lang="cs-CZ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smrdí, voní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536" y="2944107"/>
            <a:ext cx="7331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CHUTÍ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– sladké, slané, kyselé, hořké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90054" y="3789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99702"/>
            <a:ext cx="5958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ZRAKEM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– barva, velikost, tvar</a:t>
            </a:r>
          </a:p>
        </p:txBody>
      </p:sp>
    </p:spTree>
    <p:extLst>
      <p:ext uri="{BB962C8B-B14F-4D97-AF65-F5344CB8AC3E}">
        <p14:creationId xmlns:p14="http://schemas.microsoft.com/office/powerpoint/2010/main" val="823790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5888"/>
            <a:ext cx="8229600" cy="1143000"/>
          </a:xfrm>
        </p:spPr>
        <p:txBody>
          <a:bodyPr/>
          <a:lstStyle/>
          <a:p>
            <a:r>
              <a:rPr lang="cs-CZ" dirty="0"/>
              <a:t>      </a:t>
            </a:r>
            <a:r>
              <a:rPr lang="cs-CZ" b="1" dirty="0"/>
              <a:t>SKUPENSTVÍ LÁTEK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250825" y="1412875"/>
            <a:ext cx="8893175" cy="5184775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Pro jednotlivé podoby látek užíváme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pojem</a:t>
            </a:r>
          </a:p>
          <a:p>
            <a:pPr marL="18288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SKUPENSTVÍ</a:t>
            </a:r>
          </a:p>
          <a:p>
            <a:endParaRPr lang="cs-CZ" sz="4000" b="1" dirty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</a:t>
            </a:r>
            <a:endParaRPr lang="cs-CZ" sz="2400" dirty="0"/>
          </a:p>
          <a:p>
            <a:pPr>
              <a:buFontTx/>
              <a:buNone/>
            </a:pPr>
            <a:endParaRPr lang="cs-CZ" sz="2400" i="1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636912"/>
            <a:ext cx="68868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82880" indent="0">
              <a:buNone/>
            </a:pPr>
            <a:r>
              <a:rPr lang="cs-CZ" sz="3600" b="1" dirty="0"/>
              <a:t>Pevné</a:t>
            </a:r>
            <a:r>
              <a:rPr lang="cs-CZ" sz="3600" dirty="0"/>
              <a:t> </a:t>
            </a:r>
            <a:r>
              <a:rPr lang="cs-CZ" dirty="0"/>
              <a:t>– </a:t>
            </a:r>
            <a:r>
              <a:rPr lang="cs-CZ" sz="2400" dirty="0"/>
              <a:t>dřevo, kůže, vosk, plast, sklo</a:t>
            </a:r>
          </a:p>
          <a:p>
            <a:pPr>
              <a:buFontTx/>
              <a:buNone/>
            </a:pPr>
            <a:r>
              <a:rPr lang="cs-CZ" sz="2800" dirty="0"/>
              <a:t>( </a:t>
            </a:r>
            <a:r>
              <a:rPr lang="cs-CZ" sz="2800" i="1" u="sng" dirty="0">
                <a:solidFill>
                  <a:srgbClr val="C00000"/>
                </a:solidFill>
              </a:rPr>
              <a:t>mají stálý tvar </a:t>
            </a:r>
            <a:r>
              <a:rPr lang="cs-CZ" sz="1600" dirty="0"/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9" y="4005063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880" indent="0">
              <a:buNone/>
            </a:pPr>
            <a:r>
              <a:rPr lang="cs-CZ" sz="3600" b="1" dirty="0"/>
              <a:t>Kapalné</a:t>
            </a:r>
            <a:r>
              <a:rPr lang="cs-CZ" sz="3600" dirty="0"/>
              <a:t> </a:t>
            </a:r>
            <a:r>
              <a:rPr lang="cs-CZ" dirty="0"/>
              <a:t>– </a:t>
            </a:r>
            <a:r>
              <a:rPr lang="cs-CZ" sz="2400" dirty="0"/>
              <a:t>voda, mléko, ropa, olej</a:t>
            </a:r>
          </a:p>
          <a:p>
            <a:pPr marL="182880" indent="0">
              <a:buNone/>
            </a:pPr>
            <a:r>
              <a:rPr lang="cs-CZ" dirty="0"/>
              <a:t>(</a:t>
            </a:r>
            <a:r>
              <a:rPr lang="cs-CZ" sz="2400" i="1" u="sng" dirty="0">
                <a:solidFill>
                  <a:srgbClr val="C00000"/>
                </a:solidFill>
              </a:rPr>
              <a:t>nemají stálý tvar, přijímají tvar nádoby, do které jsou nality 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9" y="5661248"/>
            <a:ext cx="8360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82880" indent="0">
              <a:buNone/>
            </a:pPr>
            <a:r>
              <a:rPr lang="cs-CZ" sz="3600" b="1" dirty="0"/>
              <a:t>Plynné</a:t>
            </a:r>
            <a:r>
              <a:rPr lang="cs-CZ" dirty="0"/>
              <a:t> </a:t>
            </a:r>
            <a:r>
              <a:rPr lang="cs-CZ" sz="2400" dirty="0"/>
              <a:t>– vzduch, zemní plyn, plyny ve sprejích</a:t>
            </a:r>
          </a:p>
        </p:txBody>
      </p:sp>
    </p:spTree>
    <p:extLst>
      <p:ext uri="{BB962C8B-B14F-4D97-AF65-F5344CB8AC3E}">
        <p14:creationId xmlns:p14="http://schemas.microsoft.com/office/powerpoint/2010/main" val="1430641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2486"/>
            <a:ext cx="8229600" cy="1143000"/>
          </a:xfrm>
        </p:spPr>
        <p:txBody>
          <a:bodyPr/>
          <a:lstStyle/>
          <a:p>
            <a:r>
              <a:rPr lang="cs-CZ" dirty="0"/>
              <a:t>Kdy se mění tyto podoby?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indent="0">
              <a:buNone/>
            </a:pPr>
            <a:r>
              <a:rPr lang="cs-CZ" dirty="0"/>
              <a:t>VODA                  PÁRA  (</a:t>
            </a:r>
            <a:r>
              <a:rPr lang="cs-CZ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vypařování</a:t>
            </a:r>
            <a:r>
              <a:rPr lang="cs-CZ" i="1" dirty="0" smtClean="0"/>
              <a:t>)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LED                    VODA  (</a:t>
            </a:r>
            <a:r>
              <a:rPr lang="cs-CZ" i="1" dirty="0">
                <a:solidFill>
                  <a:srgbClr val="0070C0"/>
                </a:solidFill>
              </a:rPr>
              <a:t>tání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pPr marL="182880" indent="0"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C00000"/>
                </a:solidFill>
              </a:rPr>
              <a:t>při zvýšení teploty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VODA                  LED    </a:t>
            </a:r>
            <a:r>
              <a:rPr lang="cs-CZ" dirty="0"/>
              <a:t>(</a:t>
            </a:r>
            <a:r>
              <a:rPr lang="cs-CZ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tuhnutí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)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PÁRA                </a:t>
            </a:r>
            <a:r>
              <a:rPr lang="cs-CZ" dirty="0" smtClean="0"/>
              <a:t> VODA(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kondenzování</a:t>
            </a:r>
            <a:r>
              <a:rPr lang="cs-CZ" dirty="0" smtClean="0"/>
              <a:t>)</a:t>
            </a:r>
          </a:p>
          <a:p>
            <a:pPr marL="182880" indent="0"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</a:t>
            </a:r>
            <a:r>
              <a:rPr lang="cs-CZ" b="1" dirty="0" smtClean="0">
                <a:solidFill>
                  <a:srgbClr val="C00000"/>
                </a:solidFill>
              </a:rPr>
              <a:t>při </a:t>
            </a:r>
            <a:r>
              <a:rPr lang="cs-CZ" b="1" dirty="0">
                <a:solidFill>
                  <a:srgbClr val="C00000"/>
                </a:solidFill>
              </a:rPr>
              <a:t>snížení teploty</a:t>
            </a:r>
          </a:p>
        </p:txBody>
      </p:sp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2031432" y="2484276"/>
            <a:ext cx="1295400" cy="360363"/>
          </a:xfrm>
          <a:prstGeom prst="rightArrow">
            <a:avLst>
              <a:gd name="adj1" fmla="val 50000"/>
              <a:gd name="adj2" fmla="val 898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5" name="AutoShape 5"/>
          <p:cNvSpPr>
            <a:spLocks noChangeArrowheads="1"/>
          </p:cNvSpPr>
          <p:nvPr/>
        </p:nvSpPr>
        <p:spPr bwMode="auto">
          <a:xfrm>
            <a:off x="2123728" y="3859108"/>
            <a:ext cx="1295400" cy="360362"/>
          </a:xfrm>
          <a:prstGeom prst="rightArrow">
            <a:avLst>
              <a:gd name="adj1" fmla="val 50000"/>
              <a:gd name="adj2" fmla="val 898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AutoShape 6"/>
          <p:cNvSpPr>
            <a:spLocks noChangeArrowheads="1"/>
          </p:cNvSpPr>
          <p:nvPr/>
        </p:nvSpPr>
        <p:spPr bwMode="auto">
          <a:xfrm>
            <a:off x="2332537" y="1614737"/>
            <a:ext cx="1295400" cy="360363"/>
          </a:xfrm>
          <a:prstGeom prst="rightArrow">
            <a:avLst>
              <a:gd name="adj1" fmla="val 50000"/>
              <a:gd name="adj2" fmla="val 898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7" name="AutoShape 7"/>
          <p:cNvSpPr>
            <a:spLocks noChangeArrowheads="1"/>
          </p:cNvSpPr>
          <p:nvPr/>
        </p:nvSpPr>
        <p:spPr bwMode="auto">
          <a:xfrm>
            <a:off x="2091694" y="4725144"/>
            <a:ext cx="1295400" cy="360363"/>
          </a:xfrm>
          <a:prstGeom prst="rightArrow">
            <a:avLst>
              <a:gd name="adj1" fmla="val 50000"/>
              <a:gd name="adj2" fmla="val 898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026" name="Picture 2" descr="C:\Users\08C1\AppData\Local\Microsoft\Windows\Temporary Internet Files\Content.IE5\A2754ZST\MC9002158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57892"/>
            <a:ext cx="2296997" cy="155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LDOPNIE0\MP9004067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835012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para"/>
          <p:cNvPicPr>
            <a:picLocks noChangeAspect="1" noChangeArrowheads="1"/>
          </p:cNvPicPr>
          <p:nvPr/>
        </p:nvPicPr>
        <p:blipFill>
          <a:blip r:embed="rId4" cstate="print"/>
          <a:srcRect t="32469" b="-1431"/>
          <a:stretch>
            <a:fillRect/>
          </a:stretch>
        </p:blipFill>
        <p:spPr bwMode="auto">
          <a:xfrm>
            <a:off x="791952" y="5586061"/>
            <a:ext cx="1620044" cy="9421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01420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98" decel="100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98" decel="100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98" decel="1000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98" decel="100000" fill="hold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98" decel="100000" fill="hold"/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animBg="1"/>
      <p:bldP spid="25603" grpId="0" build="p" bldLvl="2"/>
      <p:bldP spid="25604" grpId="0" animBg="1"/>
      <p:bldP spid="25605" grpId="0" animBg="1"/>
      <p:bldP spid="25606" grpId="0" animBg="1"/>
      <p:bldP spid="2560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548680"/>
            <a:ext cx="8229600" cy="1296987"/>
          </a:xfrm>
        </p:spPr>
        <p:txBody>
          <a:bodyPr>
            <a:normAutofit fontScale="90000"/>
          </a:bodyPr>
          <a:lstStyle/>
          <a:p>
            <a:r>
              <a:rPr lang="cs-CZ" dirty="0"/>
              <a:t>Známá skupenství</a:t>
            </a:r>
            <a:br>
              <a:rPr lang="cs-CZ" dirty="0"/>
            </a:br>
            <a:endParaRPr lang="cs-CZ" dirty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39552" y="1340768"/>
            <a:ext cx="7690048" cy="4115470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endParaRPr lang="cs-CZ" sz="2800" dirty="0" smtClean="0"/>
          </a:p>
          <a:p>
            <a:pPr marL="182880" indent="0">
              <a:buNone/>
            </a:pPr>
            <a:r>
              <a:rPr lang="cs-CZ" sz="2800" dirty="0" smtClean="0"/>
              <a:t>Většina </a:t>
            </a:r>
            <a:r>
              <a:rPr lang="cs-CZ" sz="2800" dirty="0"/>
              <a:t>látek může být ve </a:t>
            </a:r>
            <a:r>
              <a:rPr lang="cs-CZ" sz="28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všech třech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skupenstvích.</a:t>
            </a:r>
          </a:p>
          <a:p>
            <a:pPr marL="182880" indent="0">
              <a:buNone/>
            </a:pPr>
            <a:endParaRPr lang="cs-CZ" sz="2800" dirty="0"/>
          </a:p>
          <a:p>
            <a:pPr marL="182880" indent="0">
              <a:buNone/>
            </a:pPr>
            <a:r>
              <a:rPr lang="cs-CZ" sz="2800" dirty="0"/>
              <a:t>U některých látek můžeme mít s určením skupenství </a:t>
            </a:r>
            <a:r>
              <a:rPr lang="cs-CZ" sz="2800" dirty="0" smtClean="0"/>
              <a:t>potíže</a:t>
            </a:r>
          </a:p>
          <a:p>
            <a:endParaRPr lang="cs-CZ" sz="2800" dirty="0"/>
          </a:p>
          <a:p>
            <a:pPr lvl="1"/>
            <a:r>
              <a:rPr lang="cs-CZ" sz="2400" dirty="0"/>
              <a:t>Med, pasta na zuby,…</a:t>
            </a:r>
          </a:p>
        </p:txBody>
      </p:sp>
      <p:pic>
        <p:nvPicPr>
          <p:cNvPr id="19458" name="Picture 2" descr="http://upload.wikimedia.org/wikipedia/commons/c/cc/Runny_hun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717032"/>
            <a:ext cx="1800200" cy="27306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45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98" decel="100000" fill="hold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animBg="1"/>
      <p:bldP spid="56323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Čtvrté skupenství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  <p:sp>
        <p:nvSpPr>
          <p:cNvPr id="50181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140200" y="2060575"/>
            <a:ext cx="4824413" cy="4114800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250825" y="1989138"/>
            <a:ext cx="6480175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/>
            <a:r>
              <a:rPr lang="cs-CZ" sz="280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Někdy se setkáme i se čtvrtým skupenstvím – zvláštní stav látky, který vzniká například v plameni, ve svítících zářivkách, při elektrickém sváření</a:t>
            </a:r>
          </a:p>
          <a:p>
            <a:pPr lvl="1"/>
            <a:endParaRPr lang="cs-CZ" sz="2800">
              <a:solidFill>
                <a:srgbClr val="80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PLAZMA</a:t>
            </a:r>
          </a:p>
        </p:txBody>
      </p:sp>
      <p:pic>
        <p:nvPicPr>
          <p:cNvPr id="18434" name="Picture 2" descr="http://upload.wikimedia.org/wikipedia/commons/9/9f/Candle-calend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933056"/>
            <a:ext cx="2976331" cy="2232248"/>
          </a:xfrm>
          <a:prstGeom prst="rect">
            <a:avLst/>
          </a:prstGeom>
          <a:noFill/>
        </p:spPr>
      </p:pic>
      <p:pic>
        <p:nvPicPr>
          <p:cNvPr id="18436" name="Picture 4" descr="http://upload.wikimedia.org/wikipedia/commons/c/c9/US_Navy_050530-N-0902H-062_Hull_Technician_Fireman_Derrick_Young_of_San_Rafael%2C_Calif.%2C_practices_welding_techniques_aboard_the_Nimitz_class_aircraft_carrier_USS_Ronald_Reagan_%28CVN_76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0285" y="1196752"/>
            <a:ext cx="1645815" cy="25088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5940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0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0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0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0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0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188640"/>
            <a:ext cx="8229600" cy="1371600"/>
          </a:xfrm>
        </p:spPr>
        <p:txBody>
          <a:bodyPr/>
          <a:lstStyle/>
          <a:p>
            <a:r>
              <a:rPr lang="cs-CZ" sz="4000" dirty="0"/>
              <a:t>V jakých </a:t>
            </a:r>
            <a:r>
              <a:rPr lang="cs-CZ" sz="4000" dirty="0" smtClean="0"/>
              <a:t>skupenstvích </a:t>
            </a:r>
            <a:r>
              <a:rPr lang="cs-CZ" sz="4000" dirty="0"/>
              <a:t>se může objevovat voda?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867400" y="5445224"/>
            <a:ext cx="1439862" cy="863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plynné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  <a:p>
            <a:endParaRPr lang="cs-CZ" dirty="0"/>
          </a:p>
        </p:txBody>
      </p:sp>
      <p:pic>
        <p:nvPicPr>
          <p:cNvPr id="12" name="Zástupný symbol pro obsah 11" descr="http://upload.wikimedia.org/wikipedia/commons/e/e9/Carlb-newfoundland-iceberg-2002.jpg"/>
          <p:cNvPicPr>
            <a:picLocks noGrp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9538" y="1844824"/>
            <a:ext cx="3086100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6948264" y="4144675"/>
            <a:ext cx="17281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3200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</a:rPr>
              <a:t>pevné</a:t>
            </a:r>
            <a:endParaRPr lang="cs-CZ" sz="3200" dirty="0">
              <a:solidFill>
                <a:srgbClr val="8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</a:endParaRP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827584" y="4333926"/>
            <a:ext cx="18002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3200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ernard MT Condensed" pitchFamily="18" charset="0"/>
              </a:rPr>
              <a:t>kapalné</a:t>
            </a:r>
            <a:endParaRPr lang="cs-CZ" sz="3200" dirty="0">
              <a:solidFill>
                <a:srgbClr val="8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ernard MT Condensed" pitchFamily="18" charset="0"/>
            </a:endParaRPr>
          </a:p>
        </p:txBody>
      </p:sp>
      <p:pic>
        <p:nvPicPr>
          <p:cNvPr id="4106" name="Picture 10" descr="para"/>
          <p:cNvPicPr>
            <a:picLocks noChangeAspect="1" noChangeArrowheads="1"/>
          </p:cNvPicPr>
          <p:nvPr/>
        </p:nvPicPr>
        <p:blipFill>
          <a:blip r:embed="rId3" cstate="print"/>
          <a:srcRect t="32469" b="-1431"/>
          <a:stretch>
            <a:fillRect/>
          </a:stretch>
        </p:blipFill>
        <p:spPr bwMode="auto">
          <a:xfrm>
            <a:off x="2627784" y="4618102"/>
            <a:ext cx="3240087" cy="1884363"/>
          </a:xfrm>
          <a:prstGeom prst="rect">
            <a:avLst/>
          </a:prstGeom>
          <a:noFill/>
        </p:spPr>
      </p:pic>
      <p:pic>
        <p:nvPicPr>
          <p:cNvPr id="25602" name="Picture 2" descr="http://upload.wikimedia.org/wikipedia/commons/f/fc/Water_droplet_blue_bg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060848"/>
            <a:ext cx="3384376" cy="22569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27811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  <p:bldP spid="4104" grpId="0"/>
      <p:bldP spid="410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08C1\AppData\Local\Microsoft\Windows\Temporary Internet Files\Content.IE5\S7687CZ2\MP9004221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657" y="3105935"/>
            <a:ext cx="2841102" cy="189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YYPZW21M\MC90044175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00200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42960" y="0"/>
            <a:ext cx="8143839" cy="908720"/>
          </a:xfrm>
        </p:spPr>
        <p:txBody>
          <a:bodyPr>
            <a:normAutofit/>
          </a:bodyPr>
          <a:lstStyle/>
          <a:p>
            <a:r>
              <a:rPr lang="cs-CZ" b="1" dirty="0"/>
              <a:t>SKUPENSTVÍ VODY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836712"/>
            <a:ext cx="8233009" cy="5688632"/>
          </a:xfrm>
        </p:spPr>
        <p:txBody>
          <a:bodyPr/>
          <a:lstStyle/>
          <a:p>
            <a:pPr marL="182880" indent="0">
              <a:buNone/>
            </a:pPr>
            <a:r>
              <a:rPr lang="cs-CZ" b="1" dirty="0"/>
              <a:t>Kapalné</a:t>
            </a:r>
            <a:r>
              <a:rPr lang="cs-CZ" dirty="0"/>
              <a:t> – déšť, voda v kohoutku, </a:t>
            </a:r>
            <a:r>
              <a:rPr lang="cs-CZ" dirty="0" smtClean="0"/>
              <a:t>rosa</a:t>
            </a:r>
          </a:p>
          <a:p>
            <a:endParaRPr lang="cs-CZ" dirty="0"/>
          </a:p>
          <a:p>
            <a:pPr marL="182880" indent="0">
              <a:buNone/>
            </a:pPr>
            <a:endParaRPr lang="cs-CZ" b="1" dirty="0" smtClean="0"/>
          </a:p>
          <a:p>
            <a:pPr marL="182880" indent="0">
              <a:buNone/>
            </a:pPr>
            <a:endParaRPr lang="cs-CZ" b="1" dirty="0"/>
          </a:p>
          <a:p>
            <a:pPr marL="182880" indent="0">
              <a:buNone/>
            </a:pPr>
            <a:r>
              <a:rPr lang="cs-CZ" b="1" dirty="0" smtClean="0"/>
              <a:t>Pevné</a:t>
            </a:r>
            <a:r>
              <a:rPr lang="cs-CZ" dirty="0" smtClean="0"/>
              <a:t> </a:t>
            </a:r>
            <a:r>
              <a:rPr lang="cs-CZ" dirty="0"/>
              <a:t>– led, sníh, </a:t>
            </a:r>
            <a:r>
              <a:rPr lang="cs-CZ" dirty="0" smtClean="0"/>
              <a:t>kroupy</a:t>
            </a:r>
          </a:p>
          <a:p>
            <a:endParaRPr lang="cs-CZ" dirty="0"/>
          </a:p>
          <a:p>
            <a:endParaRPr lang="cs-CZ" b="1" dirty="0" smtClean="0"/>
          </a:p>
          <a:p>
            <a:endParaRPr lang="cs-CZ" b="1" dirty="0"/>
          </a:p>
          <a:p>
            <a:pPr marL="182880" indent="0">
              <a:buNone/>
            </a:pPr>
            <a:endParaRPr lang="cs-CZ" b="1" dirty="0" smtClean="0"/>
          </a:p>
          <a:p>
            <a:pPr marL="182880" indent="0">
              <a:buNone/>
            </a:pPr>
            <a:r>
              <a:rPr lang="cs-CZ" b="1" dirty="0" smtClean="0"/>
              <a:t>Plynné</a:t>
            </a:r>
            <a:r>
              <a:rPr lang="cs-CZ" dirty="0" smtClean="0"/>
              <a:t> </a:t>
            </a:r>
            <a:r>
              <a:rPr lang="cs-CZ" dirty="0"/>
              <a:t>– vodní pára, mlha</a:t>
            </a:r>
          </a:p>
        </p:txBody>
      </p:sp>
      <p:pic>
        <p:nvPicPr>
          <p:cNvPr id="2050" name="Picture 2" descr="C:\Users\08C1\AppData\Local\Microsoft\Windows\Temporary Internet Files\Content.IE5\DE4CGPLA\MP900442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989" y="1377619"/>
            <a:ext cx="1148822" cy="172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S7687CZ2\MC90044040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1622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05935"/>
            <a:ext cx="1804459" cy="135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08C1\AppData\Local\Microsoft\Windows\Temporary Internet Files\Content.IE5\7IACVERO\MP9004385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5301208"/>
            <a:ext cx="1868252" cy="124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816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20688"/>
            <a:ext cx="6582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Voda mrzne při </a:t>
            </a:r>
            <a:r>
              <a:rPr lang="cs-CZ" sz="2800" dirty="0" smtClean="0">
                <a:solidFill>
                  <a:srgbClr val="0070C0"/>
                </a:solidFill>
              </a:rPr>
              <a:t>0° C </a:t>
            </a:r>
            <a:r>
              <a:rPr lang="cs-CZ" sz="2800" dirty="0" smtClean="0"/>
              <a:t>=  </a:t>
            </a:r>
            <a:r>
              <a:rPr lang="cs-CZ" sz="2800" dirty="0" smtClean="0">
                <a:solidFill>
                  <a:srgbClr val="0070C0"/>
                </a:solidFill>
              </a:rPr>
              <a:t>bod  mrazu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08C1\AppData\Local\Microsoft\Windows\Temporary Internet Files\Content.IE5\7IACVERO\MC900232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964" y="1143907"/>
            <a:ext cx="2021941" cy="200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55058" y="3244334"/>
            <a:ext cx="61586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Voda </a:t>
            </a:r>
            <a:r>
              <a:rPr lang="cs-CZ" sz="2800" dirty="0" smtClean="0"/>
              <a:t>vře </a:t>
            </a:r>
            <a:r>
              <a:rPr lang="cs-CZ" sz="2800" dirty="0"/>
              <a:t>při </a:t>
            </a:r>
            <a:r>
              <a:rPr lang="cs-CZ" sz="2800" dirty="0" smtClean="0">
                <a:solidFill>
                  <a:srgbClr val="0070C0"/>
                </a:solidFill>
              </a:rPr>
              <a:t>100</a:t>
            </a:r>
            <a:r>
              <a:rPr lang="cs-CZ" sz="2800" dirty="0">
                <a:solidFill>
                  <a:srgbClr val="0070C0"/>
                </a:solidFill>
              </a:rPr>
              <a:t>°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/>
              <a:t> =  </a:t>
            </a:r>
            <a:r>
              <a:rPr lang="cs-CZ" sz="2800" dirty="0">
                <a:solidFill>
                  <a:srgbClr val="0070C0"/>
                </a:solidFill>
              </a:rPr>
              <a:t>bod  </a:t>
            </a:r>
            <a:r>
              <a:rPr lang="cs-CZ" sz="2800" dirty="0" smtClean="0">
                <a:solidFill>
                  <a:srgbClr val="0070C0"/>
                </a:solidFill>
              </a:rPr>
              <a:t>varu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7" name="Picture 10" descr="para"/>
          <p:cNvPicPr>
            <a:picLocks noChangeAspect="1" noChangeArrowheads="1"/>
          </p:cNvPicPr>
          <p:nvPr/>
        </p:nvPicPr>
        <p:blipFill>
          <a:blip r:embed="rId3" cstate="print"/>
          <a:srcRect t="32469" b="-1431"/>
          <a:stretch>
            <a:fillRect/>
          </a:stretch>
        </p:blipFill>
        <p:spPr bwMode="auto">
          <a:xfrm>
            <a:off x="3203848" y="4221088"/>
            <a:ext cx="3240087" cy="18843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1249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16632"/>
            <a:ext cx="8147248" cy="792088"/>
          </a:xfrm>
        </p:spPr>
        <p:txBody>
          <a:bodyPr>
            <a:normAutofit fontScale="90000"/>
          </a:bodyPr>
          <a:lstStyle/>
          <a:p>
            <a:r>
              <a:rPr lang="cs-CZ" dirty="0"/>
              <a:t>Zápis 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4"/>
            <a:ext cx="8435280" cy="583264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Látky mohou být ve skupenství: </a:t>
            </a:r>
            <a:r>
              <a:rPr lang="cs-CZ" dirty="0">
                <a:solidFill>
                  <a:srgbClr val="7030A0"/>
                </a:solidFill>
              </a:rPr>
              <a:t>pevném, kapalném, </a:t>
            </a:r>
            <a:r>
              <a:rPr lang="cs-CZ" dirty="0" smtClean="0">
                <a:solidFill>
                  <a:srgbClr val="7030A0"/>
                </a:solidFill>
              </a:rPr>
              <a:t>plynném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Vlastnosti </a:t>
            </a:r>
            <a:r>
              <a:rPr lang="cs-CZ" dirty="0">
                <a:solidFill>
                  <a:srgbClr val="00B050"/>
                </a:solidFill>
              </a:rPr>
              <a:t>látek pevných</a:t>
            </a:r>
            <a:r>
              <a:rPr lang="cs-CZ" dirty="0"/>
              <a:t>: nemění tvar ani objem, mají různou tvrdost, mohou být křehké, pružné, tvárné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Vlastnosti látek kapalných</a:t>
            </a:r>
            <a:r>
              <a:rPr lang="cs-CZ" dirty="0" smtClean="0"/>
              <a:t>:</a:t>
            </a:r>
          </a:p>
          <a:p>
            <a:pPr lvl="1"/>
            <a:r>
              <a:rPr lang="cs-CZ" sz="2800" dirty="0" smtClean="0">
                <a:solidFill>
                  <a:srgbClr val="C00000"/>
                </a:solidFill>
              </a:rPr>
              <a:t>Tekuté</a:t>
            </a:r>
            <a:r>
              <a:rPr lang="cs-CZ" sz="2800" dirty="0" smtClean="0"/>
              <a:t> (dají se přelévat)</a:t>
            </a:r>
          </a:p>
          <a:p>
            <a:pPr lvl="1"/>
            <a:r>
              <a:rPr lang="cs-CZ" sz="2800" dirty="0" smtClean="0">
                <a:solidFill>
                  <a:srgbClr val="C00000"/>
                </a:solidFill>
              </a:rPr>
              <a:t>Mění snadno tvar </a:t>
            </a:r>
            <a:r>
              <a:rPr lang="cs-CZ" sz="2800" dirty="0" smtClean="0"/>
              <a:t>(zaujímají jej podle nádoby)</a:t>
            </a:r>
          </a:p>
          <a:p>
            <a:pPr lvl="1"/>
            <a:r>
              <a:rPr lang="cs-CZ" sz="2800" dirty="0" smtClean="0">
                <a:solidFill>
                  <a:srgbClr val="C00000"/>
                </a:solidFill>
              </a:rPr>
              <a:t>Snadno dělitelné </a:t>
            </a:r>
            <a:r>
              <a:rPr lang="cs-CZ" sz="2800" dirty="0" smtClean="0"/>
              <a:t>(kapky)</a:t>
            </a:r>
          </a:p>
          <a:p>
            <a:pPr lvl="1"/>
            <a:r>
              <a:rPr lang="cs-CZ" sz="2800" dirty="0" smtClean="0">
                <a:solidFill>
                  <a:srgbClr val="C00000"/>
                </a:solidFill>
              </a:rPr>
              <a:t>Nestlačitelné</a:t>
            </a:r>
            <a:r>
              <a:rPr lang="cs-CZ" sz="2800" dirty="0" smtClean="0"/>
              <a:t> (objem se nemění)</a:t>
            </a:r>
          </a:p>
          <a:p>
            <a:pPr lvl="1"/>
            <a:r>
              <a:rPr lang="cs-CZ" sz="2800" dirty="0" smtClean="0"/>
              <a:t>V klidu je </a:t>
            </a:r>
            <a:r>
              <a:rPr lang="cs-CZ" sz="2800" dirty="0" smtClean="0">
                <a:solidFill>
                  <a:srgbClr val="000099"/>
                </a:solidFill>
              </a:rPr>
              <a:t>hladina</a:t>
            </a:r>
            <a:r>
              <a:rPr lang="cs-CZ" sz="2800" dirty="0" smtClean="0"/>
              <a:t> v nádobě </a:t>
            </a:r>
            <a:endParaRPr lang="cs-CZ" sz="2800" dirty="0" smtClean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Vlastnosti látek plynných</a:t>
            </a:r>
            <a:r>
              <a:rPr lang="cs-CZ" dirty="0" smtClean="0"/>
              <a:t>:</a:t>
            </a:r>
          </a:p>
          <a:p>
            <a:pPr lvl="1"/>
            <a:r>
              <a:rPr lang="cs-CZ" sz="3100" dirty="0" smtClean="0"/>
              <a:t>Jsou </a:t>
            </a:r>
            <a:r>
              <a:rPr lang="cs-CZ" sz="3100" dirty="0" smtClean="0">
                <a:solidFill>
                  <a:srgbClr val="FF0000"/>
                </a:solidFill>
              </a:rPr>
              <a:t>stlačitelné</a:t>
            </a:r>
          </a:p>
          <a:p>
            <a:pPr lvl="1"/>
            <a:r>
              <a:rPr lang="cs-CZ" sz="3100" dirty="0" smtClean="0"/>
              <a:t>Snadno </a:t>
            </a:r>
            <a:r>
              <a:rPr lang="cs-CZ" sz="3100" dirty="0" smtClean="0">
                <a:solidFill>
                  <a:srgbClr val="FF0000"/>
                </a:solidFill>
              </a:rPr>
              <a:t>mění tvar i objem</a:t>
            </a:r>
          </a:p>
          <a:p>
            <a:pPr lvl="1"/>
            <a:r>
              <a:rPr lang="cs-CZ" sz="3100" dirty="0" smtClean="0"/>
              <a:t>Jsou </a:t>
            </a:r>
            <a:r>
              <a:rPr lang="cs-CZ" sz="3100" dirty="0" smtClean="0">
                <a:solidFill>
                  <a:srgbClr val="FF0000"/>
                </a:solidFill>
              </a:rPr>
              <a:t>rozpínavé</a:t>
            </a:r>
          </a:p>
          <a:p>
            <a:pPr lvl="1"/>
            <a:r>
              <a:rPr lang="cs-CZ" sz="3100" dirty="0" smtClean="0"/>
              <a:t>Jsou </a:t>
            </a:r>
            <a:r>
              <a:rPr lang="cs-CZ" sz="3100" dirty="0" smtClean="0">
                <a:solidFill>
                  <a:srgbClr val="FF0000"/>
                </a:solidFill>
              </a:rPr>
              <a:t>tekuté</a:t>
            </a:r>
          </a:p>
          <a:p>
            <a:pPr lvl="1"/>
            <a:endParaRPr lang="cs-CZ" dirty="0" smtClean="0">
              <a:solidFill>
                <a:srgbClr val="000099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9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r>
              <a:rPr lang="pt-BR" i="1" dirty="0"/>
              <a:t> 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20.10.2012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780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191</TotalTime>
  <Words>390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Prezentace aplikace PowerPoint</vt:lpstr>
      <vt:lpstr>anotace</vt:lpstr>
      <vt:lpstr>       VLASTNOSTI LÁTEK POZNÁME</vt:lpstr>
      <vt:lpstr>      SKUPENSTVÍ LÁTEK</vt:lpstr>
      <vt:lpstr>Kdy se mění tyto podoby?</vt:lpstr>
      <vt:lpstr>Známá skupenství </vt:lpstr>
      <vt:lpstr>Čtvrté skupenství</vt:lpstr>
      <vt:lpstr>V jakých skupenstvích se může objevovat voda?</vt:lpstr>
      <vt:lpstr>SKUPENSTVÍ VODY</vt:lpstr>
      <vt:lpstr>Prezentace aplikace PowerPoint</vt:lpstr>
      <vt:lpstr>Zápis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15</cp:revision>
  <dcterms:created xsi:type="dcterms:W3CDTF">2012-02-01T15:46:25Z</dcterms:created>
  <dcterms:modified xsi:type="dcterms:W3CDTF">2012-12-16T16:16:50Z</dcterms:modified>
</cp:coreProperties>
</file>