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4" r:id="rId3"/>
    <p:sldId id="256" r:id="rId4"/>
    <p:sldId id="272" r:id="rId5"/>
    <p:sldId id="265" r:id="rId6"/>
    <p:sldId id="270" r:id="rId7"/>
    <p:sldId id="271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NÁZEV:VY_32_INOVACE_17_PRVOUKA </a:t>
          </a:r>
          <a:r>
            <a:rPr lang="cs-CZ" sz="2000" dirty="0" smtClean="0"/>
            <a:t>3.R.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ADELHEIDA  RYCKOVÁ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MĚŘÍME TEPLOTU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06E8C1-B52C-4AF2-A0E2-4B767B67DB69}" type="presOf" srcId="{4C35D32F-0EAB-4CD7-82EE-45574DC2A586}" destId="{8BEBB6EC-1DAA-4CAC-8A25-BC0FCBD5DBD5}" srcOrd="0" destOrd="0" presId="urn:microsoft.com/office/officeart/2005/8/layout/target3"/>
    <dgm:cxn modelId="{6EA07CBE-72DE-4619-81DB-06C8B4B414F7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FC196F5-BA24-4FBF-94B3-D89EAD3A1D7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C7607A8-B29E-4734-A0A0-548C5FACF123}" type="presOf" srcId="{D1B46980-6531-4606-95E6-44980827E919}" destId="{2BE915AB-18AA-4053-B92C-3BFC9ED204BB}" srcOrd="1" destOrd="0" presId="urn:microsoft.com/office/officeart/2005/8/layout/target3"/>
    <dgm:cxn modelId="{FCE08776-2D21-4B4E-A92A-2CC42C118906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1775DA7-4065-4649-B044-C7FABB524AAF}" type="presOf" srcId="{B651F6E3-6281-48DB-9319-2AEAFDAE7572}" destId="{6BB5E863-4638-4E1D-BFDE-399D028AC4ED}" srcOrd="1" destOrd="0" presId="urn:microsoft.com/office/officeart/2005/8/layout/target3"/>
    <dgm:cxn modelId="{B1E3D86B-1882-4021-B188-D047024C9346}" type="presOf" srcId="{D8197B8C-B260-4A16-BDF4-0947B075E274}" destId="{25B08C86-7E15-44DC-BE7F-FFB55DD49D12}" srcOrd="0" destOrd="0" presId="urn:microsoft.com/office/officeart/2005/8/layout/target3"/>
    <dgm:cxn modelId="{7E1B5621-AA44-4A8C-A94C-4AD4425E6FC5}" type="presOf" srcId="{B651F6E3-6281-48DB-9319-2AEAFDAE7572}" destId="{619D679B-A015-4ECF-8348-D1034C574F40}" srcOrd="0" destOrd="0" presId="urn:microsoft.com/office/officeart/2005/8/layout/target3"/>
    <dgm:cxn modelId="{5FDEFBF0-1A0F-47D0-BD65-DE2E579E1415}" type="presOf" srcId="{D1D4F407-5343-4D3F-B5B9-D407B03CAEB4}" destId="{AED2198E-93D5-4001-81B4-73124B309672}" srcOrd="1" destOrd="0" presId="urn:microsoft.com/office/officeart/2005/8/layout/target3"/>
    <dgm:cxn modelId="{23E198C5-2078-414E-8BEC-CB56FB744AFB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5B45E96-FCC7-4485-8116-C1D9B9301AC8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8B90392-3F1D-4849-8241-B2EFEBD9EAAA}" type="presParOf" srcId="{333A1088-737F-45CB-B68E-254E46348037}" destId="{F5ABB229-8D3B-4694-996A-96F23CF14429}" srcOrd="0" destOrd="0" presId="urn:microsoft.com/office/officeart/2005/8/layout/target3"/>
    <dgm:cxn modelId="{8B8B77E3-019E-4202-B6B2-A20703F85C58}" type="presParOf" srcId="{333A1088-737F-45CB-B68E-254E46348037}" destId="{F41139FD-01EE-4571-8B17-4FB00FC51163}" srcOrd="1" destOrd="0" presId="urn:microsoft.com/office/officeart/2005/8/layout/target3"/>
    <dgm:cxn modelId="{27EA3426-41C0-4965-A9EC-B8189E9228A3}" type="presParOf" srcId="{333A1088-737F-45CB-B68E-254E46348037}" destId="{D005CE8C-CC26-4C3E-AC11-E15060ECD759}" srcOrd="2" destOrd="0" presId="urn:microsoft.com/office/officeart/2005/8/layout/target3"/>
    <dgm:cxn modelId="{3E192F94-C7B8-4ACB-A29C-827D745E8194}" type="presParOf" srcId="{333A1088-737F-45CB-B68E-254E46348037}" destId="{2C702D82-9B77-49B7-9568-BB8EB47C3372}" srcOrd="3" destOrd="0" presId="urn:microsoft.com/office/officeart/2005/8/layout/target3"/>
    <dgm:cxn modelId="{B67BD876-36F3-49FD-8B14-6EF29446576A}" type="presParOf" srcId="{333A1088-737F-45CB-B68E-254E46348037}" destId="{A52A0455-90FF-4808-ABD0-F02540D31D5A}" srcOrd="4" destOrd="0" presId="urn:microsoft.com/office/officeart/2005/8/layout/target3"/>
    <dgm:cxn modelId="{C52EB68F-35A3-4329-9798-D6FF0F88D9D3}" type="presParOf" srcId="{333A1088-737F-45CB-B68E-254E46348037}" destId="{6140AFEC-043D-4C43-A2F9-D0F5331DF3A3}" srcOrd="5" destOrd="0" presId="urn:microsoft.com/office/officeart/2005/8/layout/target3"/>
    <dgm:cxn modelId="{1A211C63-AE9B-4927-8F57-7F3C3A252CF4}" type="presParOf" srcId="{333A1088-737F-45CB-B68E-254E46348037}" destId="{9358AC05-5D7D-4327-9F80-1AD486AEA664}" srcOrd="6" destOrd="0" presId="urn:microsoft.com/office/officeart/2005/8/layout/target3"/>
    <dgm:cxn modelId="{51270B74-1536-423D-9C96-24542C2243F2}" type="presParOf" srcId="{333A1088-737F-45CB-B68E-254E46348037}" destId="{313FC574-E1CD-4FB4-B054-0B805CE0447D}" srcOrd="7" destOrd="0" presId="urn:microsoft.com/office/officeart/2005/8/layout/target3"/>
    <dgm:cxn modelId="{B7026C1D-FD7C-4E18-90C6-97A7855A9F1C}" type="presParOf" srcId="{333A1088-737F-45CB-B68E-254E46348037}" destId="{619D679B-A015-4ECF-8348-D1034C574F40}" srcOrd="8" destOrd="0" presId="urn:microsoft.com/office/officeart/2005/8/layout/target3"/>
    <dgm:cxn modelId="{F5EDBA65-B483-4034-BDBC-047138EE5BF8}" type="presParOf" srcId="{333A1088-737F-45CB-B68E-254E46348037}" destId="{322283A8-4A27-4CDA-BAE3-F381106A9174}" srcOrd="9" destOrd="0" presId="urn:microsoft.com/office/officeart/2005/8/layout/target3"/>
    <dgm:cxn modelId="{B3035083-208D-42C5-9DD4-B78DE44C03C3}" type="presParOf" srcId="{333A1088-737F-45CB-B68E-254E46348037}" destId="{FFC9F71D-1B4F-4AD9-A4A6-86ADEFC8AF5C}" srcOrd="10" destOrd="0" presId="urn:microsoft.com/office/officeart/2005/8/layout/target3"/>
    <dgm:cxn modelId="{929186FB-C98E-4E37-9E62-22D41C0C6CCD}" type="presParOf" srcId="{333A1088-737F-45CB-B68E-254E46348037}" destId="{25B08C86-7E15-44DC-BE7F-FFB55DD49D12}" srcOrd="11" destOrd="0" presId="urn:microsoft.com/office/officeart/2005/8/layout/target3"/>
    <dgm:cxn modelId="{18387751-E506-4865-86F7-8748045E80EE}" type="presParOf" srcId="{333A1088-737F-45CB-B68E-254E46348037}" destId="{76644BE8-9D7C-4C09-B250-3D10AF48CBB7}" srcOrd="12" destOrd="0" presId="urn:microsoft.com/office/officeart/2005/8/layout/target3"/>
    <dgm:cxn modelId="{4312AA3B-F193-4E9B-840E-6164194B5369}" type="presParOf" srcId="{333A1088-737F-45CB-B68E-254E46348037}" destId="{EE85B701-7295-41C0-BA7A-34D3756A2AE6}" srcOrd="13" destOrd="0" presId="urn:microsoft.com/office/officeart/2005/8/layout/target3"/>
    <dgm:cxn modelId="{C6D7F7A4-2A8F-445B-8E5F-B52F1861B8FC}" type="presParOf" srcId="{333A1088-737F-45CB-B68E-254E46348037}" destId="{8BEBB6EC-1DAA-4CAC-8A25-BC0FCBD5DBD5}" srcOrd="14" destOrd="0" presId="urn:microsoft.com/office/officeart/2005/8/layout/target3"/>
    <dgm:cxn modelId="{F6A94CB4-3014-42E7-AD83-AD8C105FDA15}" type="presParOf" srcId="{333A1088-737F-45CB-B68E-254E46348037}" destId="{AED2198E-93D5-4001-81B4-73124B309672}" srcOrd="15" destOrd="0" presId="urn:microsoft.com/office/officeart/2005/8/layout/target3"/>
    <dgm:cxn modelId="{183D7B58-0163-48A2-88DB-D3EF0CFEACF5}" type="presParOf" srcId="{333A1088-737F-45CB-B68E-254E46348037}" destId="{2BE915AB-18AA-4053-B92C-3BFC9ED204BB}" srcOrd="16" destOrd="0" presId="urn:microsoft.com/office/officeart/2005/8/layout/target3"/>
    <dgm:cxn modelId="{D3AA9DF6-D94A-42F3-AE4A-3FAF13BB3981}" type="presParOf" srcId="{333A1088-737F-45CB-B68E-254E46348037}" destId="{6BB5E863-4638-4E1D-BFDE-399D028AC4ED}" srcOrd="17" destOrd="0" presId="urn:microsoft.com/office/officeart/2005/8/layout/target3"/>
    <dgm:cxn modelId="{1191C388-714E-400C-A559-766811A4A699}" type="presParOf" srcId="{333A1088-737F-45CB-B68E-254E46348037}" destId="{5A5FFA88-C948-4069-8E93-59FA12366E83}" srcOrd="18" destOrd="0" presId="urn:microsoft.com/office/officeart/2005/8/layout/target3"/>
    <dgm:cxn modelId="{E59A4FE2-1230-40C9-B2D1-0249F8E7FD0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ADELHEIDA  RYCKOVÁ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NÁZEV:VY_32_INOVACE_17_PRVOUKA </a:t>
          </a:r>
          <a:r>
            <a:rPr lang="cs-CZ" sz="2000" kern="1200" dirty="0" smtClean="0"/>
            <a:t>3.R.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MĚŘÍME TEPLOTU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91CE85D-15D0-4C7A-99CB-6E43374DD1B5}" type="datetimeFigureOut">
              <a:rPr lang="cs-CZ" smtClean="0"/>
              <a:t>9.12.2012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4970369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40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386">
        <p14:glitter pattern="hexagon"/>
      </p:transition>
    </mc:Choice>
    <mc:Fallback xmlns="">
      <p:transition spd="slow" advTm="93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611560" y="476672"/>
            <a:ext cx="7668964" cy="4104455"/>
          </a:xfrm>
        </p:spPr>
        <p:txBody>
          <a:bodyPr>
            <a:normAutofit/>
          </a:bodyPr>
          <a:lstStyle/>
          <a:p>
            <a:r>
              <a:rPr lang="cs-CZ" dirty="0" smtClean="0"/>
              <a:t>Anotace</a:t>
            </a:r>
          </a:p>
          <a:p>
            <a:endParaRPr lang="cs-CZ" dirty="0"/>
          </a:p>
          <a:p>
            <a:r>
              <a:rPr lang="cs-CZ" sz="2000" dirty="0" smtClean="0"/>
              <a:t>Teploměr</a:t>
            </a:r>
          </a:p>
          <a:p>
            <a:r>
              <a:rPr lang="cs-CZ" sz="2000" dirty="0" smtClean="0"/>
              <a:t>Druhy a využití</a:t>
            </a:r>
          </a:p>
          <a:p>
            <a:r>
              <a:rPr lang="cs-CZ" sz="2000" dirty="0" smtClean="0"/>
              <a:t>Co měříme teploměrem</a:t>
            </a:r>
          </a:p>
          <a:p>
            <a:endParaRPr lang="cs-CZ" sz="2000" dirty="0" smtClean="0"/>
          </a:p>
          <a:p>
            <a:r>
              <a:rPr lang="cs-CZ" sz="2000" dirty="0" smtClean="0"/>
              <a:t>Žáci pracují na interaktivní tabuli fixem</a:t>
            </a:r>
          </a:p>
          <a:p>
            <a:r>
              <a:rPr lang="cs-CZ" sz="2000" dirty="0" smtClean="0"/>
              <a:t>Správné řešení se objeví po kliknutí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2921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548355" y="298478"/>
            <a:ext cx="49844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u="sng" dirty="0" smtClean="0">
                <a:solidFill>
                  <a:srgbClr val="0070C0"/>
                </a:solidFill>
              </a:rPr>
              <a:t>Měřidlem teploty je teploměr.</a:t>
            </a:r>
            <a:endParaRPr lang="cs-CZ" sz="3600" b="1" u="sng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72217" y="5044095"/>
            <a:ext cx="2756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venkovní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847156" y="1090085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lékařský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1029" name="Picture 5" descr="C:\Users\08C1\AppData\Local\Microsoft\Windows\Temporary Internet Files\Content.IE5\A2754ZST\MP90038672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901" y="1821234"/>
            <a:ext cx="2134379" cy="152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C1\AppData\Local\Microsoft\Windows\Temporary Internet Files\Content.IE5\7IACVERO\MP9004018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89496"/>
            <a:ext cx="1896228" cy="237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2964328" y="5784763"/>
            <a:ext cx="2756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kotelní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59492" y="2333837"/>
            <a:ext cx="57095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Teploměry máme </a:t>
            </a:r>
            <a:r>
              <a:rPr lang="cs-CZ" sz="2800" dirty="0" smtClean="0">
                <a:solidFill>
                  <a:srgbClr val="FF0000"/>
                </a:solidFill>
              </a:rPr>
              <a:t>lihové</a:t>
            </a:r>
            <a:r>
              <a:rPr lang="cs-CZ" sz="2800" dirty="0" smtClean="0">
                <a:solidFill>
                  <a:srgbClr val="0070C0"/>
                </a:solidFill>
              </a:rPr>
              <a:t>, </a:t>
            </a:r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rtuťové</a:t>
            </a:r>
            <a:r>
              <a:rPr lang="cs-CZ" sz="2800" dirty="0" smtClean="0">
                <a:solidFill>
                  <a:srgbClr val="0070C0"/>
                </a:solidFill>
              </a:rPr>
              <a:t> nebo </a:t>
            </a:r>
            <a:r>
              <a:rPr lang="cs-CZ" sz="2800" dirty="0" smtClean="0">
                <a:solidFill>
                  <a:srgbClr val="7030A0"/>
                </a:solidFill>
              </a:rPr>
              <a:t>digitální</a:t>
            </a:r>
            <a:r>
              <a:rPr lang="cs-CZ" sz="2800" dirty="0" smtClean="0">
                <a:solidFill>
                  <a:srgbClr val="0070C0"/>
                </a:solidFill>
              </a:rPr>
              <a:t>.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12" name="Picture 8" descr="C:\Users\08C1\AppData\Local\Microsoft\Windows\Temporary Internet Files\Content.IE5\DE4CGPLA\MP90040942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845" y="3262209"/>
            <a:ext cx="2123728" cy="319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08C1\AppData\Local\Microsoft\Windows\Temporary Internet Files\Content.IE5\DE4CGPLA\MP90032109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845" y="408941"/>
            <a:ext cx="1554875" cy="217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5148064" y="2810890"/>
            <a:ext cx="1512168" cy="10501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1475656" y="2132856"/>
            <a:ext cx="3816424" cy="9828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4272217" y="1551750"/>
            <a:ext cx="2820063" cy="15639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92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08C1\AppData\Local\Microsoft\Windows\Temporary Internet Files\Content.IE5\7IACVERO\MP9004311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45" y="4005418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C1\AppData\Local\Microsoft\Windows\Temporary Internet Files\Content.IE5\A2754ZST\MC9003111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895594"/>
            <a:ext cx="1837030" cy="172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04837" y="548680"/>
            <a:ext cx="70459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>
                <a:solidFill>
                  <a:srgbClr val="0070C0"/>
                </a:solidFill>
              </a:rPr>
              <a:t>Co  všechno můžeme měřit </a:t>
            </a:r>
            <a:r>
              <a:rPr lang="cs-CZ" sz="3200" b="1" dirty="0">
                <a:solidFill>
                  <a:srgbClr val="0070C0"/>
                </a:solidFill>
              </a:rPr>
              <a:t>teploměrem</a:t>
            </a:r>
            <a:r>
              <a:rPr lang="cs-CZ" sz="3200" dirty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74045" y="3524546"/>
            <a:ext cx="29402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Tělesnou</a:t>
            </a:r>
            <a:r>
              <a:rPr lang="cs-CZ" sz="2400" dirty="0" smtClean="0">
                <a:solidFill>
                  <a:srgbClr val="0070C0"/>
                </a:solidFill>
              </a:rPr>
              <a:t> teplotu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051720" y="2402276"/>
            <a:ext cx="2952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Teplotu </a:t>
            </a:r>
            <a:r>
              <a:rPr lang="cs-CZ" sz="2400" b="1" dirty="0" smtClean="0">
                <a:solidFill>
                  <a:srgbClr val="0070C0"/>
                </a:solidFill>
              </a:rPr>
              <a:t>vody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52120" y="4824521"/>
            <a:ext cx="31542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Teplotu </a:t>
            </a:r>
            <a:r>
              <a:rPr lang="cs-CZ" sz="2400" b="1" dirty="0" smtClean="0">
                <a:solidFill>
                  <a:srgbClr val="0070C0"/>
                </a:solidFill>
              </a:rPr>
              <a:t>vzduchu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2060" name="Picture 12" descr="C:\Users\08C1\AppData\Local\Microsoft\Windows\Temporary Internet Files\Content.IE5\A2754ZST\MC9001958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351" y="1404928"/>
            <a:ext cx="1807769" cy="154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92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08C1\AppData\Local\Microsoft\Windows\Temporary Internet Files\Content.IE5\A2754ZST\MP90043045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03" y="476672"/>
            <a:ext cx="2741866" cy="588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8912" y="476672"/>
            <a:ext cx="54825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Základem teploměru je </a:t>
            </a:r>
            <a:r>
              <a:rPr lang="cs-CZ" sz="2400" b="1" dirty="0" smtClean="0">
                <a:solidFill>
                  <a:srgbClr val="0070C0"/>
                </a:solidFill>
              </a:rPr>
              <a:t>stupnice</a:t>
            </a:r>
            <a:r>
              <a:rPr lang="cs-CZ" sz="2400" dirty="0" smtClean="0">
                <a:solidFill>
                  <a:srgbClr val="0070C0"/>
                </a:solidFill>
              </a:rPr>
              <a:t>.</a:t>
            </a:r>
          </a:p>
          <a:p>
            <a:endParaRPr lang="cs-CZ" sz="2400" dirty="0" smtClean="0">
              <a:solidFill>
                <a:srgbClr val="0070C0"/>
              </a:solidFill>
            </a:endParaRPr>
          </a:p>
          <a:p>
            <a:r>
              <a:rPr lang="cs-CZ" sz="2400" dirty="0" smtClean="0">
                <a:solidFill>
                  <a:srgbClr val="0070C0"/>
                </a:solidFill>
              </a:rPr>
              <a:t>V praxi je nejužívanější 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Celsiova stupnice.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2620170"/>
            <a:ext cx="43059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0° C     bod mrazu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5043" y="3750923"/>
            <a:ext cx="419377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100° C   bod varu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Voda se vaří.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03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08C1\AppData\Local\Microsoft\Windows\Temporary Internet Files\Content.IE5\DE4CGPLA\MP9004028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884" y="1394773"/>
            <a:ext cx="3384376" cy="253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9552" y="332656"/>
            <a:ext cx="8183562" cy="1338957"/>
          </a:xfrm>
        </p:spPr>
        <p:txBody>
          <a:bodyPr>
            <a:normAutofit/>
          </a:bodyPr>
          <a:lstStyle/>
          <a:p>
            <a:r>
              <a:rPr lang="cs-CZ" sz="3200" b="0" i="1" dirty="0" smtClean="0">
                <a:solidFill>
                  <a:srgbClr val="0070C0"/>
                </a:solidFill>
              </a:rPr>
              <a:t>Bod </a:t>
            </a:r>
            <a:r>
              <a:rPr lang="cs-CZ" sz="3200" i="1" dirty="0" smtClean="0">
                <a:solidFill>
                  <a:srgbClr val="0070C0"/>
                </a:solidFill>
              </a:rPr>
              <a:t>0°</a:t>
            </a:r>
            <a:r>
              <a:rPr lang="cs-CZ" sz="3200" b="0" i="1" dirty="0" smtClean="0">
                <a:solidFill>
                  <a:srgbClr val="0070C0"/>
                </a:solidFill>
              </a:rPr>
              <a:t>označuje teplotu, při které </a:t>
            </a:r>
            <a:r>
              <a:rPr lang="cs-CZ" sz="3200" i="1" dirty="0" smtClean="0">
                <a:solidFill>
                  <a:srgbClr val="0070C0"/>
                </a:solidFill>
              </a:rPr>
              <a:t>voda</a:t>
            </a:r>
            <a:r>
              <a:rPr lang="cs-CZ" sz="3200" b="0" i="1" dirty="0" smtClean="0">
                <a:solidFill>
                  <a:srgbClr val="0070C0"/>
                </a:solidFill>
              </a:rPr>
              <a:t> </a:t>
            </a:r>
            <a:r>
              <a:rPr lang="cs-CZ" sz="3200" i="1" dirty="0" smtClean="0">
                <a:solidFill>
                  <a:srgbClr val="0070C0"/>
                </a:solidFill>
              </a:rPr>
              <a:t>mrzne a led taje.</a:t>
            </a:r>
            <a:endParaRPr lang="cs-CZ" sz="3200" i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67544" y="2060848"/>
            <a:ext cx="6480720" cy="431743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Jestliže teplota </a:t>
            </a:r>
            <a:r>
              <a:rPr lang="cs-CZ" b="1" dirty="0" smtClean="0">
                <a:solidFill>
                  <a:srgbClr val="0070C0"/>
                </a:solidFill>
              </a:rPr>
              <a:t>klesá</a:t>
            </a:r>
            <a:r>
              <a:rPr lang="cs-CZ" dirty="0" smtClean="0">
                <a:solidFill>
                  <a:srgbClr val="0070C0"/>
                </a:solidFill>
              </a:rPr>
              <a:t>, pak při </a:t>
            </a:r>
            <a:r>
              <a:rPr lang="cs-CZ" b="1" dirty="0" smtClean="0">
                <a:solidFill>
                  <a:srgbClr val="FF0000"/>
                </a:solidFill>
              </a:rPr>
              <a:t>0°C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b="1" dirty="0" smtClean="0">
                <a:solidFill>
                  <a:srgbClr val="0070C0"/>
                </a:solidFill>
              </a:rPr>
              <a:t>se voda mění v led.</a:t>
            </a:r>
          </a:p>
          <a:p>
            <a:pPr marL="0" indent="0">
              <a:buNone/>
            </a:pPr>
            <a:endParaRPr lang="cs-CZ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Jestliže </a:t>
            </a:r>
            <a:r>
              <a:rPr lang="cs-CZ" dirty="0">
                <a:solidFill>
                  <a:srgbClr val="0070C0"/>
                </a:solidFill>
              </a:rPr>
              <a:t>teplota </a:t>
            </a:r>
            <a:r>
              <a:rPr lang="cs-CZ" b="1" dirty="0" smtClean="0">
                <a:solidFill>
                  <a:srgbClr val="0070C0"/>
                </a:solidFill>
              </a:rPr>
              <a:t>stoupá</a:t>
            </a:r>
            <a:r>
              <a:rPr lang="cs-CZ" dirty="0" smtClean="0">
                <a:solidFill>
                  <a:srgbClr val="0070C0"/>
                </a:solidFill>
              </a:rPr>
              <a:t>, </a:t>
            </a:r>
            <a:r>
              <a:rPr lang="cs-CZ" dirty="0">
                <a:solidFill>
                  <a:srgbClr val="0070C0"/>
                </a:solidFill>
              </a:rPr>
              <a:t>pak při </a:t>
            </a:r>
            <a:r>
              <a:rPr lang="cs-CZ" b="1" dirty="0">
                <a:solidFill>
                  <a:srgbClr val="FF0000"/>
                </a:solidFill>
              </a:rPr>
              <a:t>0°C</a:t>
            </a: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b="1" dirty="0" smtClean="0">
                <a:solidFill>
                  <a:srgbClr val="0070C0"/>
                </a:solidFill>
              </a:rPr>
              <a:t>led taje a mění se ve vodu.</a:t>
            </a:r>
            <a:endParaRPr lang="cs-CZ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4294967295"/>
          </p:nvPr>
        </p:nvSpPr>
        <p:spPr>
          <a:xfrm>
            <a:off x="8712518" y="6453336"/>
            <a:ext cx="45719" cy="104825"/>
          </a:xfrm>
        </p:spPr>
        <p:txBody>
          <a:bodyPr>
            <a:normAutofit fontScale="25000" lnSpcReduction="20000"/>
          </a:bodyPr>
          <a:lstStyle/>
          <a:p>
            <a:pPr indent="0">
              <a:buNone/>
            </a:pP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9" name="Picture 3" descr="C:\Users\08C1\AppData\Local\Microsoft\Windows\Temporary Internet Files\Content.IE5\YYPZW21M\MC9002158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81128"/>
            <a:ext cx="2433873" cy="1643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7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980728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Teploty </a:t>
            </a:r>
            <a:r>
              <a:rPr lang="cs-CZ" sz="3200" b="1" dirty="0" smtClean="0">
                <a:solidFill>
                  <a:srgbClr val="0070C0"/>
                </a:solidFill>
              </a:rPr>
              <a:t>pod bodem </a:t>
            </a:r>
            <a:r>
              <a:rPr lang="cs-CZ" sz="3200" b="1" dirty="0" smtClean="0">
                <a:solidFill>
                  <a:srgbClr val="FF0000"/>
                </a:solidFill>
              </a:rPr>
              <a:t>0°C</a:t>
            </a:r>
            <a:r>
              <a:rPr lang="cs-CZ" sz="3200" b="1" dirty="0" smtClean="0">
                <a:solidFill>
                  <a:srgbClr val="0070C0"/>
                </a:solidFill>
              </a:rPr>
              <a:t> </a:t>
            </a:r>
            <a:r>
              <a:rPr lang="cs-CZ" sz="3200" dirty="0" smtClean="0">
                <a:solidFill>
                  <a:srgbClr val="0070C0"/>
                </a:solidFill>
              </a:rPr>
              <a:t>se označují znaménkem </a:t>
            </a:r>
            <a:r>
              <a:rPr lang="cs-CZ" sz="3200" b="1" dirty="0" smtClean="0">
                <a:solidFill>
                  <a:srgbClr val="0070C0"/>
                </a:solidFill>
              </a:rPr>
              <a:t>minus( -).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536" y="2852936"/>
            <a:ext cx="74888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>
                <a:solidFill>
                  <a:srgbClr val="0070C0"/>
                </a:solidFill>
              </a:rPr>
              <a:t>Teploty </a:t>
            </a:r>
            <a:r>
              <a:rPr lang="cs-CZ" sz="3200" b="1" dirty="0" smtClean="0">
                <a:solidFill>
                  <a:srgbClr val="0070C0"/>
                </a:solidFill>
              </a:rPr>
              <a:t>nad </a:t>
            </a:r>
            <a:r>
              <a:rPr lang="cs-CZ" sz="3200" b="1" dirty="0">
                <a:solidFill>
                  <a:srgbClr val="0070C0"/>
                </a:solidFill>
              </a:rPr>
              <a:t>bodem </a:t>
            </a:r>
            <a:r>
              <a:rPr lang="cs-CZ" sz="3200" b="1" dirty="0">
                <a:solidFill>
                  <a:srgbClr val="FF0000"/>
                </a:solidFill>
              </a:rPr>
              <a:t>0°C</a:t>
            </a:r>
            <a:r>
              <a:rPr lang="cs-CZ" sz="3200" b="1" dirty="0">
                <a:solidFill>
                  <a:srgbClr val="0070C0"/>
                </a:solidFill>
              </a:rPr>
              <a:t> </a:t>
            </a:r>
            <a:r>
              <a:rPr lang="cs-CZ" sz="3200" dirty="0">
                <a:solidFill>
                  <a:srgbClr val="0070C0"/>
                </a:solidFill>
              </a:rPr>
              <a:t>se </a:t>
            </a:r>
            <a:r>
              <a:rPr lang="cs-CZ" sz="3200" b="1" dirty="0" smtClean="0">
                <a:solidFill>
                  <a:srgbClr val="0070C0"/>
                </a:solidFill>
              </a:rPr>
              <a:t>neoznačují</a:t>
            </a:r>
            <a:r>
              <a:rPr lang="cs-CZ" sz="3200" dirty="0" smtClean="0">
                <a:solidFill>
                  <a:srgbClr val="0070C0"/>
                </a:solidFill>
              </a:rPr>
              <a:t>, mohli bychom je ale označit znaménkem </a:t>
            </a:r>
            <a:r>
              <a:rPr lang="cs-CZ" sz="3200" b="1" dirty="0" smtClean="0">
                <a:solidFill>
                  <a:srgbClr val="0070C0"/>
                </a:solidFill>
              </a:rPr>
              <a:t>plus( +).</a:t>
            </a:r>
            <a:endParaRPr lang="cs-CZ" sz="3200" b="1" dirty="0">
              <a:solidFill>
                <a:srgbClr val="0070C0"/>
              </a:solidFill>
            </a:endParaRPr>
          </a:p>
        </p:txBody>
      </p:sp>
      <p:pic>
        <p:nvPicPr>
          <p:cNvPr id="8" name="Picture 6" descr="C:\Users\08C1\AppData\Local\Microsoft\Windows\Temporary Internet Files\Content.IE5\YYPZW21M\MC9002857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436" y="1436727"/>
            <a:ext cx="1792020" cy="211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08C1\AppData\Local\Microsoft\Windows\Temporary Internet Files\Content.IE5\LDOPNIE0\MC9003468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673" y="4077072"/>
            <a:ext cx="2393546" cy="231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40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395536" y="404665"/>
            <a:ext cx="8748464" cy="1296144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Citace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4294967295"/>
          </p:nvPr>
        </p:nvSpPr>
        <p:spPr>
          <a:xfrm>
            <a:off x="395536" y="2276872"/>
            <a:ext cx="8748464" cy="23221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Obrázky byly vytvořeny v otevřené galerii Microsoft </a:t>
            </a:r>
            <a:r>
              <a:rPr lang="cs-CZ" dirty="0" err="1" smtClean="0">
                <a:solidFill>
                  <a:srgbClr val="00B0F0"/>
                </a:solidFill>
              </a:rPr>
              <a:t>office</a:t>
            </a:r>
            <a:r>
              <a:rPr lang="cs-CZ" dirty="0" smtClean="0">
                <a:solidFill>
                  <a:srgbClr val="00B0F0"/>
                </a:solidFill>
              </a:rPr>
              <a:t>.</a:t>
            </a:r>
            <a:endParaRPr lang="cs-CZ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Text je vytvořen autorem materiálu.</a:t>
            </a:r>
          </a:p>
          <a:p>
            <a:pPr marL="0" indent="0">
              <a:buNone/>
            </a:pPr>
            <a:endParaRPr lang="cs-CZ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15.11.2012</a:t>
            </a:r>
            <a:endParaRPr lang="cs-CZ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99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594</TotalTime>
  <Words>178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Bod 0°označuje teplotu, při které voda mrzne a led taje.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08C1</dc:creator>
  <cp:lastModifiedBy>08C1</cp:lastModifiedBy>
  <cp:revision>44</cp:revision>
  <dcterms:created xsi:type="dcterms:W3CDTF">2012-02-15T14:58:26Z</dcterms:created>
  <dcterms:modified xsi:type="dcterms:W3CDTF">2012-12-09T21:54:30Z</dcterms:modified>
</cp:coreProperties>
</file>