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5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58FF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Praha - naše hlavní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5BC2BA-6444-4EAB-A1D0-AD262F16D35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A65FE5-2D5E-401F-AA7E-DC2FB582D6D7}" type="presOf" srcId="{4C35D32F-0EAB-4CD7-82EE-45574DC2A586}" destId="{890E4F0B-2866-4A3F-A3C7-2A14B1797930}" srcOrd="1" destOrd="0" presId="urn:microsoft.com/office/officeart/2005/8/layout/target3"/>
    <dgm:cxn modelId="{E0C62E9D-E1E1-419B-A408-9A21445F4FEA}" type="presOf" srcId="{757F3AB3-0718-4624-B441-E567A8F0AB56}" destId="{333A1088-737F-45CB-B68E-254E46348037}" srcOrd="0" destOrd="0" presId="urn:microsoft.com/office/officeart/2005/8/layout/target3"/>
    <dgm:cxn modelId="{57BEE8B7-BCD6-4C09-B650-6504740E9541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81AC60-3B27-484B-8667-2B492A2EA05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62809B8-7988-4A39-AB8B-3DA542788761}" type="presOf" srcId="{D1D4F407-5343-4D3F-B5B9-D407B03CAEB4}" destId="{AED2198E-93D5-4001-81B4-73124B309672}" srcOrd="1" destOrd="0" presId="urn:microsoft.com/office/officeart/2005/8/layout/target3"/>
    <dgm:cxn modelId="{B26ABC46-C0D5-4AFB-AFEA-7DFEB95969D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2397E0-BFD2-4D35-A399-5A1EBE79DEBD}" type="presOf" srcId="{4C35D32F-0EAB-4CD7-82EE-45574DC2A586}" destId="{8BEBB6EC-1DAA-4CAC-8A25-BC0FCBD5DBD5}" srcOrd="0" destOrd="0" presId="urn:microsoft.com/office/officeart/2005/8/layout/target3"/>
    <dgm:cxn modelId="{6538B472-11EF-4073-A66B-4DC1FFE4F103}" type="presOf" srcId="{D8197B8C-B260-4A16-BDF4-0947B075E274}" destId="{25B08C86-7E15-44DC-BE7F-FFB55DD49D12}" srcOrd="0" destOrd="0" presId="urn:microsoft.com/office/officeart/2005/8/layout/target3"/>
    <dgm:cxn modelId="{15BE3FEE-CC6D-44A4-B5A8-E8EF3442D38B}" type="presOf" srcId="{D1B46980-6531-4606-95E6-44980827E919}" destId="{6140AFEC-043D-4C43-A2F9-D0F5331DF3A3}" srcOrd="0" destOrd="0" presId="urn:microsoft.com/office/officeart/2005/8/layout/target3"/>
    <dgm:cxn modelId="{8BB11A96-2E0D-4C68-A273-F4AB3819F4A1}" type="presOf" srcId="{B651F6E3-6281-48DB-9319-2AEAFDAE7572}" destId="{619D679B-A015-4ECF-8348-D1034C574F40}" srcOrd="0" destOrd="0" presId="urn:microsoft.com/office/officeart/2005/8/layout/target3"/>
    <dgm:cxn modelId="{7CAE6040-CD1B-4D95-87F4-FC1E90868E87}" type="presParOf" srcId="{333A1088-737F-45CB-B68E-254E46348037}" destId="{F5ABB229-8D3B-4694-996A-96F23CF14429}" srcOrd="0" destOrd="0" presId="urn:microsoft.com/office/officeart/2005/8/layout/target3"/>
    <dgm:cxn modelId="{91D92621-4990-4F76-8165-2712EB12EF11}" type="presParOf" srcId="{333A1088-737F-45CB-B68E-254E46348037}" destId="{F41139FD-01EE-4571-8B17-4FB00FC51163}" srcOrd="1" destOrd="0" presId="urn:microsoft.com/office/officeart/2005/8/layout/target3"/>
    <dgm:cxn modelId="{DAA875C3-FE05-4E57-B9FB-22CE970CCF0B}" type="presParOf" srcId="{333A1088-737F-45CB-B68E-254E46348037}" destId="{D005CE8C-CC26-4C3E-AC11-E15060ECD759}" srcOrd="2" destOrd="0" presId="urn:microsoft.com/office/officeart/2005/8/layout/target3"/>
    <dgm:cxn modelId="{7D13B249-49F6-41FF-A8C2-28CD56EFF016}" type="presParOf" srcId="{333A1088-737F-45CB-B68E-254E46348037}" destId="{2C702D82-9B77-49B7-9568-BB8EB47C3372}" srcOrd="3" destOrd="0" presId="urn:microsoft.com/office/officeart/2005/8/layout/target3"/>
    <dgm:cxn modelId="{FD5CEFD5-CB40-45E4-9B4C-BDB393917C92}" type="presParOf" srcId="{333A1088-737F-45CB-B68E-254E46348037}" destId="{A52A0455-90FF-4808-ABD0-F02540D31D5A}" srcOrd="4" destOrd="0" presId="urn:microsoft.com/office/officeart/2005/8/layout/target3"/>
    <dgm:cxn modelId="{B00DF767-C036-4E9A-90C2-508B304D6FD6}" type="presParOf" srcId="{333A1088-737F-45CB-B68E-254E46348037}" destId="{6140AFEC-043D-4C43-A2F9-D0F5331DF3A3}" srcOrd="5" destOrd="0" presId="urn:microsoft.com/office/officeart/2005/8/layout/target3"/>
    <dgm:cxn modelId="{8E614913-2678-489E-8A06-5A2F40B5FF6F}" type="presParOf" srcId="{333A1088-737F-45CB-B68E-254E46348037}" destId="{9358AC05-5D7D-4327-9F80-1AD486AEA664}" srcOrd="6" destOrd="0" presId="urn:microsoft.com/office/officeart/2005/8/layout/target3"/>
    <dgm:cxn modelId="{AB625D79-ECC2-4462-8D62-4EC7E6EC3B67}" type="presParOf" srcId="{333A1088-737F-45CB-B68E-254E46348037}" destId="{313FC574-E1CD-4FB4-B054-0B805CE0447D}" srcOrd="7" destOrd="0" presId="urn:microsoft.com/office/officeart/2005/8/layout/target3"/>
    <dgm:cxn modelId="{730D07D7-EEF3-451C-84EC-F8CFDA9922BE}" type="presParOf" srcId="{333A1088-737F-45CB-B68E-254E46348037}" destId="{619D679B-A015-4ECF-8348-D1034C574F40}" srcOrd="8" destOrd="0" presId="urn:microsoft.com/office/officeart/2005/8/layout/target3"/>
    <dgm:cxn modelId="{96D25CC6-CEFE-40DE-8653-40950F817322}" type="presParOf" srcId="{333A1088-737F-45CB-B68E-254E46348037}" destId="{322283A8-4A27-4CDA-BAE3-F381106A9174}" srcOrd="9" destOrd="0" presId="urn:microsoft.com/office/officeart/2005/8/layout/target3"/>
    <dgm:cxn modelId="{8355DFC7-CA10-4C7D-85BA-D7EBCC523851}" type="presParOf" srcId="{333A1088-737F-45CB-B68E-254E46348037}" destId="{FFC9F71D-1B4F-4AD9-A4A6-86ADEFC8AF5C}" srcOrd="10" destOrd="0" presId="urn:microsoft.com/office/officeart/2005/8/layout/target3"/>
    <dgm:cxn modelId="{62C2E5DE-5C99-4FCB-8B07-37B43C2E2481}" type="presParOf" srcId="{333A1088-737F-45CB-B68E-254E46348037}" destId="{25B08C86-7E15-44DC-BE7F-FFB55DD49D12}" srcOrd="11" destOrd="0" presId="urn:microsoft.com/office/officeart/2005/8/layout/target3"/>
    <dgm:cxn modelId="{A44A03E8-FCDD-4A7D-A626-FDB05958F6DF}" type="presParOf" srcId="{333A1088-737F-45CB-B68E-254E46348037}" destId="{76644BE8-9D7C-4C09-B250-3D10AF48CBB7}" srcOrd="12" destOrd="0" presId="urn:microsoft.com/office/officeart/2005/8/layout/target3"/>
    <dgm:cxn modelId="{A8A3C04B-8632-4E22-AF3D-1AA2CCD044A0}" type="presParOf" srcId="{333A1088-737F-45CB-B68E-254E46348037}" destId="{EE85B701-7295-41C0-BA7A-34D3756A2AE6}" srcOrd="13" destOrd="0" presId="urn:microsoft.com/office/officeart/2005/8/layout/target3"/>
    <dgm:cxn modelId="{7A2D5AB6-7D2F-456A-95BA-6919B028B781}" type="presParOf" srcId="{333A1088-737F-45CB-B68E-254E46348037}" destId="{8BEBB6EC-1DAA-4CAC-8A25-BC0FCBD5DBD5}" srcOrd="14" destOrd="0" presId="urn:microsoft.com/office/officeart/2005/8/layout/target3"/>
    <dgm:cxn modelId="{B83E7A75-0AB2-4F39-89AF-8614538E8EEE}" type="presParOf" srcId="{333A1088-737F-45CB-B68E-254E46348037}" destId="{AED2198E-93D5-4001-81B4-73124B309672}" srcOrd="15" destOrd="0" presId="urn:microsoft.com/office/officeart/2005/8/layout/target3"/>
    <dgm:cxn modelId="{7FC7619F-92A8-462E-AE78-B26FA607A3B3}" type="presParOf" srcId="{333A1088-737F-45CB-B68E-254E46348037}" destId="{2BE915AB-18AA-4053-B92C-3BFC9ED204BB}" srcOrd="16" destOrd="0" presId="urn:microsoft.com/office/officeart/2005/8/layout/target3"/>
    <dgm:cxn modelId="{A0161835-1A52-49E9-84C1-45ABE96CF999}" type="presParOf" srcId="{333A1088-737F-45CB-B68E-254E46348037}" destId="{6BB5E863-4638-4E1D-BFDE-399D028AC4ED}" srcOrd="17" destOrd="0" presId="urn:microsoft.com/office/officeart/2005/8/layout/target3"/>
    <dgm:cxn modelId="{7A016C3C-1B4B-4CF2-88A4-D01DF3A3D2E7}" type="presParOf" srcId="{333A1088-737F-45CB-B68E-254E46348037}" destId="{5A5FFA88-C948-4069-8E93-59FA12366E83}" srcOrd="18" destOrd="0" presId="urn:microsoft.com/office/officeart/2005/8/layout/target3"/>
    <dgm:cxn modelId="{7D680E93-14BE-41AD-AD41-123C2FD1C28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Praha - naše hlavní město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691AA6-1098-492F-842F-D8BE76087FFF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3A726-1122-4686-A3FD-A72D23FA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044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93A726-1122-4686-A3FD-A72D23FAF0F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smtClean="0"/>
              <a:t>1</a:t>
            </a:r>
            <a:r>
              <a:rPr lang="en-US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93A726-1122-4686-A3FD-A72D23FAF0F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93A726-1122-4686-A3FD-A72D23FAF0F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93A726-1122-4686-A3FD-A72D23FAF0F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9E30956-5CF7-44C3-BDFB-1ECC9A3C8E4D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4C7B28-1BF5-4A59-9C83-CFF4240D638D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707B53-41B5-41A1-B497-B4336742F3AD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93133-9F76-4D95-A47B-EBD92D5C0130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C012E-F924-418B-82F5-8D27927DAD66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1AC56D9-04AD-4978-AD89-6BE29E891BC0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25BC3C-DBA7-412A-B0CA-80B85DBC52A2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75D70B-58D8-4986-A63E-D88931EB4A4A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5D8A4D-33CF-48C5-B9B4-09A1823ECC2C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F37F38-2D94-4CA6-BB2B-FB81534FC081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8A34FBA-4CF7-475D-BB1B-9EC361989622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5F4E7A6-8493-4D08-8B0B-73D356678EAC}" type="datetime1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BA9A92B-D57B-414B-B6D7-10E15A337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_CoA_CZ.sv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282786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znalosti základních informací a zajímavostí o našem hlavním městě .</a:t>
            </a:r>
          </a:p>
          <a:p>
            <a:r>
              <a:rPr lang="cs-CZ" dirty="0" smtClean="0"/>
              <a:t>Žáci pracují do školního sešitu a ústně.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Praha-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naše hlavní město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dirty="0" smtClean="0">
                <a:solidFill>
                  <a:sysClr val="windowText" lastClr="000000"/>
                </a:solidFill>
              </a:rPr>
              <a:t> hlavní a současně </a:t>
            </a:r>
            <a:r>
              <a:rPr lang="cs-CZ" sz="2800" b="1" dirty="0" smtClean="0">
                <a:solidFill>
                  <a:srgbClr val="00B050"/>
                </a:solidFill>
              </a:rPr>
              <a:t>největší město ČR a </a:t>
            </a:r>
          </a:p>
          <a:p>
            <a:pPr algn="just"/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14. největší město Evropské unie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,</a:t>
            </a:r>
            <a:r>
              <a:rPr lang="cs-CZ" sz="2800" b="1" dirty="0" smtClean="0"/>
              <a:t> 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Praha je jedno z nejkrásnějších měst v Evropě.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dirty="0">
                <a:solidFill>
                  <a:sysClr val="windowText" lastClr="000000"/>
                </a:solidFill>
              </a:rPr>
              <a:t> 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leží uprostřed Středočeského kraje, jehož je správním centrem – ale jelikož je to </a:t>
            </a:r>
            <a:r>
              <a:rPr lang="cs-CZ" sz="2800" b="1" dirty="0" smtClean="0">
                <a:solidFill>
                  <a:srgbClr val="FF0000"/>
                </a:solidFill>
              </a:rPr>
              <a:t>samostatný kraj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, není jeho součástí,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dirty="0">
                <a:solidFill>
                  <a:sysClr val="windowText" lastClr="000000"/>
                </a:solidFill>
              </a:rPr>
              <a:t> 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sídlo velké části </a:t>
            </a:r>
            <a:r>
              <a:rPr lang="cs-CZ" sz="2800" b="1" dirty="0" smtClean="0">
                <a:solidFill>
                  <a:srgbClr val="FF0066"/>
                </a:solidFill>
              </a:rPr>
              <a:t>státních institucí 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a množství dalších organizací a firem</a:t>
            </a:r>
          </a:p>
        </p:txBody>
      </p:sp>
      <p:pic>
        <p:nvPicPr>
          <p:cNvPr id="6" name="Obrázek 5" descr="zna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6710" y="0"/>
            <a:ext cx="1143000" cy="1114425"/>
          </a:xfrm>
          <a:prstGeom prst="rect">
            <a:avLst/>
          </a:prstGeom>
        </p:spPr>
      </p:pic>
      <p:pic>
        <p:nvPicPr>
          <p:cNvPr id="7" name="Obrázek 6" descr="vlajk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96" y="500042"/>
            <a:ext cx="1190625" cy="7905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39000" cy="1142984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Praha - Ekonomika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cs-CZ" dirty="0" smtClean="0"/>
              <a:t>Zároveň je Praha také vysoce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ekonomicky vyspělým a bohatým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regionem s výjimečně </a:t>
            </a:r>
            <a:r>
              <a:rPr lang="cs-CZ" dirty="0" smtClean="0">
                <a:solidFill>
                  <a:srgbClr val="FFC000"/>
                </a:solidFill>
              </a:rPr>
              <a:t>vysokou </a:t>
            </a:r>
          </a:p>
          <a:p>
            <a:pPr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	životní úrovní</a:t>
            </a:r>
            <a:r>
              <a:rPr lang="cs-CZ" dirty="0" smtClean="0"/>
              <a:t>, přičemž tímto vyniká nejen nad české, ale i </a:t>
            </a:r>
            <a:r>
              <a:rPr lang="cs-CZ" dirty="0" smtClean="0">
                <a:solidFill>
                  <a:srgbClr val="00B0F0"/>
                </a:solidFill>
              </a:rPr>
              <a:t>nad evropské standardy</a:t>
            </a:r>
            <a:r>
              <a:rPr lang="cs-CZ" dirty="0">
                <a:solidFill>
                  <a:srgbClr val="00B0F0"/>
                </a:solidFill>
              </a:rPr>
              <a:t>,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Podle </a:t>
            </a:r>
            <a:r>
              <a:rPr lang="cs-CZ" dirty="0" err="1" smtClean="0">
                <a:solidFill>
                  <a:srgbClr val="00B050"/>
                </a:solidFill>
              </a:rPr>
              <a:t>Eurostatu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( Evropský statistický úřad) je </a:t>
            </a:r>
            <a:r>
              <a:rPr lang="cs-CZ" dirty="0" smtClean="0">
                <a:solidFill>
                  <a:srgbClr val="FF0066"/>
                </a:solidFill>
              </a:rPr>
              <a:t>6. nejbohatším regionem v Evropě</a:t>
            </a:r>
            <a:r>
              <a:rPr lang="cs-CZ" dirty="0">
                <a:solidFill>
                  <a:srgbClr val="FF0066"/>
                </a:solidFill>
              </a:rPr>
              <a:t>,</a:t>
            </a:r>
            <a:endParaRPr lang="cs-CZ" dirty="0" smtClean="0"/>
          </a:p>
          <a:p>
            <a:r>
              <a:rPr lang="cs-CZ" dirty="0" smtClean="0"/>
              <a:t>HDP (hrubý domácí produkt) na obyvatele v Praze dosahuje </a:t>
            </a:r>
            <a:r>
              <a:rPr lang="cs-CZ" dirty="0" smtClean="0">
                <a:solidFill>
                  <a:srgbClr val="FF0000"/>
                </a:solidFill>
              </a:rPr>
              <a:t>172 % </a:t>
            </a:r>
            <a:r>
              <a:rPr lang="cs-CZ" dirty="0" smtClean="0"/>
              <a:t>průměru celé EU (HDP na obyvatele ČR dosahuje pouze </a:t>
            </a:r>
            <a:r>
              <a:rPr lang="cs-CZ" dirty="0" smtClean="0">
                <a:solidFill>
                  <a:srgbClr val="FF0000"/>
                </a:solidFill>
              </a:rPr>
              <a:t>80 %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Praha - turismus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Historické centrum města s jedinečným panoramatem </a:t>
            </a:r>
            <a:r>
              <a:rPr lang="cs-CZ" dirty="0" smtClean="0">
                <a:solidFill>
                  <a:srgbClr val="FF0000"/>
                </a:solidFill>
              </a:rPr>
              <a:t>Pražského hradu</a:t>
            </a:r>
            <a:r>
              <a:rPr lang="cs-CZ" dirty="0" smtClean="0"/>
              <a:t>, největšího hradního komplexu na světě,</a:t>
            </a:r>
            <a:r>
              <a:rPr lang="cs-CZ" baseline="30000" dirty="0"/>
              <a:t> </a:t>
            </a:r>
            <a:r>
              <a:rPr lang="cs-CZ" dirty="0" smtClean="0"/>
              <a:t>památkovou rezervací </a:t>
            </a:r>
            <a:r>
              <a:rPr lang="cs-CZ" dirty="0" smtClean="0">
                <a:solidFill>
                  <a:srgbClr val="00B0F0"/>
                </a:solidFill>
              </a:rPr>
              <a:t>UNESCO,</a:t>
            </a:r>
            <a:endParaRPr lang="cs-CZ" dirty="0" smtClean="0"/>
          </a:p>
          <a:p>
            <a:r>
              <a:rPr lang="cs-CZ" dirty="0" smtClean="0"/>
              <a:t> Právě historické jádro města a mnohé památky přilákají ročně </a:t>
            </a:r>
            <a:r>
              <a:rPr lang="cs-CZ" dirty="0" smtClean="0">
                <a:solidFill>
                  <a:srgbClr val="0070C0"/>
                </a:solidFill>
              </a:rPr>
              <a:t>miliony turistů </a:t>
            </a:r>
            <a:r>
              <a:rPr lang="cs-CZ" dirty="0" smtClean="0"/>
              <a:t>ze zemí celého světa,</a:t>
            </a:r>
          </a:p>
          <a:p>
            <a:r>
              <a:rPr lang="cs-CZ" dirty="0" smtClean="0"/>
              <a:t> v roce 2007 navštívilo Prahu </a:t>
            </a:r>
            <a:r>
              <a:rPr lang="cs-CZ" dirty="0" smtClean="0">
                <a:solidFill>
                  <a:srgbClr val="58FF15"/>
                </a:solidFill>
              </a:rPr>
              <a:t>4 009 000 </a:t>
            </a:r>
            <a:r>
              <a:rPr lang="cs-CZ" dirty="0" smtClean="0"/>
              <a:t>turistů, což ji činí jedním z nejnavštěvovanějších měst Evropy,</a:t>
            </a:r>
          </a:p>
          <a:p>
            <a:r>
              <a:rPr lang="cs-CZ" dirty="0" smtClean="0"/>
              <a:t> V roce </a:t>
            </a:r>
            <a:r>
              <a:rPr lang="cs-CZ" dirty="0" smtClean="0">
                <a:solidFill>
                  <a:srgbClr val="FF0066"/>
                </a:solidFill>
              </a:rPr>
              <a:t>2006 byla na 8. místě nejnavštěvovanějších měst Evropy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Pak v roce </a:t>
            </a:r>
            <a:r>
              <a:rPr lang="cs-CZ" dirty="0" smtClean="0">
                <a:solidFill>
                  <a:srgbClr val="00B0F0"/>
                </a:solidFill>
              </a:rPr>
              <a:t>2007</a:t>
            </a:r>
            <a:r>
              <a:rPr lang="cs-CZ" dirty="0" smtClean="0"/>
              <a:t> na </a:t>
            </a:r>
            <a:r>
              <a:rPr lang="cs-CZ" dirty="0" smtClean="0">
                <a:solidFill>
                  <a:srgbClr val="00B0F0"/>
                </a:solidFill>
              </a:rPr>
              <a:t>7. </a:t>
            </a:r>
            <a:r>
              <a:rPr lang="cs-CZ" dirty="0" smtClean="0"/>
              <a:t>místě. A v </a:t>
            </a:r>
          </a:p>
          <a:p>
            <a:pPr>
              <a:buNone/>
            </a:pPr>
            <a:r>
              <a:rPr lang="cs-CZ" dirty="0" smtClean="0"/>
              <a:t>téhož roku na </a:t>
            </a:r>
            <a:r>
              <a:rPr lang="cs-CZ" dirty="0" smtClean="0">
                <a:solidFill>
                  <a:srgbClr val="FF0000"/>
                </a:solidFill>
              </a:rPr>
              <a:t>19. místě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nejnavštěvovanějších měst světa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Praha - obyvatelstvo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357718"/>
          </a:xfrm>
        </p:spPr>
        <p:txBody>
          <a:bodyPr>
            <a:noAutofit/>
          </a:bodyPr>
          <a:lstStyle/>
          <a:p>
            <a:r>
              <a:rPr lang="cs-CZ" sz="2000" dirty="0" smtClean="0"/>
              <a:t>Praha měla ke dni 14.1.2011   </a:t>
            </a:r>
            <a:r>
              <a:rPr lang="cs-CZ" sz="2000" dirty="0" smtClean="0">
                <a:solidFill>
                  <a:srgbClr val="FF0000"/>
                </a:solidFill>
              </a:rPr>
              <a:t>1 288 696 obyvatel</a:t>
            </a:r>
            <a:r>
              <a:rPr lang="cs-CZ" sz="2000" dirty="0" smtClean="0"/>
              <a:t>, tzn. že je  </a:t>
            </a:r>
            <a:r>
              <a:rPr lang="cs-CZ" sz="2000" dirty="0" smtClean="0">
                <a:solidFill>
                  <a:srgbClr val="FFC000"/>
                </a:solidFill>
              </a:rPr>
              <a:t>14. největším městem Evropské Unie</a:t>
            </a:r>
            <a:r>
              <a:rPr lang="cs-CZ" sz="2000" dirty="0" smtClean="0"/>
              <a:t>.</a:t>
            </a:r>
            <a:r>
              <a:rPr lang="cs-CZ" sz="2000" baseline="30000" dirty="0"/>
              <a:t> </a:t>
            </a:r>
            <a:r>
              <a:rPr lang="cs-CZ" sz="2000" dirty="0" smtClean="0"/>
              <a:t>Každých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 let </a:t>
            </a:r>
            <a:r>
              <a:rPr lang="cs-CZ" sz="2000" dirty="0" smtClean="0"/>
              <a:t>se počet obyvatel průměrně zvýší o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57 200 obyvatel</a:t>
            </a:r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</a:t>
            </a:r>
            <a:endParaRPr lang="cs-CZ" sz="2000" dirty="0" smtClean="0"/>
          </a:p>
          <a:p>
            <a:r>
              <a:rPr lang="cs-CZ" sz="2000" dirty="0" smtClean="0"/>
              <a:t>Za prací do Prahy dojíždí kolem </a:t>
            </a:r>
            <a:r>
              <a:rPr lang="cs-CZ" sz="2000" dirty="0" smtClean="0">
                <a:solidFill>
                  <a:srgbClr val="C00000"/>
                </a:solidFill>
              </a:rPr>
              <a:t>300 000 lidí</a:t>
            </a:r>
            <a:r>
              <a:rPr lang="cs-CZ" sz="2000" dirty="0" smtClean="0"/>
              <a:t>, převážně ze Středočeského kraje,</a:t>
            </a:r>
          </a:p>
          <a:p>
            <a:r>
              <a:rPr lang="cs-CZ" sz="2000" dirty="0" smtClean="0"/>
              <a:t>V Praze podle odhadů žije trvale nebo přechodně asi </a:t>
            </a:r>
          </a:p>
          <a:p>
            <a:pPr>
              <a:buNone/>
            </a:pPr>
            <a:r>
              <a:rPr lang="cs-CZ" sz="2000" dirty="0" smtClean="0"/>
              <a:t>		50 000 Slováků, 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50 000 Ukrajinců</a:t>
            </a:r>
            <a:r>
              <a:rPr lang="cs-CZ" sz="2000" dirty="0"/>
              <a:t> </a:t>
            </a:r>
            <a:r>
              <a:rPr lang="cs-CZ" sz="2000" dirty="0" smtClean="0"/>
              <a:t>,</a:t>
            </a:r>
          </a:p>
          <a:p>
            <a:pPr>
              <a:buNone/>
            </a:pPr>
            <a:r>
              <a:rPr lang="cs-CZ" sz="2000" dirty="0"/>
              <a:t>		</a:t>
            </a:r>
            <a:r>
              <a:rPr lang="cs-CZ" sz="2000" dirty="0" smtClean="0"/>
              <a:t>20 000 lidí z bývalého SSSR (především Rusové a Bělorusové</a:t>
            </a:r>
            <a:r>
              <a:rPr lang="cs-CZ" sz="2000" dirty="0"/>
              <a:t>)</a:t>
            </a:r>
            <a:r>
              <a:rPr lang="cs-CZ" sz="2000" dirty="0" smtClean="0"/>
              <a:t>, 	10 000 	obyvatel ze zemí bývalé Jugoslávie (Srbové a 	Chorvati),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15 000 Vietnamců,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několik romských</a:t>
            </a:r>
            <a:r>
              <a:rPr lang="cs-CZ" sz="2000" dirty="0"/>
              <a:t> </a:t>
            </a:r>
            <a:r>
              <a:rPr lang="cs-CZ" sz="2000" dirty="0" smtClean="0"/>
              <a:t>komunit,</a:t>
            </a:r>
          </a:p>
          <a:p>
            <a:r>
              <a:rPr lang="cs-CZ" sz="2000" dirty="0" smtClean="0"/>
              <a:t>Dle sčítání pražského magistrátu z roku 2007 se ve městě pohybuje zhruba </a:t>
            </a:r>
            <a:r>
              <a:rPr lang="cs-CZ" sz="2000" dirty="0" smtClean="0">
                <a:solidFill>
                  <a:srgbClr val="58FF15"/>
                </a:solidFill>
              </a:rPr>
              <a:t>2000 bezdomovců</a:t>
            </a:r>
            <a:r>
              <a:rPr lang="cs-CZ" sz="2000" dirty="0" smtClean="0"/>
              <a:t>. </a:t>
            </a:r>
          </a:p>
        </p:txBody>
      </p:sp>
      <p:pic>
        <p:nvPicPr>
          <p:cNvPr id="1026" name="Picture 2" descr="Znak Prahy">
            <a:hlinkClick r:id="rId3" tooltip="Znak Prahy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0"/>
            <a:ext cx="1143000" cy="1114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s mapou v pracovním sešitě- najděte učitelem zadaná místa na plánu Prahy a pojmenujte stavby na fotografiích.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materiálu 05.09.2011</a:t>
            </a:r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>
              <a:buNone/>
            </a:pPr>
            <a:r>
              <a:rPr lang="cs-CZ" dirty="0" smtClean="0"/>
              <a:t>Obrázky: otevřená galerie Microsoft Office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133</TotalTime>
  <Words>197</Words>
  <Application>Microsoft Office PowerPoint</Application>
  <PresentationFormat>Předvádění na obrazovce (4:3)</PresentationFormat>
  <Paragraphs>55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Anotace:</vt:lpstr>
      <vt:lpstr>Praha- naše hlavní město</vt:lpstr>
      <vt:lpstr>Praha - Ekonomika</vt:lpstr>
      <vt:lpstr>Praha - turismus</vt:lpstr>
      <vt:lpstr>Praha - obyvatelstvo</vt:lpstr>
      <vt:lpstr>Úkol: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Praha-naše hlavní město</dc:title>
  <dc:creator>Zuzana Malíková</dc:creator>
  <cp:lastModifiedBy>Michaela</cp:lastModifiedBy>
  <cp:revision>29</cp:revision>
  <dcterms:created xsi:type="dcterms:W3CDTF">2011-09-13T07:54:26Z</dcterms:created>
  <dcterms:modified xsi:type="dcterms:W3CDTF">2013-02-24T12:02:18Z</dcterms:modified>
</cp:coreProperties>
</file>