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0" r:id="rId2"/>
    <p:sldId id="281" r:id="rId3"/>
    <p:sldId id="258" r:id="rId4"/>
    <p:sldId id="259" r:id="rId5"/>
    <p:sldId id="276" r:id="rId6"/>
    <p:sldId id="262" r:id="rId7"/>
    <p:sldId id="263" r:id="rId8"/>
    <p:sldId id="264" r:id="rId9"/>
    <p:sldId id="265" r:id="rId10"/>
    <p:sldId id="283" r:id="rId11"/>
    <p:sldId id="266" r:id="rId12"/>
    <p:sldId id="267" r:id="rId13"/>
    <p:sldId id="268" r:id="rId14"/>
    <p:sldId id="269" r:id="rId15"/>
    <p:sldId id="271" r:id="rId16"/>
    <p:sldId id="272" r:id="rId17"/>
    <p:sldId id="277" r:id="rId18"/>
    <p:sldId id="274" r:id="rId19"/>
    <p:sldId id="278" r:id="rId20"/>
    <p:sldId id="279" r:id="rId21"/>
    <p:sldId id="282" r:id="rId22"/>
  </p:sldIdLst>
  <p:sldSz cx="9144000" cy="6858000" type="screen4x3"/>
  <p:notesSz cx="6669088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8F9A9-B67C-43B3-99E0-AF8F214584E2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51AE6-EBC8-4DD1-A3E5-4DD761F3E6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3EFC3-A492-475F-8630-44D19DA95B7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63D6B-6DCD-4D05-BA75-89419A4086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K:\VkO6\Hymna%20CR%20-%20zpev.mp3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upload.wikimedia.org/wikipedia/commons/5/58/Tricolour_of_the_Czech_Republic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9/97/Miroslava_N%C4%9Bmcov%C3%A1_at_UNESCO_celebrations_in_T%C5%99eb%C3%AD%C4%8D,_cropped_portrait.jpg" TargetMode="External"/><Relationship Id="rId13" Type="http://schemas.openxmlformats.org/officeDocument/2006/relationships/image" Target="../media/image26.jpeg"/><Relationship Id="rId3" Type="http://schemas.openxmlformats.org/officeDocument/2006/relationships/image" Target="../media/image20.jpeg"/><Relationship Id="rId7" Type="http://schemas.openxmlformats.org/officeDocument/2006/relationships/image" Target="../media/image22.jpeg"/><Relationship Id="rId12" Type="http://schemas.openxmlformats.org/officeDocument/2006/relationships/image" Target="../media/image2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6/61/Dominik_Duka.jpg" TargetMode="External"/><Relationship Id="rId11" Type="http://schemas.openxmlformats.org/officeDocument/2006/relationships/hyperlink" Target="http://upload.wikimedia.org/wikipedia/commons/9/99/Praha,_Katedr%C3%A1la,_JV_01.jpg" TargetMode="External"/><Relationship Id="rId5" Type="http://schemas.openxmlformats.org/officeDocument/2006/relationships/image" Target="../media/image21.jpeg"/><Relationship Id="rId10" Type="http://schemas.openxmlformats.org/officeDocument/2006/relationships/image" Target="../media/image24.jpeg"/><Relationship Id="rId4" Type="http://schemas.openxmlformats.org/officeDocument/2006/relationships/hyperlink" Target="http://upload.wikimedia.org/wikipedia/commons/0/04/Petr_Ne%C4%8Das_-_O2067168633.jpg" TargetMode="External"/><Relationship Id="rId9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symboly.cz/" TargetMode="External"/><Relationship Id="rId2" Type="http://schemas.openxmlformats.org/officeDocument/2006/relationships/hyperlink" Target="http://www.cs.wikipedia.org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ods.cz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tnisymboly.cz/" TargetMode="External"/><Relationship Id="rId2" Type="http://schemas.openxmlformats.org/officeDocument/2006/relationships/hyperlink" Target="http://www.cs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VkO6 - 13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9. 3. 2011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Státní symboly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2631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Má vlast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5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39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šestý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STÁTNÍ SYMBOLY je </a:t>
            </a:r>
            <a:r>
              <a:rPr lang="cs-CZ" b="1" dirty="0"/>
              <a:t>kombinací výkladové hodiny a procvičování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internetu.</a:t>
            </a:r>
          </a:p>
          <a:p>
            <a:endParaRPr lang="en-US" dirty="0"/>
          </a:p>
          <a:p>
            <a:r>
              <a:rPr lang="cs-CZ" dirty="0" smtClean="0"/>
              <a:t>Interaktivní </a:t>
            </a:r>
            <a:r>
              <a:rPr lang="cs-CZ" dirty="0"/>
              <a:t>cvičení </a:t>
            </a:r>
            <a:r>
              <a:rPr lang="cs-CZ" dirty="0" smtClean="0"/>
              <a:t>procvičuje </a:t>
            </a:r>
            <a:r>
              <a:rPr lang="cs-CZ" dirty="0"/>
              <a:t>probrané učivo.</a:t>
            </a:r>
          </a:p>
          <a:p>
            <a:endParaRPr lang="cs-CZ" b="1" dirty="0"/>
          </a:p>
          <a:p>
            <a:r>
              <a:rPr lang="cs-CZ" b="1" dirty="0"/>
              <a:t>Výukový materiál je určen pro žáky 6. </a:t>
            </a:r>
            <a:r>
              <a:rPr lang="cs-CZ" b="1" dirty="0" smtClean="0"/>
              <a:t>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42912" y="285728"/>
          <a:ext cx="8072493" cy="350046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  <a:gridCol w="620961"/>
              </a:tblGrid>
              <a:tr h="58341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1</a:t>
                      </a:r>
                      <a:endParaRPr lang="cs-CZ" sz="2800" b="1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3410">
                <a:tc gridSpan="5">
                  <a:txBody>
                    <a:bodyPr/>
                    <a:lstStyle/>
                    <a:p>
                      <a:r>
                        <a:rPr lang="cs-CZ" sz="2800" b="1" dirty="0" smtClean="0"/>
                        <a:t>2</a:t>
                      </a:r>
                      <a:endParaRPr lang="cs-CZ" sz="2800" b="1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3410">
                <a:tc gridSpan="4">
                  <a:txBody>
                    <a:bodyPr/>
                    <a:lstStyle/>
                    <a:p>
                      <a:r>
                        <a:rPr lang="cs-CZ" sz="2800" b="1" dirty="0" smtClean="0"/>
                        <a:t>3</a:t>
                      </a:r>
                      <a:endParaRPr lang="cs-CZ" sz="2800" b="1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3410">
                <a:tc gridSpan="6">
                  <a:txBody>
                    <a:bodyPr/>
                    <a:lstStyle/>
                    <a:p>
                      <a:r>
                        <a:rPr lang="cs-CZ" sz="2800" b="1" dirty="0" smtClean="0"/>
                        <a:t>4</a:t>
                      </a:r>
                      <a:endParaRPr lang="cs-CZ" sz="2800" b="1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3410">
                <a:tc gridSpan="4">
                  <a:txBody>
                    <a:bodyPr/>
                    <a:lstStyle/>
                    <a:p>
                      <a:r>
                        <a:rPr lang="cs-CZ" sz="2800" b="1" dirty="0" smtClean="0"/>
                        <a:t>5</a:t>
                      </a:r>
                      <a:endParaRPr lang="cs-CZ" sz="2800" b="1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3410">
                <a:tc gridSpan="4">
                  <a:txBody>
                    <a:bodyPr/>
                    <a:lstStyle/>
                    <a:p>
                      <a:r>
                        <a:rPr lang="cs-CZ" sz="2800" b="1" dirty="0" smtClean="0"/>
                        <a:t>6</a:t>
                      </a:r>
                      <a:endParaRPr lang="cs-CZ" sz="2800" b="1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85720" y="3857628"/>
            <a:ext cx="807249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JIŽNÍ SOUSED ČR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SLAVNOSTNÍ HUDEBNÍ SKLADBA KAŽDÉHO STÁTU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ZÁPADNÍ SOUSED ČR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MORAVSKÉ HLAVNÍ MĚSTO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VÝCHODNÍ SOUSED ČR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SEVERNÍ SOUSED ČR</a:t>
            </a:r>
          </a:p>
          <a:p>
            <a:pPr>
              <a:spcBef>
                <a:spcPts val="1200"/>
              </a:spcBef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TAJENKA: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…………………………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220072" y="6093296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zv.cz/public/96/42/98/127039_14883_vlaj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144000" cy="6098663"/>
          </a:xfrm>
          <a:prstGeom prst="rect">
            <a:avLst/>
          </a:prstGeom>
          <a:noFill/>
        </p:spPr>
      </p:pic>
      <p:sp>
        <p:nvSpPr>
          <p:cNvPr id="3" name="Zaoblený obdélník 2"/>
          <p:cNvSpPr/>
          <p:nvPr/>
        </p:nvSpPr>
        <p:spPr>
          <a:xfrm>
            <a:off x="395536" y="2708920"/>
            <a:ext cx="8280920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symboly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Pokuste se vymyslet, co nejvíce státních symbolů ČR!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401080" cy="507209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VLAJKA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HYMNA ČR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 A MALÝ STÁTNÍ ZNAK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VLAJKA (STANDARTA) PREZIDENTA REPUBLIKY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PEČEŤ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BARVY (= TRIKOLÓRA)</a:t>
            </a:r>
          </a:p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ZAKOTVENY V ÚSTAVĚ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(ustavující zákon ČR)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Korunovační klenoty = symboly české státnosti</a:t>
            </a:r>
          </a:p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Svatováclavská koruna, žezlo, jablko, plášť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strom - lípa srdčitá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220072" y="1484784"/>
            <a:ext cx="3528392" cy="4525963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Horní pruh bílý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Dolní červený </a:t>
            </a:r>
          </a:p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Vsunut modrý klín</a:t>
            </a:r>
          </a:p>
          <a:p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Poměr stran je 2:3</a:t>
            </a:r>
          </a:p>
        </p:txBody>
      </p:sp>
      <p:pic>
        <p:nvPicPr>
          <p:cNvPr id="4098" name="Picture 2" descr="http://www.mzv.cz/public/96/42/98/127039_14883_vlaj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92896"/>
            <a:ext cx="3778769" cy="252028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691680" y="1484784"/>
            <a:ext cx="107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6 m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3356992"/>
            <a:ext cx="107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4 m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Vyvěšuje se hlavně při státních svátcích, státních smutcích,  mezinárodních zápasech ve sportu atd.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idx="1"/>
          </p:nvPr>
        </p:nvSpPr>
        <p:spPr>
          <a:xfrm>
            <a:off x="467544" y="1268760"/>
            <a:ext cx="4040188" cy="906115"/>
          </a:xfrm>
        </p:spPr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2600" dirty="0" smtClean="0">
                <a:solidFill>
                  <a:srgbClr val="0070C0"/>
                </a:solidFill>
              </a:rPr>
              <a:t>modrý klín vlevo </a:t>
            </a:r>
            <a:r>
              <a:rPr lang="cs-CZ" sz="2300" dirty="0" smtClean="0"/>
              <a:t>a </a:t>
            </a:r>
            <a:r>
              <a:rPr lang="cs-CZ" sz="2900" dirty="0" smtClean="0">
                <a:solidFill>
                  <a:srgbClr val="FF0000"/>
                </a:solidFill>
              </a:rPr>
              <a:t>červený pruh dole 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2228850" lvl="4" indent="-514350">
              <a:buNone/>
            </a:pP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3"/>
          </p:nvPr>
        </p:nvSpPr>
        <p:spPr>
          <a:xfrm>
            <a:off x="4644008" y="1196752"/>
            <a:ext cx="4320480" cy="936104"/>
          </a:xfrm>
        </p:spPr>
        <p:txBody>
          <a:bodyPr>
            <a:normAutofit fontScale="550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3200" dirty="0" smtClean="0">
                <a:solidFill>
                  <a:srgbClr val="0070C0"/>
                </a:solidFill>
              </a:rPr>
              <a:t>modrý klín nahoře </a:t>
            </a:r>
            <a:r>
              <a:rPr lang="cs-CZ" sz="2700" dirty="0" smtClean="0"/>
              <a:t>a </a:t>
            </a:r>
            <a:r>
              <a:rPr lang="cs-CZ" sz="3600" dirty="0" smtClean="0">
                <a:solidFill>
                  <a:srgbClr val="FF0000"/>
                </a:solidFill>
              </a:rPr>
              <a:t>červený pruh vpravo</a:t>
            </a:r>
          </a:p>
          <a:p>
            <a:endParaRPr lang="cs-CZ" sz="2700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8434" name="Picture 2" descr="http://www.senat.cz/zajimavosti/znaky_a_vlajky/csfrv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2929820" cy="3835544"/>
          </a:xfrm>
          <a:prstGeom prst="rect">
            <a:avLst/>
          </a:prstGeom>
          <a:noFill/>
        </p:spPr>
      </p:pic>
      <p:pic>
        <p:nvPicPr>
          <p:cNvPr id="18436" name="Picture 4" descr="http://upload.wikimedia.org/wikipedia/commons/thumb/7/71/Flag_of_Czech_Republic_(vertical_hoisting).svg/400px-Flag_of_Czech_Republic_(vertical_hoisting)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348880"/>
            <a:ext cx="2357454" cy="35361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3" grpId="0" build="p"/>
      <p:bldP spid="1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000132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412776"/>
            <a:ext cx="3277598" cy="4824536"/>
          </a:xfrm>
        </p:spPr>
        <p:txBody>
          <a:bodyPr>
            <a:normAutofit/>
          </a:bodyPr>
          <a:lstStyle/>
          <a:p>
            <a:r>
              <a:rPr lang="cs-CZ" sz="3000" dirty="0" smtClean="0"/>
              <a:t>První sloka písně </a:t>
            </a:r>
            <a:r>
              <a:rPr lang="cs-CZ" sz="3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domov můj</a:t>
            </a:r>
            <a:endParaRPr lang="cs-CZ" sz="3000" u="sng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000" dirty="0" smtClean="0"/>
              <a:t>Zazněla  poprvé v divadelní hře J. K. Tyla</a:t>
            </a:r>
            <a:r>
              <a:rPr lang="cs-CZ" sz="3000" b="1" dirty="0" smtClean="0"/>
              <a:t> </a:t>
            </a:r>
            <a:r>
              <a:rPr lang="cs-CZ" sz="3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Fidlovačka</a:t>
            </a:r>
            <a:endParaRPr lang="cs-CZ" sz="3000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000" dirty="0" smtClean="0"/>
              <a:t>Autor hudby </a:t>
            </a:r>
            <a:r>
              <a:rPr lang="cs-CZ" sz="3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František </a:t>
            </a:r>
            <a:r>
              <a:rPr lang="cs-CZ" sz="3000" b="1" u="sng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Škroup</a:t>
            </a:r>
            <a:endParaRPr lang="cs-CZ" sz="30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000" i="1" dirty="0" smtClean="0"/>
              <a:t>Poprvé uvedena </a:t>
            </a:r>
          </a:p>
          <a:p>
            <a:pPr>
              <a:buNone/>
            </a:pPr>
            <a:r>
              <a:rPr lang="cs-CZ" sz="3000" i="1" dirty="0" smtClean="0"/>
              <a:t>    r. </a:t>
            </a:r>
            <a:r>
              <a:rPr lang="cs-CZ" sz="3000" b="1" i="1" dirty="0" smtClean="0"/>
              <a:t>1834</a:t>
            </a:r>
          </a:p>
        </p:txBody>
      </p:sp>
      <p:pic>
        <p:nvPicPr>
          <p:cNvPr id="19458" name="Picture 2" descr="http://upload.wikimedia.org/wikipedia/commons/a/ad/Skroup-Anth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844824"/>
            <a:ext cx="5037531" cy="3176043"/>
          </a:xfrm>
          <a:prstGeom prst="rect">
            <a:avLst/>
          </a:prstGeom>
          <a:noFill/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52736"/>
          </a:xfrm>
        </p:spPr>
        <p:txBody>
          <a:bodyPr>
            <a:normAutofit/>
          </a:bodyPr>
          <a:lstStyle/>
          <a:p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chybějící slova v české hymně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980728"/>
            <a:ext cx="7992888" cy="566298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3400" b="1" dirty="0" smtClean="0"/>
              <a:t>	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můj,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domov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….?</a:t>
            </a:r>
            <a:endParaRPr lang="cs-CZ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hučí po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…..,</a:t>
            </a:r>
            <a:endParaRPr lang="cs-CZ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bory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skalinách,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skví se jara květ,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zemský ráj to na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….!</a:t>
            </a:r>
            <a:endParaRPr lang="cs-CZ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to je ta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….,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domov můj,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česká,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můj!</a:t>
            </a:r>
          </a:p>
          <a:p>
            <a:pPr algn="ctr">
              <a:buNone/>
            </a:pPr>
            <a:endParaRPr lang="cs-CZ" sz="3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52736"/>
          </a:xfrm>
        </p:spPr>
        <p:txBody>
          <a:bodyPr>
            <a:normAutofit/>
          </a:bodyPr>
          <a:lstStyle/>
          <a:p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 chybějící slova v české hymně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980728"/>
            <a:ext cx="7992888" cy="566298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3400" b="1" dirty="0" smtClean="0"/>
              <a:t>	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domov můj,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domov můj?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hučí po lučinách,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bory šumí po skalinách,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sadě skví se jara květ,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zemský ráj to na pohled!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to je ta krásná země,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česká, domov můj,</a:t>
            </a:r>
          </a:p>
          <a:p>
            <a:pPr algn="ctr">
              <a:buNone/>
            </a:pP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česká, domov můj!</a:t>
            </a:r>
          </a:p>
          <a:p>
            <a:pPr algn="ctr">
              <a:buNone/>
            </a:pPr>
            <a:endParaRPr lang="cs-CZ" sz="3400" b="1" dirty="0"/>
          </a:p>
        </p:txBody>
      </p:sp>
      <p:pic>
        <p:nvPicPr>
          <p:cNvPr id="6" name="Hymna CR - zpev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27984" y="335699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634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5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00132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71546"/>
            <a:ext cx="4464496" cy="5500726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/>
              <a:t>Skládá se ze 4 menších znaků</a:t>
            </a:r>
          </a:p>
          <a:p>
            <a:r>
              <a:rPr lang="cs-CZ" sz="3000" dirty="0" smtClean="0"/>
              <a:t>Znázorňují  jednotlivé české země – </a:t>
            </a:r>
            <a:r>
              <a:rPr lang="cs-CZ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Čechy, </a:t>
            </a:r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Moravu</a:t>
            </a:r>
            <a:r>
              <a:rPr lang="cs-CZ" sz="3000" b="1" dirty="0" smtClean="0"/>
              <a:t> a </a:t>
            </a:r>
            <a:r>
              <a:rPr lang="cs-CZ" sz="3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Slezsko</a:t>
            </a:r>
          </a:p>
          <a:p>
            <a:r>
              <a:rPr lang="cs-CZ" sz="3000" u="sng" dirty="0" smtClean="0"/>
              <a:t>Slouží:</a:t>
            </a:r>
          </a:p>
          <a:p>
            <a:pPr>
              <a:buNone/>
            </a:pPr>
            <a:r>
              <a:rPr lang="cs-CZ" sz="3000" dirty="0" smtClean="0"/>
              <a:t>    k </a:t>
            </a:r>
            <a:r>
              <a:rPr lang="cs-CZ" sz="3000" b="1" dirty="0" smtClean="0"/>
              <a:t>vnější reprezentaci státu </a:t>
            </a: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    k označení budov, ve </a:t>
            </a:r>
            <a:r>
              <a:rPr lang="cs-CZ" sz="3000" dirty="0" err="1" smtClean="0"/>
              <a:t>kte</a:t>
            </a:r>
            <a:r>
              <a:rPr lang="cs-CZ" sz="3000" dirty="0" smtClean="0"/>
              <a:t>-</a:t>
            </a:r>
            <a:r>
              <a:rPr lang="cs-CZ" sz="3000" dirty="0" err="1" smtClean="0"/>
              <a:t>rých</a:t>
            </a:r>
            <a:r>
              <a:rPr lang="cs-CZ" sz="3000" dirty="0" smtClean="0"/>
              <a:t> sídlí orgány státní správy, státní úřady apod</a:t>
            </a:r>
            <a:r>
              <a:rPr lang="cs-CZ" dirty="0" smtClean="0"/>
              <a:t>.</a:t>
            </a:r>
          </a:p>
        </p:txBody>
      </p:sp>
      <p:pic>
        <p:nvPicPr>
          <p:cNvPr id="21506" name="Picture 2" descr="http://www.senat.cz/zajimavosti/znaky_a_vlajky/cr92znv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412775"/>
            <a:ext cx="4176464" cy="49484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ww.senat.cz/zajimavosti/znaky_a_vlajky/cr92znv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476672"/>
            <a:ext cx="4679656" cy="554461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3528" y="620688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LEV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636912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MORAVSKÁ ORLICE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282" y="4429132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SLEZSKÁ ORLICE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2267744" y="1052736"/>
            <a:ext cx="2880320" cy="436038"/>
          </a:xfrm>
          <a:prstGeom prst="straightConnector1">
            <a:avLst/>
          </a:prstGeom>
          <a:ln w="127000" cmpd="sng">
            <a:solidFill>
              <a:srgbClr val="008000"/>
            </a:solidFill>
            <a:tailEnd type="stealth" w="lg" len="lg"/>
          </a:ln>
          <a:effectLst>
            <a:outerShdw blurRad="38100" dist="50800" dir="5400000" algn="ctr" rotWithShape="0">
              <a:schemeClr val="tx1"/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2843808" y="2636912"/>
            <a:ext cx="4456484" cy="720080"/>
          </a:xfrm>
          <a:prstGeom prst="straightConnector1">
            <a:avLst/>
          </a:prstGeom>
          <a:ln w="127000" cmpd="sng">
            <a:solidFill>
              <a:srgbClr val="008000"/>
            </a:solidFill>
            <a:tailEnd type="stealth" w="lg" len="lg"/>
          </a:ln>
          <a:effectLst>
            <a:outerShdw blurRad="38100" dist="50800" dir="5400000" algn="ctr" rotWithShape="0">
              <a:schemeClr val="tx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2843808" y="4653136"/>
            <a:ext cx="3000396" cy="360040"/>
          </a:xfrm>
          <a:prstGeom prst="straightConnector1">
            <a:avLst/>
          </a:prstGeom>
          <a:ln w="127000" cmpd="sng">
            <a:solidFill>
              <a:srgbClr val="008000"/>
            </a:solidFill>
            <a:tailEnd type="stealth" w="lg" len="lg"/>
          </a:ln>
          <a:effectLst>
            <a:outerShdw blurRad="38100" dist="50800" dir="5400000" algn="ctr" rotWithShape="0">
              <a:schemeClr val="tx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323528" y="1196752"/>
            <a:ext cx="2304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stříbrný dvouocasý lev </a:t>
            </a:r>
            <a:r>
              <a:rPr lang="cs-CZ" dirty="0" smtClean="0"/>
              <a:t>na červeném poli 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251520" y="3140968"/>
            <a:ext cx="2664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orlice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stříbrno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-červeně šachovaná </a:t>
            </a:r>
            <a:r>
              <a:rPr lang="cs-CZ" dirty="0" smtClean="0"/>
              <a:t>na modrém poli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51520" y="5085184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černá orlice se stříbrným půlměsícem </a:t>
            </a:r>
            <a:r>
              <a:rPr lang="cs-CZ" dirty="0" smtClean="0"/>
              <a:t>na zlatém podkladu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9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Small coat of arms of the Czech Republic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196752"/>
            <a:ext cx="3816424" cy="466538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28694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Ý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3637068" cy="5040560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/>
              <a:t>Jde o znak Čech na </a:t>
            </a:r>
            <a:r>
              <a:rPr lang="cs-CZ" sz="3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červeném poli </a:t>
            </a:r>
            <a:r>
              <a:rPr lang="cs-CZ" sz="3000" dirty="0" smtClean="0"/>
              <a:t>(štítu)</a:t>
            </a:r>
          </a:p>
          <a:p>
            <a:r>
              <a:rPr lang="cs-CZ" sz="3000" i="1" dirty="0" smtClean="0"/>
              <a:t>Používán už ve 13. století Přemyslovci</a:t>
            </a:r>
          </a:p>
          <a:p>
            <a:r>
              <a:rPr lang="cs-CZ" sz="3000" b="1" u="sng" dirty="0" smtClean="0"/>
              <a:t>Používá se:</a:t>
            </a:r>
          </a:p>
          <a:p>
            <a:pPr>
              <a:buNone/>
            </a:pPr>
            <a:r>
              <a:rPr lang="cs-CZ" sz="3000" dirty="0" smtClean="0"/>
              <a:t>    na razítkách, pečetích úřadů,</a:t>
            </a:r>
          </a:p>
          <a:p>
            <a:pPr>
              <a:buNone/>
            </a:pPr>
            <a:r>
              <a:rPr lang="cs-CZ" sz="3000" dirty="0" smtClean="0"/>
              <a:t>    na cedulích označující památné stromy</a:t>
            </a:r>
          </a:p>
          <a:p>
            <a:endParaRPr lang="cs-CZ" sz="3100" dirty="0" smtClean="0"/>
          </a:p>
          <a:p>
            <a:endParaRPr lang="cs-CZ" sz="3100" dirty="0"/>
          </a:p>
        </p:txBody>
      </p:sp>
      <p:pic>
        <p:nvPicPr>
          <p:cNvPr id="2052" name="Picture 4" descr="http://prirodakarlovarska.cz/images/photos/ilustracni-foto/cedule-pamatny-strom/ilustracni-fotografie-cedule-pamatny-str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196752"/>
            <a:ext cx="3400892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Flag of the president of the Czech Republic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340768"/>
            <a:ext cx="4536504" cy="4536504"/>
          </a:xfrm>
          <a:prstGeom prst="rect">
            <a:avLst/>
          </a:prstGeom>
          <a:noFill/>
        </p:spPr>
      </p:pic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1214446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1340768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 státní znak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2132856"/>
            <a:ext cx="2928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plaménky v národních barvách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4365104"/>
            <a:ext cx="32770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heslo </a:t>
            </a:r>
          </a:p>
          <a:p>
            <a:r>
              <a:rPr lang="cs-CZ" sz="2800" b="1" i="1" dirty="0" smtClean="0"/>
              <a:t>PRAVDA VÍTĚZÍ</a:t>
            </a:r>
            <a:endParaRPr lang="cs-CZ" sz="2800" b="1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3501008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lipové ratolesti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2915816" y="1700808"/>
            <a:ext cx="2855810" cy="929264"/>
          </a:xfrm>
          <a:prstGeom prst="straightConnector1">
            <a:avLst/>
          </a:prstGeom>
          <a:ln w="50800">
            <a:solidFill>
              <a:schemeClr val="tx1"/>
            </a:solidFill>
            <a:tailEnd type="stealth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3131840" y="2852936"/>
            <a:ext cx="1512168" cy="144016"/>
          </a:xfrm>
          <a:prstGeom prst="straightConnector1">
            <a:avLst/>
          </a:prstGeom>
          <a:ln w="50800">
            <a:solidFill>
              <a:schemeClr val="tx1"/>
            </a:solidFill>
            <a:tailEnd type="stealth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9" idx="3"/>
          </p:cNvCxnSpPr>
          <p:nvPr/>
        </p:nvCxnSpPr>
        <p:spPr>
          <a:xfrm flipV="1">
            <a:off x="2608404" y="3717032"/>
            <a:ext cx="2755684" cy="45586"/>
          </a:xfrm>
          <a:prstGeom prst="straightConnector1">
            <a:avLst/>
          </a:prstGeom>
          <a:ln w="50800">
            <a:solidFill>
              <a:schemeClr val="tx1"/>
            </a:solidFill>
            <a:tailEnd type="stealth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2627784" y="4869160"/>
            <a:ext cx="3096344" cy="144016"/>
          </a:xfrm>
          <a:prstGeom prst="straightConnector1">
            <a:avLst/>
          </a:prstGeom>
          <a:ln w="50800">
            <a:solidFill>
              <a:schemeClr val="tx1"/>
            </a:solidFill>
            <a:tailEnd type="stealth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23528" y="5661248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Jediným uživatelem vlajky je </a:t>
            </a:r>
            <a:r>
              <a:rPr lang="cs-CZ" b="1" dirty="0" smtClean="0"/>
              <a:t>prezident republiky</a:t>
            </a:r>
          </a:p>
          <a:p>
            <a:r>
              <a:rPr lang="cs-CZ" dirty="0" smtClean="0"/>
              <a:t>Označuje se tak sídlo prezidenta (</a:t>
            </a:r>
            <a:r>
              <a:rPr lang="cs-CZ" b="1" dirty="0" smtClean="0"/>
              <a:t>Pražský hrad</a:t>
            </a:r>
            <a:r>
              <a:rPr lang="cs-CZ" dirty="0" smtClean="0"/>
              <a:t>), pokud </a:t>
            </a:r>
            <a:r>
              <a:rPr lang="cs-CZ" b="1" dirty="0" smtClean="0"/>
              <a:t>je prezident v ČR </a:t>
            </a:r>
            <a:r>
              <a:rPr lang="cs-CZ" dirty="0" smtClean="0"/>
              <a:t>a dopravní prostředky používané prezidentem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5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5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</a:t>
            </a:r>
            <a:r>
              <a:rPr lang="cs-CZ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54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cs-CZ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Ť</a:t>
            </a:r>
            <a:endParaRPr lang="cs-CZ" sz="5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3178696" cy="47354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Tvoří ji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 státní znak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dirty="0" smtClean="0"/>
              <a:t>po stranách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lipové ratolesti </a:t>
            </a:r>
            <a:r>
              <a:rPr lang="cs-CZ" dirty="0" smtClean="0"/>
              <a:t>a okolo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nápis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</a:p>
          <a:p>
            <a:pPr>
              <a:buNone/>
            </a:pPr>
            <a:endParaRPr lang="cs-CZ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/>
              <a:t>Používá se při podpisu </a:t>
            </a:r>
            <a:r>
              <a:rPr lang="cs-CZ" b="1" dirty="0" smtClean="0"/>
              <a:t>mezinárodních smluv</a:t>
            </a:r>
            <a:endParaRPr lang="cs-CZ" b="1" dirty="0"/>
          </a:p>
        </p:txBody>
      </p:sp>
      <p:pic>
        <p:nvPicPr>
          <p:cNvPr id="27650" name="Picture 2" descr="http://www.sesity.net/zaklady-spolecenskych-ved/statni-pece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412776"/>
            <a:ext cx="4675844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Ó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4258816" cy="4768865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 smtClean="0"/>
              <a:t>TRIKOLÓRA</a:t>
            </a:r>
            <a:r>
              <a:rPr lang="cs-CZ" dirty="0" smtClean="0"/>
              <a:t> = označení pro stuhu ze 3 barev</a:t>
            </a:r>
          </a:p>
          <a:p>
            <a:r>
              <a:rPr lang="cs-CZ" b="1" dirty="0" smtClean="0"/>
              <a:t>České národní barvy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bílá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červená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modrá </a:t>
            </a:r>
            <a:r>
              <a:rPr lang="cs-CZ" b="1" dirty="0" smtClean="0"/>
              <a:t>         </a:t>
            </a:r>
            <a:endParaRPr lang="cs-CZ" dirty="0" smtClean="0"/>
          </a:p>
          <a:p>
            <a:r>
              <a:rPr lang="cs-CZ" dirty="0" smtClean="0">
                <a:sym typeface="Symbol"/>
              </a:rPr>
              <a:t> </a:t>
            </a:r>
            <a:r>
              <a:rPr lang="cs-CZ" b="1" dirty="0" smtClean="0">
                <a:sym typeface="Symbol"/>
              </a:rPr>
              <a:t>bílá je vždy nahoře, modrá dole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Symbolika barev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r>
              <a:rPr lang="cs-CZ" b="1" dirty="0" smtClean="0"/>
              <a:t>     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Bílá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dirty="0" smtClean="0"/>
              <a:t> pravda, čistota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Červená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dirty="0" smtClean="0"/>
              <a:t>krev prolitá při boji za svobodu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Modrá</a:t>
            </a:r>
            <a:r>
              <a:rPr lang="cs-CZ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dirty="0" smtClean="0"/>
              <a:t>přátelství, barva nebe</a:t>
            </a:r>
          </a:p>
          <a:p>
            <a:pPr>
              <a:buNone/>
            </a:pPr>
            <a:r>
              <a:rPr lang="cs-CZ" i="1" dirty="0" smtClean="0"/>
              <a:t>     </a:t>
            </a:r>
            <a:endParaRPr lang="cs-CZ" i="1" dirty="0"/>
          </a:p>
        </p:txBody>
      </p:sp>
      <p:pic>
        <p:nvPicPr>
          <p:cNvPr id="4" name="Picture 4" descr="Soubor:Tricolour of the Czech Republic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429000"/>
            <a:ext cx="2968550" cy="30003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http://www.galanterka.cz/pictures/zbozi/stuhy-a-masle-stuha-trikolora-cr-sire-50m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196752"/>
            <a:ext cx="3168352" cy="2106676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39552" y="3645024"/>
            <a:ext cx="216024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9552" y="4293096"/>
            <a:ext cx="216024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39552" y="5229200"/>
            <a:ext cx="216024" cy="21602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hrad.cz/img/u/prazsky-hrad/img-korunovacni-kleno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916832"/>
            <a:ext cx="3888432" cy="1903941"/>
          </a:xfrm>
          <a:prstGeom prst="rect">
            <a:avLst/>
          </a:prstGeom>
          <a:noFill/>
        </p:spPr>
      </p:pic>
      <p:pic>
        <p:nvPicPr>
          <p:cNvPr id="2052" name="Picture 4" descr="Královské jablk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1924050" cy="2581276"/>
          </a:xfrm>
          <a:prstGeom prst="rect">
            <a:avLst/>
          </a:prstGeom>
          <a:noFill/>
        </p:spPr>
      </p:pic>
      <p:pic>
        <p:nvPicPr>
          <p:cNvPr id="2054" name="Picture 6" descr="Královské žezl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89582">
            <a:off x="2611673" y="4914315"/>
            <a:ext cx="3492252" cy="1042590"/>
          </a:xfrm>
          <a:prstGeom prst="rect">
            <a:avLst/>
          </a:prstGeom>
          <a:noFill/>
        </p:spPr>
      </p:pic>
      <p:pic>
        <p:nvPicPr>
          <p:cNvPr id="2056" name="Picture 8" descr="Korunovační plášť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501008"/>
            <a:ext cx="1943100" cy="2819401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pojmenuj: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63680" y="191683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Královské jablko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63680" y="292494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Královské žezlo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63680" y="400506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Korunovační plášť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63680" y="5301208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Svatováclavská koruna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Přímá spojovací šipka 11"/>
          <p:cNvCxnSpPr>
            <a:stCxn id="7" idx="1"/>
          </p:cNvCxnSpPr>
          <p:nvPr/>
        </p:nvCxnSpPr>
        <p:spPr>
          <a:xfrm rot="10800000">
            <a:off x="1691680" y="1484784"/>
            <a:ext cx="4572000" cy="69365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rot="16200000" flipV="1">
            <a:off x="4499992" y="3068960"/>
            <a:ext cx="2232248" cy="223224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4427984" y="3429000"/>
            <a:ext cx="2448272" cy="17281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10800000">
            <a:off x="1403648" y="4221088"/>
            <a:ext cx="4896544" cy="720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novaline.cz/pictures/klice-svazek-5-kusu-na-litinovem-kruhu/klice-svazek-5-kusu-na-litinovem-kruh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924944"/>
            <a:ext cx="3600400" cy="36004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68760"/>
            <a:ext cx="6589966" cy="5256584"/>
          </a:xfrm>
        </p:spPr>
        <p:txBody>
          <a:bodyPr>
            <a:normAutofit fontScale="62500" lnSpcReduction="20000"/>
          </a:bodyPr>
          <a:lstStyle/>
          <a:p>
            <a:r>
              <a:rPr lang="cs-CZ" b="1" dirty="0" smtClean="0"/>
              <a:t>Jsou uloženy v chrámu sv. Víta v Praze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Dveře i pancéřová skříň na klenoty, mají sedm zámků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K jejich otevření se musí sejít sedm držitelů klíčů.</a:t>
            </a:r>
          </a:p>
          <a:p>
            <a:endParaRPr lang="cs-CZ" b="1" u="sng" dirty="0" smtClean="0"/>
          </a:p>
          <a:p>
            <a:r>
              <a:rPr lang="cs-CZ" sz="4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</a:t>
            </a:r>
            <a:r>
              <a:rPr lang="cs-CZ" sz="4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to, zjisti jejich jména:</a:t>
            </a:r>
            <a:endParaRPr lang="cs-CZ" sz="46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b="1" dirty="0" smtClean="0"/>
              <a:t> </a:t>
            </a:r>
          </a:p>
          <a:p>
            <a:r>
              <a:rPr lang="cs-CZ" b="1" dirty="0" smtClean="0"/>
              <a:t>prezident republiky</a:t>
            </a:r>
          </a:p>
          <a:p>
            <a:r>
              <a:rPr lang="cs-CZ" b="1" dirty="0" smtClean="0"/>
              <a:t>předseda vlády</a:t>
            </a:r>
          </a:p>
          <a:p>
            <a:r>
              <a:rPr lang="cs-CZ" b="1" dirty="0" smtClean="0"/>
              <a:t>arcibiskup pražský</a:t>
            </a:r>
          </a:p>
          <a:p>
            <a:r>
              <a:rPr lang="cs-CZ" b="1" dirty="0" smtClean="0"/>
              <a:t>předsedkyně </a:t>
            </a:r>
            <a:r>
              <a:rPr lang="cs-CZ" b="1" dirty="0" smtClean="0"/>
              <a:t>Poslanecké sněmovny</a:t>
            </a:r>
          </a:p>
          <a:p>
            <a:r>
              <a:rPr lang="cs-CZ" b="1" dirty="0" smtClean="0"/>
              <a:t>předseda Senátu</a:t>
            </a:r>
          </a:p>
          <a:p>
            <a:r>
              <a:rPr lang="cs-CZ" b="1" dirty="0" smtClean="0"/>
              <a:t>děkan Metropolitní kapituly u sv. Víta </a:t>
            </a:r>
          </a:p>
          <a:p>
            <a:r>
              <a:rPr lang="cs-CZ" b="1" dirty="0" smtClean="0"/>
              <a:t>primátor hlavního města Prahy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5124" name="Picture 4" descr="http://mm.denik.cz/56/16/klaus_prezident_gesto_sip-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429000"/>
            <a:ext cx="3096344" cy="3096344"/>
          </a:xfrm>
          <a:prstGeom prst="rect">
            <a:avLst/>
          </a:prstGeom>
          <a:noFill/>
        </p:spPr>
      </p:pic>
      <p:pic>
        <p:nvPicPr>
          <p:cNvPr id="5126" name="Picture 6" descr="Soubor:Petr Nečas - O2067168633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492896"/>
            <a:ext cx="2808312" cy="4001545"/>
          </a:xfrm>
          <a:prstGeom prst="rect">
            <a:avLst/>
          </a:prstGeom>
          <a:noFill/>
        </p:spPr>
      </p:pic>
      <p:pic>
        <p:nvPicPr>
          <p:cNvPr id="5128" name="Picture 8" descr="Soubor:Dominik Duk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2564904"/>
            <a:ext cx="2438224" cy="4032448"/>
          </a:xfrm>
          <a:prstGeom prst="rect">
            <a:avLst/>
          </a:prstGeom>
          <a:noFill/>
        </p:spPr>
      </p:pic>
      <p:pic>
        <p:nvPicPr>
          <p:cNvPr id="5130" name="Picture 10" descr="Soubor:Miroslava Němcová at UNESCO celebrations in Třebíč, cropped portrait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2708920"/>
            <a:ext cx="2862393" cy="3617244"/>
          </a:xfrm>
          <a:prstGeom prst="rect">
            <a:avLst/>
          </a:prstGeom>
          <a:noFill/>
        </p:spPr>
      </p:pic>
      <p:pic>
        <p:nvPicPr>
          <p:cNvPr id="5132" name="Picture 12" descr="http://data.regiony24.cz/foto/clanky/stare/251008_milanstech.jpg?width=430&amp;bgcolor=black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2780928"/>
            <a:ext cx="3447678" cy="3840554"/>
          </a:xfrm>
          <a:prstGeom prst="rect">
            <a:avLst/>
          </a:prstGeom>
          <a:noFill/>
        </p:spPr>
      </p:pic>
      <p:pic>
        <p:nvPicPr>
          <p:cNvPr id="5134" name="Picture 14" descr="Soubor:Praha, Katedrála, JV 01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80112" y="3212976"/>
            <a:ext cx="3361838" cy="3328498"/>
          </a:xfrm>
          <a:prstGeom prst="rect">
            <a:avLst/>
          </a:prstGeom>
          <a:noFill/>
        </p:spPr>
      </p:pic>
      <p:pic>
        <p:nvPicPr>
          <p:cNvPr id="5136" name="Picture 16" descr="http://www.praha.eu/public/f4/1e/6/744795_48433__744785_svoboda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8064" y="2996952"/>
            <a:ext cx="3664897" cy="3496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99592" y="1124744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cs-CZ" sz="3600" b="1" dirty="0" smtClean="0"/>
              <a:t>Lípa srdčitá </a:t>
            </a:r>
            <a:r>
              <a:rPr lang="cs-CZ" sz="3600" dirty="0" smtClean="0"/>
              <a:t>(malolistá)</a:t>
            </a:r>
          </a:p>
          <a:p>
            <a:pPr marL="514350" indent="-514350">
              <a:buNone/>
            </a:pPr>
            <a:endParaRPr lang="cs-CZ" sz="36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23528" y="5661248"/>
            <a:ext cx="84969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Žádný ze státních symbolů se nesmí znevažovat! </a:t>
            </a:r>
          </a:p>
        </p:txBody>
      </p:sp>
      <p:pic>
        <p:nvPicPr>
          <p:cNvPr id="2054" name="Picture 6" descr="Soubor:Lipa r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5088565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http://upload.wikimedia.org/wikipedia/commons/5/52/Tilia-cordat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996952"/>
            <a:ext cx="3528392" cy="2846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196752"/>
            <a:ext cx="4248472" cy="52565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Janošková, D. a kol., Občanská výchova 6 s blokem rodinná výchova, </a:t>
            </a:r>
            <a:r>
              <a:rPr lang="cs-CZ" sz="1600" b="1" dirty="0" err="1" smtClean="0"/>
              <a:t>Fraus</a:t>
            </a:r>
            <a:r>
              <a:rPr lang="cs-CZ" sz="1600" b="1" dirty="0" smtClean="0"/>
              <a:t>, 2003</a:t>
            </a:r>
          </a:p>
          <a:p>
            <a:r>
              <a:rPr lang="cs-CZ" sz="1400" dirty="0" smtClean="0">
                <a:hlinkClick r:id="rId2"/>
              </a:rPr>
              <a:t>http://upload.wikimedia.org/wikipedia/commons/c/cb/Flag_of_the_Czech_Republic.svg</a:t>
            </a:r>
          </a:p>
          <a:p>
            <a:r>
              <a:rPr lang="cs-CZ" sz="1400" dirty="0" smtClean="0">
                <a:hlinkClick r:id="rId2"/>
              </a:rPr>
              <a:t>http://upload.wikimedia.org/wikipedia/commons/e/ed/Coat_of_arms_of_the_Czech_Republic.svg</a:t>
            </a:r>
          </a:p>
          <a:p>
            <a:r>
              <a:rPr lang="cs-CZ" sz="1400" dirty="0" smtClean="0">
                <a:hlinkClick r:id="rId2"/>
              </a:rPr>
              <a:t>http://cs.wikipedia.org/wiki/Soubor:Flag_of_the_president_of_the_Czech_Republic.svg</a:t>
            </a:r>
          </a:p>
          <a:p>
            <a:r>
              <a:rPr lang="cs-CZ" sz="1400" dirty="0" smtClean="0">
                <a:hlinkClick r:id="rId2"/>
              </a:rPr>
              <a:t>http://cs.wikipedia.org/wiki/Soubor:Seal_of_the_Czech_Republic.png</a:t>
            </a:r>
          </a:p>
          <a:p>
            <a:r>
              <a:rPr lang="cs-CZ" sz="1400" dirty="0" smtClean="0">
                <a:hlinkClick r:id="rId2"/>
              </a:rPr>
              <a:t>http://cs.wikipedia.org/wiki/Soubor:Tricolour_of_the_Czech_Republic.svg</a:t>
            </a:r>
          </a:p>
          <a:p>
            <a:r>
              <a:rPr lang="cs-CZ" sz="1400" dirty="0" smtClean="0">
                <a:hlinkClick r:id="rId2"/>
              </a:rPr>
              <a:t>https://encrypted-tbn2.gstatic.com/images?q=tbn:ANd9GcSRLe-Vli24OFXi3rH73CoWZXsBIxqak6JH1tNJ2BO8rnOxvr-mLg</a:t>
            </a:r>
          </a:p>
          <a:p>
            <a:r>
              <a:rPr lang="cs-CZ" sz="1400" dirty="0" smtClean="0">
                <a:hlinkClick r:id="rId2"/>
              </a:rPr>
              <a:t>https://encrypted-tbn2.gstatic.com/images?q=tbn:ANd9GcQ4V91iHjJFP4jlu5z-9HNppHP0_FBuch2YnwrvHyun7lb0dVgZ</a:t>
            </a:r>
          </a:p>
          <a:p>
            <a:r>
              <a:rPr lang="cs-CZ" sz="1400" dirty="0" smtClean="0">
                <a:hlinkClick r:id="rId2"/>
              </a:rPr>
              <a:t>http://cs.wikipedia.org/wiki/Soubor:Small_coat_of_arms_of_the_Czech_Republic.svg</a:t>
            </a:r>
          </a:p>
          <a:p>
            <a:pPr>
              <a:buNone/>
            </a:pPr>
            <a:endParaRPr lang="cs-CZ" sz="1600" dirty="0" smtClean="0"/>
          </a:p>
          <a:p>
            <a:endParaRPr lang="cs-CZ" sz="1600" dirty="0" smtClean="0">
              <a:hlinkClick r:id="rId3"/>
            </a:endParaRPr>
          </a:p>
          <a:p>
            <a:endParaRPr lang="cs-CZ" sz="1600" dirty="0" smtClean="0">
              <a:hlinkClick r:id="rId3"/>
            </a:endParaRPr>
          </a:p>
          <a:p>
            <a:endParaRPr lang="cs-CZ" sz="1600" dirty="0" smtClean="0">
              <a:hlinkClick r:id="rId3"/>
            </a:endParaRP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4"/>
              </a:rPr>
              <a:t>http://cs.wikipedia.org/wiki/Soubor:Skroup-Anthem.jpg</a:t>
            </a:r>
          </a:p>
          <a:p>
            <a:r>
              <a:rPr lang="cs-CZ" sz="1400" dirty="0" smtClean="0">
                <a:hlinkClick r:id="rId4"/>
              </a:rPr>
              <a:t>http://www.hrad.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/u/</a:t>
            </a:r>
            <a:r>
              <a:rPr lang="cs-CZ" sz="1400" dirty="0" err="1" smtClean="0">
                <a:hlinkClick r:id="rId4"/>
              </a:rPr>
              <a:t>prazsky</a:t>
            </a:r>
            <a:r>
              <a:rPr lang="cs-CZ" sz="1400" dirty="0" smtClean="0">
                <a:hlinkClick r:id="rId4"/>
              </a:rPr>
              <a:t>-hrad/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korunovacni</a:t>
            </a:r>
            <a:r>
              <a:rPr lang="cs-CZ" sz="1400" dirty="0" smtClean="0">
                <a:hlinkClick r:id="rId4"/>
              </a:rPr>
              <a:t>-klenoty.</a:t>
            </a:r>
            <a:r>
              <a:rPr lang="cs-CZ" sz="1400" dirty="0" err="1" smtClean="0">
                <a:hlinkClick r:id="rId4"/>
              </a:rPr>
              <a:t>jpg</a:t>
            </a:r>
            <a:endParaRPr lang="cs-CZ" sz="1400" dirty="0" smtClean="0">
              <a:hlinkClick r:id="rId4"/>
            </a:endParaRPr>
          </a:p>
          <a:p>
            <a:r>
              <a:rPr lang="cs-CZ" sz="1400" dirty="0" smtClean="0">
                <a:hlinkClick r:id="rId4"/>
              </a:rPr>
              <a:t>http://www.hrad.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/u/</a:t>
            </a:r>
            <a:r>
              <a:rPr lang="cs-CZ" sz="1400" dirty="0" err="1" smtClean="0">
                <a:hlinkClick r:id="rId4"/>
              </a:rPr>
              <a:t>prazsky</a:t>
            </a:r>
            <a:r>
              <a:rPr lang="cs-CZ" sz="1400" dirty="0" smtClean="0">
                <a:hlinkClick r:id="rId4"/>
              </a:rPr>
              <a:t>-hrad/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korunovacni</a:t>
            </a:r>
            <a:r>
              <a:rPr lang="cs-CZ" sz="1400" dirty="0" smtClean="0">
                <a:hlinkClick r:id="rId4"/>
              </a:rPr>
              <a:t>-klenoty-jablko.</a:t>
            </a:r>
            <a:r>
              <a:rPr lang="cs-CZ" sz="1400" dirty="0" err="1" smtClean="0">
                <a:hlinkClick r:id="rId4"/>
              </a:rPr>
              <a:t>jpg</a:t>
            </a:r>
            <a:endParaRPr lang="cs-CZ" sz="1400" dirty="0" smtClean="0">
              <a:hlinkClick r:id="rId4"/>
            </a:endParaRPr>
          </a:p>
          <a:p>
            <a:r>
              <a:rPr lang="cs-CZ" sz="1400" dirty="0" smtClean="0">
                <a:hlinkClick r:id="rId4"/>
              </a:rPr>
              <a:t>http://www.hrad.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/u/</a:t>
            </a:r>
            <a:r>
              <a:rPr lang="cs-CZ" sz="1400" dirty="0" err="1" smtClean="0">
                <a:hlinkClick r:id="rId4"/>
              </a:rPr>
              <a:t>prazsky</a:t>
            </a:r>
            <a:r>
              <a:rPr lang="cs-CZ" sz="1400" dirty="0" smtClean="0">
                <a:hlinkClick r:id="rId4"/>
              </a:rPr>
              <a:t>-hrad/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korunovacni</a:t>
            </a:r>
            <a:r>
              <a:rPr lang="cs-CZ" sz="1400" dirty="0" smtClean="0">
                <a:hlinkClick r:id="rId4"/>
              </a:rPr>
              <a:t>-klenoty-</a:t>
            </a:r>
            <a:r>
              <a:rPr lang="cs-CZ" sz="1400" dirty="0" err="1" smtClean="0">
                <a:hlinkClick r:id="rId4"/>
              </a:rPr>
              <a:t>zezlo.jpg</a:t>
            </a:r>
            <a:endParaRPr lang="cs-CZ" sz="1400" dirty="0" smtClean="0">
              <a:hlinkClick r:id="rId4"/>
            </a:endParaRPr>
          </a:p>
          <a:p>
            <a:r>
              <a:rPr lang="cs-CZ" sz="1400" dirty="0" smtClean="0">
                <a:hlinkClick r:id="rId4"/>
              </a:rPr>
              <a:t>http://www.hrad.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/u/</a:t>
            </a:r>
            <a:r>
              <a:rPr lang="cs-CZ" sz="1400" dirty="0" err="1" smtClean="0">
                <a:hlinkClick r:id="rId4"/>
              </a:rPr>
              <a:t>prazsky</a:t>
            </a:r>
            <a:r>
              <a:rPr lang="cs-CZ" sz="1400" dirty="0" smtClean="0">
                <a:hlinkClick r:id="rId4"/>
              </a:rPr>
              <a:t>-hrad/</a:t>
            </a:r>
            <a:r>
              <a:rPr lang="cs-CZ" sz="1400" dirty="0" err="1" smtClean="0">
                <a:hlinkClick r:id="rId4"/>
              </a:rPr>
              <a:t>img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korunovacni</a:t>
            </a:r>
            <a:r>
              <a:rPr lang="cs-CZ" sz="1400" dirty="0" smtClean="0">
                <a:hlinkClick r:id="rId4"/>
              </a:rPr>
              <a:t>-klenoty-plast.</a:t>
            </a:r>
            <a:r>
              <a:rPr lang="cs-CZ" sz="1400" dirty="0" err="1" smtClean="0">
                <a:hlinkClick r:id="rId4"/>
              </a:rPr>
              <a:t>jpg</a:t>
            </a:r>
            <a:endParaRPr lang="cs-CZ" sz="1400" dirty="0" smtClean="0">
              <a:hlinkClick r:id="rId4"/>
            </a:endParaRPr>
          </a:p>
          <a:p>
            <a:r>
              <a:rPr lang="cs-CZ" sz="1400" dirty="0" smtClean="0">
                <a:hlinkClick r:id="rId4"/>
              </a:rPr>
              <a:t>http://upload.wikimedia.org/wikipedia/commons/5/52/Tilia-cordata2.JPG</a:t>
            </a:r>
          </a:p>
          <a:p>
            <a:r>
              <a:rPr lang="cs-CZ" sz="1400" dirty="0" smtClean="0">
                <a:hlinkClick r:id="rId4"/>
              </a:rPr>
              <a:t>http://upload.wikimedia.org/wikipedia/commons/thumb/e/e9/Lipa_rada.jpg/800px-Lipa_rada.jpg</a:t>
            </a:r>
          </a:p>
          <a:p>
            <a:r>
              <a:rPr lang="cs-CZ" sz="1400" dirty="0" smtClean="0">
                <a:hlinkClick r:id="rId4"/>
              </a:rPr>
              <a:t>http://cdn1.beeffco.com/</a:t>
            </a:r>
            <a:r>
              <a:rPr lang="cs-CZ" sz="1400" dirty="0" err="1" smtClean="0">
                <a:hlinkClick r:id="rId4"/>
              </a:rPr>
              <a:t>files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poll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normal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bohuslav</a:t>
            </a:r>
            <a:r>
              <a:rPr lang="cs-CZ" sz="1400" dirty="0" smtClean="0">
                <a:hlinkClick r:id="rId4"/>
              </a:rPr>
              <a:t>-svoboda_9347.jpg</a:t>
            </a:r>
          </a:p>
          <a:p>
            <a:r>
              <a:rPr lang="cs-CZ" sz="1400" dirty="0" smtClean="0">
                <a:hlinkClick r:id="rId4"/>
              </a:rPr>
              <a:t>http://upload.wikimedia.org/wikipedia/commons/thumb/9/99/Praha%2C_Katedr%C3%A1la%2C_JV_01.jpg/605px-Praha%2C_Katedr%C3%A1la%2C_JV_01.jpg</a:t>
            </a:r>
          </a:p>
          <a:p>
            <a:endParaRPr lang="cs-CZ" sz="1400" dirty="0" smtClean="0">
              <a:hlinkClick r:id="rId4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endParaRPr lang="cs-CZ" sz="1400" dirty="0" smtClean="0">
              <a:hlinkClick r:id="rId2"/>
            </a:endParaRPr>
          </a:p>
          <a:p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nasipolitici.cz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generic</a:t>
            </a:r>
            <a:r>
              <a:rPr lang="cs-CZ" sz="1400" dirty="0" smtClean="0">
                <a:hlinkClick r:id="rId2"/>
              </a:rPr>
              <a:t>/person_detail/</a:t>
            </a:r>
            <a:r>
              <a:rPr lang="cs-CZ" sz="1400" dirty="0" err="1" smtClean="0">
                <a:hlinkClick r:id="rId2"/>
              </a:rPr>
              <a:t>milan</a:t>
            </a:r>
            <a:r>
              <a:rPr lang="cs-CZ" sz="1400" dirty="0" smtClean="0">
                <a:hlinkClick r:id="rId2"/>
              </a:rPr>
              <a:t>-stech:00000117.jpg</a:t>
            </a:r>
          </a:p>
          <a:p>
            <a:r>
              <a:rPr lang="cs-CZ" sz="1400" dirty="0" smtClean="0">
                <a:hlinkClick r:id="rId2"/>
              </a:rPr>
              <a:t>http://cs.wikipedia.org/wiki/Soubor:Small_coat_of_arms_of_the_Czech_Republic.svg</a:t>
            </a:r>
          </a:p>
          <a:p>
            <a:r>
              <a:rPr lang="cs-CZ" sz="1400" dirty="0" smtClean="0">
                <a:hlinkClick r:id="rId3"/>
              </a:rPr>
              <a:t>http://upload.wikimedia.org/wikipedia/commons/9/97/Miroslava_N%C4%9Bmcov%C3%A1_at_UNESCO_celebrations_in_T%C5%99eb%C3%AD%C4%8D%2C_cropped_portrait.jpg</a:t>
            </a:r>
          </a:p>
          <a:p>
            <a:r>
              <a:rPr lang="cs-CZ" sz="1400" dirty="0" smtClean="0">
                <a:hlinkClick r:id="rId3"/>
              </a:rPr>
              <a:t>http://data.regiony24.cz/foto/</a:t>
            </a:r>
            <a:r>
              <a:rPr lang="cs-CZ" sz="1400" dirty="0" err="1" smtClean="0">
                <a:hlinkClick r:id="rId3"/>
              </a:rPr>
              <a:t>clanky</a:t>
            </a:r>
            <a:r>
              <a:rPr lang="cs-CZ" sz="1400" dirty="0" smtClean="0">
                <a:hlinkClick r:id="rId3"/>
              </a:rPr>
              <a:t>/200901/201022085926623.jpg?</a:t>
            </a:r>
            <a:r>
              <a:rPr lang="cs-CZ" sz="1400" dirty="0" err="1" smtClean="0">
                <a:hlinkClick r:id="rId3"/>
              </a:rPr>
              <a:t>width</a:t>
            </a:r>
            <a:r>
              <a:rPr lang="cs-CZ" sz="1400" dirty="0" smtClean="0">
                <a:hlinkClick r:id="rId3"/>
              </a:rPr>
              <a:t>=500&amp;</a:t>
            </a:r>
            <a:r>
              <a:rPr lang="cs-CZ" sz="1400" dirty="0" err="1" smtClean="0">
                <a:hlinkClick r:id="rId3"/>
              </a:rPr>
              <a:t>bgcolor</a:t>
            </a:r>
            <a:r>
              <a:rPr lang="cs-CZ" sz="1400" dirty="0" smtClean="0">
                <a:hlinkClick r:id="rId3"/>
              </a:rPr>
              <a:t>=</a:t>
            </a:r>
            <a:r>
              <a:rPr lang="cs-CZ" sz="1400" dirty="0" err="1" smtClean="0">
                <a:hlinkClick r:id="rId3"/>
              </a:rPr>
              <a:t>black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http://upload.wikimedia.org/wikipedia/commons/0/04/Petr_Ne%C4%8Das_-_O2067168633.jpg</a:t>
            </a:r>
          </a:p>
          <a:p>
            <a:r>
              <a:rPr lang="cs-CZ" sz="1400" dirty="0" smtClean="0">
                <a:hlinkClick r:id="rId3"/>
              </a:rPr>
              <a:t>http://2.bp.blogspot.com/_KLW9VaXfyxA/TEyo7wlk5MI/AAAAAAAAAXE/RnXssB3DNOY/s1600/</a:t>
            </a:r>
            <a:r>
              <a:rPr lang="cs-CZ" sz="1400" dirty="0" err="1" smtClean="0">
                <a:hlinkClick r:id="rId3"/>
              </a:rPr>
              <a:t>Vaclav</a:t>
            </a:r>
            <a:r>
              <a:rPr lang="cs-CZ" sz="1400" dirty="0" smtClean="0">
                <a:hlinkClick r:id="rId3"/>
              </a:rPr>
              <a:t>+Klaus+Superstar.</a:t>
            </a:r>
            <a:r>
              <a:rPr lang="cs-CZ" sz="1400" dirty="0" err="1" smtClean="0">
                <a:hlinkClick r:id="rId3"/>
              </a:rPr>
              <a:t>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</a:t>
            </a:r>
            <a:r>
              <a:rPr lang="cs-CZ" sz="1400" dirty="0" smtClean="0">
                <a:hlinkClick r:id="rId3"/>
              </a:rPr>
              <a:t>://www.</a:t>
            </a:r>
            <a:r>
              <a:rPr lang="cs-CZ" sz="1400" dirty="0" err="1" smtClean="0">
                <a:hlinkClick r:id="rId3"/>
              </a:rPr>
              <a:t>novaline.cz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pictures</a:t>
            </a:r>
            <a:r>
              <a:rPr lang="cs-CZ" sz="1400" dirty="0" smtClean="0">
                <a:hlinkClick r:id="rId3"/>
              </a:rPr>
              <a:t>/klice-svazek-5-kusu-na-</a:t>
            </a:r>
            <a:r>
              <a:rPr lang="cs-CZ" sz="1400" dirty="0" err="1" smtClean="0">
                <a:hlinkClick r:id="rId3"/>
              </a:rPr>
              <a:t>litinovem</a:t>
            </a:r>
            <a:r>
              <a:rPr lang="cs-CZ" sz="1400" dirty="0" smtClean="0">
                <a:hlinkClick r:id="rId3"/>
              </a:rPr>
              <a:t>-kruhu/klice-svazek-5-kusu-na-</a:t>
            </a:r>
            <a:r>
              <a:rPr lang="cs-CZ" sz="1400" dirty="0" err="1" smtClean="0">
                <a:hlinkClick r:id="rId3"/>
              </a:rPr>
              <a:t>litinovem</a:t>
            </a:r>
            <a:r>
              <a:rPr lang="cs-CZ" sz="1400" dirty="0" smtClean="0">
                <a:hlinkClick r:id="rId3"/>
              </a:rPr>
              <a:t>-kruhu.</a:t>
            </a:r>
            <a:r>
              <a:rPr lang="cs-CZ" sz="1400" dirty="0" err="1" smtClean="0">
                <a:hlinkClick r:id="rId3"/>
              </a:rPr>
              <a:t>jpg</a:t>
            </a:r>
            <a:endParaRPr lang="cs-CZ" sz="1400" dirty="0" smtClean="0">
              <a:hlinkClick r:id="rId3"/>
            </a:endParaRPr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699</Words>
  <Application>Microsoft Office PowerPoint</Application>
  <PresentationFormat>Předvádění na obrazovce (4:3)</PresentationFormat>
  <Paragraphs>192</Paragraphs>
  <Slides>21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Snímek 1</vt:lpstr>
      <vt:lpstr>Snímek 2</vt:lpstr>
      <vt:lpstr>Snímek 3</vt:lpstr>
      <vt:lpstr>Snímek 4</vt:lpstr>
      <vt:lpstr>Pokuste se vymyslet, co nejvíce státních symbolů ČR!</vt:lpstr>
      <vt:lpstr>STÁTNÍ VLAJKA</vt:lpstr>
      <vt:lpstr>Vyvěšuje se hlavně při státních svátcích, státních smutcích,  mezinárodních zápasech ve sportu atd.</vt:lpstr>
      <vt:lpstr>HYMNA ČR</vt:lpstr>
      <vt:lpstr>Doplňte chybějící slova v české hymně:</vt:lpstr>
      <vt:lpstr>Doplňte chybějící slova v české hymně:</vt:lpstr>
      <vt:lpstr>VELKÝ STÁTNÍ ZNAK</vt:lpstr>
      <vt:lpstr>Snímek 12</vt:lpstr>
      <vt:lpstr>MALÝ STÁTNÍ ZNAK</vt:lpstr>
      <vt:lpstr>VLAJKA (STANDARTA) PREZIDENTA REPUBLIKY</vt:lpstr>
      <vt:lpstr>STÁTNÍ PEČEŤ</vt:lpstr>
      <vt:lpstr>STÁTNÍ BARVY (= TRIKOLÓRA)</vt:lpstr>
      <vt:lpstr>Správně pojmenuj:</vt:lpstr>
      <vt:lpstr>Ostatní symboly ČR</vt:lpstr>
      <vt:lpstr>Národní strom</vt:lpstr>
      <vt:lpstr>ZDROJE: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Hribkova Jitka</dc:creator>
  <cp:lastModifiedBy>Hříbková Jitka</cp:lastModifiedBy>
  <cp:revision>30</cp:revision>
  <dcterms:created xsi:type="dcterms:W3CDTF">2011-03-08T14:05:24Z</dcterms:created>
  <dcterms:modified xsi:type="dcterms:W3CDTF">2013-02-24T12:03:48Z</dcterms:modified>
</cp:coreProperties>
</file>