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73" r:id="rId10"/>
    <p:sldId id="272" r:id="rId11"/>
    <p:sldId id="274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VY_32_INOVACE_02_Byzantská říše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Byzantská říše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7.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VY_32_INOVACE_02_Byzantská říše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7.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Byzantská říše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37205875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882994161"/>
              </p:ext>
            </p:extLst>
          </p:nvPr>
        </p:nvGraphicFramePr>
        <p:xfrm>
          <a:off x="457200" y="1600200"/>
          <a:ext cx="8229600" cy="23926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</a:t>
                      </a:r>
                      <a:r>
                        <a:rPr lang="cs-CZ" smtClean="0"/>
                        <a:t>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procvičování představivosti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</a:t>
                      </a:r>
                      <a:r>
                        <a:rPr lang="cs-CZ" baseline="0" smtClean="0"/>
                        <a:t>(snímek 12)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dirty="0"/>
              <a:t>Byzantská říše</a:t>
            </a:r>
            <a:endParaRPr lang="cs-CZ" sz="8000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4800" b="1" dirty="0" smtClean="0"/>
              <a:t>395 - 1453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říše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/>
              <a:t>- vzniká po rozpadu římské říše </a:t>
            </a:r>
            <a:r>
              <a:rPr lang="cs-CZ" b="1" dirty="0" smtClean="0"/>
              <a:t>z </a:t>
            </a:r>
            <a:r>
              <a:rPr lang="cs-CZ" b="1" dirty="0"/>
              <a:t>její východní </a:t>
            </a:r>
            <a:r>
              <a:rPr lang="cs-CZ" b="1" dirty="0" smtClean="0"/>
              <a:t>části</a:t>
            </a:r>
            <a:endParaRPr lang="cs-CZ" b="1" dirty="0"/>
          </a:p>
          <a:p>
            <a:r>
              <a:rPr lang="cs-CZ" b="1" dirty="0" smtClean="0"/>
              <a:t>císař </a:t>
            </a:r>
            <a:r>
              <a:rPr lang="cs-CZ" b="1" dirty="0"/>
              <a:t>zároveň hlavou církve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(tzv. </a:t>
            </a:r>
            <a:r>
              <a:rPr lang="cs-CZ" b="1" dirty="0" smtClean="0">
                <a:solidFill>
                  <a:srgbClr val="FF0000"/>
                </a:solidFill>
              </a:rPr>
              <a:t>cézaropapismus</a:t>
            </a:r>
            <a:r>
              <a:rPr lang="cs-CZ" b="1" dirty="0"/>
              <a:t>)</a:t>
            </a:r>
          </a:p>
          <a:p>
            <a:r>
              <a:rPr lang="cs-CZ" b="1" dirty="0" smtClean="0"/>
              <a:t>císař </a:t>
            </a:r>
            <a:r>
              <a:rPr lang="cs-CZ" b="1" dirty="0"/>
              <a:t>sídlil </a:t>
            </a:r>
            <a:r>
              <a:rPr lang="cs-CZ" b="1" dirty="0" smtClean="0"/>
              <a:t>v Konstantinopoli (dnešní Istanbul)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731237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</a:t>
            </a:r>
            <a:r>
              <a:rPr lang="cs-CZ" b="1" dirty="0" smtClean="0"/>
              <a:t>řísně </a:t>
            </a:r>
            <a:r>
              <a:rPr lang="cs-CZ" b="1" dirty="0" smtClean="0"/>
              <a:t>centralizovaný stát</a:t>
            </a:r>
          </a:p>
          <a:p>
            <a:r>
              <a:rPr lang="cs-CZ" b="1" dirty="0" smtClean="0"/>
              <a:t>p</a:t>
            </a:r>
            <a:r>
              <a:rPr lang="cs-CZ" b="1" dirty="0" smtClean="0"/>
              <a:t>anovník </a:t>
            </a:r>
            <a:r>
              <a:rPr lang="cs-CZ" b="1" dirty="0" smtClean="0"/>
              <a:t>má v rukou veškerou moc (absolutismus)</a:t>
            </a:r>
          </a:p>
          <a:p>
            <a:r>
              <a:rPr lang="cs-CZ" b="1" dirty="0" smtClean="0"/>
              <a:t>b</a:t>
            </a:r>
            <a:r>
              <a:rPr lang="cs-CZ" b="1" dirty="0" smtClean="0"/>
              <a:t>ohatý </a:t>
            </a:r>
            <a:r>
              <a:rPr lang="cs-CZ" b="1" dirty="0" smtClean="0"/>
              <a:t>stát s rozvinutých obchodem, kulturou, vzdělaností</a:t>
            </a:r>
          </a:p>
          <a:p>
            <a:r>
              <a:rPr lang="cs-CZ" b="1" dirty="0" smtClean="0"/>
              <a:t>v</a:t>
            </a:r>
            <a:r>
              <a:rPr lang="cs-CZ" b="1" dirty="0" smtClean="0"/>
              <a:t>ojensky </a:t>
            </a:r>
            <a:r>
              <a:rPr lang="cs-CZ" b="1" dirty="0" smtClean="0"/>
              <a:t>silná - přispěla k ochraně Evropy před šířením islámu</a:t>
            </a:r>
          </a:p>
          <a:p>
            <a:endParaRPr lang="cs-CZ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Charakteristika byzantské říše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9126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6154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n</a:t>
            </a:r>
            <a:r>
              <a:rPr lang="cs-CZ" b="1" dirty="0" smtClean="0"/>
              <a:t>ejvětší </a:t>
            </a:r>
            <a:r>
              <a:rPr lang="cs-CZ" b="1" dirty="0" smtClean="0"/>
              <a:t>byzantský panovník</a:t>
            </a:r>
          </a:p>
          <a:p>
            <a:r>
              <a:rPr lang="cs-CZ" b="1" dirty="0" smtClean="0"/>
              <a:t>z</a:t>
            </a:r>
            <a:r>
              <a:rPr lang="cs-CZ" b="1" dirty="0" smtClean="0"/>
              <a:t>a </a:t>
            </a:r>
            <a:r>
              <a:rPr lang="cs-CZ" b="1" dirty="0" smtClean="0"/>
              <a:t>jeho vlády největší </a:t>
            </a:r>
            <a:r>
              <a:rPr lang="cs-CZ" b="1" dirty="0"/>
              <a:t>územní rozsah říše (i území dnešní Itálie nebo severní Afriky)</a:t>
            </a:r>
          </a:p>
          <a:p>
            <a:r>
              <a:rPr lang="cs-CZ" b="1" dirty="0" smtClean="0"/>
              <a:t>vydání </a:t>
            </a:r>
            <a:r>
              <a:rPr lang="cs-CZ" b="1" dirty="0"/>
              <a:t>zákoníku </a:t>
            </a:r>
            <a:r>
              <a:rPr lang="cs-CZ" b="1" dirty="0">
                <a:solidFill>
                  <a:srgbClr val="FF0000"/>
                </a:solidFill>
              </a:rPr>
              <a:t>Corpus </a:t>
            </a:r>
            <a:r>
              <a:rPr lang="cs-CZ" b="1" dirty="0" err="1">
                <a:solidFill>
                  <a:srgbClr val="FF0000"/>
                </a:solidFill>
              </a:rPr>
              <a:t>iuris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civilis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/>
              <a:t>(Soubor občanského práva)</a:t>
            </a:r>
            <a:endParaRPr lang="cs-CZ" b="1" dirty="0"/>
          </a:p>
          <a:p>
            <a:r>
              <a:rPr lang="cs-CZ" b="1" dirty="0" smtClean="0"/>
              <a:t>v </a:t>
            </a:r>
            <a:r>
              <a:rPr lang="cs-CZ" b="1" dirty="0"/>
              <a:t>Konstantinopoli nechal zbudovat chrám </a:t>
            </a:r>
            <a:r>
              <a:rPr lang="cs-CZ" b="1" dirty="0" err="1">
                <a:solidFill>
                  <a:srgbClr val="FF0000"/>
                </a:solidFill>
              </a:rPr>
              <a:t>Hagia</a:t>
            </a:r>
            <a:r>
              <a:rPr lang="cs-CZ" b="1" dirty="0">
                <a:solidFill>
                  <a:srgbClr val="FF0000"/>
                </a:solidFill>
              </a:rPr>
              <a:t> Sofia</a:t>
            </a:r>
          </a:p>
          <a:p>
            <a:endParaRPr lang="cs-CZ" b="1" dirty="0"/>
          </a:p>
          <a:p>
            <a:endParaRPr lang="cs-CZ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>
                <a:solidFill>
                  <a:srgbClr val="FF0000"/>
                </a:solidFill>
              </a:rPr>
              <a:t>Justinián I. (Veliký)</a:t>
            </a:r>
          </a:p>
          <a:p>
            <a:r>
              <a:rPr lang="cs-CZ" dirty="0"/>
              <a:t>	</a:t>
            </a:r>
            <a:r>
              <a:rPr lang="cs-CZ" b="1" dirty="0"/>
              <a:t>527-565</a:t>
            </a:r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796847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b</a:t>
            </a:r>
            <a:r>
              <a:rPr lang="cs-CZ" b="1" dirty="0" smtClean="0"/>
              <a:t>yzantským </a:t>
            </a:r>
            <a:r>
              <a:rPr lang="cs-CZ" b="1" dirty="0" smtClean="0"/>
              <a:t>náboženstvím bylo </a:t>
            </a:r>
            <a:r>
              <a:rPr lang="cs-CZ" b="1" dirty="0" smtClean="0">
                <a:solidFill>
                  <a:srgbClr val="FF0000"/>
                </a:solidFill>
              </a:rPr>
              <a:t>křesťanství</a:t>
            </a:r>
          </a:p>
          <a:p>
            <a:r>
              <a:rPr lang="cs-CZ" b="1" dirty="0" smtClean="0"/>
              <a:t>v</a:t>
            </a:r>
            <a:r>
              <a:rPr lang="cs-CZ" b="1" dirty="0" smtClean="0"/>
              <a:t>ýchodní </a:t>
            </a:r>
            <a:r>
              <a:rPr lang="cs-CZ" b="1" dirty="0" smtClean="0"/>
              <a:t>církev se ale začala od západní odlišovat (jiné názory na bibli, osobu Krista </a:t>
            </a:r>
            <a:r>
              <a:rPr lang="cs-CZ" b="1" dirty="0" err="1" smtClean="0"/>
              <a:t>atd</a:t>
            </a:r>
            <a:r>
              <a:rPr lang="cs-CZ" b="1" dirty="0" smtClean="0"/>
              <a:t>….)</a:t>
            </a:r>
          </a:p>
          <a:p>
            <a:r>
              <a:rPr lang="cs-CZ" b="1" dirty="0" smtClean="0"/>
              <a:t>d</a:t>
            </a:r>
            <a:r>
              <a:rPr lang="cs-CZ" b="1" dirty="0" smtClean="0"/>
              <a:t>ošlo </a:t>
            </a:r>
            <a:r>
              <a:rPr lang="cs-CZ" b="1" dirty="0" smtClean="0"/>
              <a:t>až k úplnému rozkolu (</a:t>
            </a:r>
            <a:r>
              <a:rPr lang="cs-CZ" b="1" dirty="0" smtClean="0">
                <a:solidFill>
                  <a:srgbClr val="FF0000"/>
                </a:solidFill>
              </a:rPr>
              <a:t>„velké schizma“</a:t>
            </a:r>
            <a:r>
              <a:rPr lang="cs-CZ" b="1" dirty="0" smtClean="0"/>
              <a:t>)</a:t>
            </a:r>
          </a:p>
          <a:p>
            <a:r>
              <a:rPr lang="cs-CZ" b="1" dirty="0" smtClean="0"/>
              <a:t>k</a:t>
            </a:r>
            <a:r>
              <a:rPr lang="cs-CZ" b="1" dirty="0" smtClean="0"/>
              <a:t>řesťanská </a:t>
            </a:r>
            <a:r>
              <a:rPr lang="cs-CZ" b="1" dirty="0" smtClean="0"/>
              <a:t>církev se rozdělila na západní – </a:t>
            </a:r>
            <a:r>
              <a:rPr lang="cs-CZ" b="1" dirty="0" smtClean="0">
                <a:solidFill>
                  <a:srgbClr val="FF0000"/>
                </a:solidFill>
              </a:rPr>
              <a:t>římskokatolická</a:t>
            </a:r>
            <a:r>
              <a:rPr lang="cs-CZ" b="1" dirty="0" smtClean="0"/>
              <a:t> a východní - </a:t>
            </a:r>
            <a:r>
              <a:rPr lang="cs-CZ" b="1" dirty="0" smtClean="0">
                <a:solidFill>
                  <a:srgbClr val="FF0000"/>
                </a:solidFill>
              </a:rPr>
              <a:t>pravoslavná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Náboženství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609600" y="17526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1996569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Styky s Evropou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Byzanc měla čilé obchodní a kulturní styky zejména se střední a východní Evropou</a:t>
            </a:r>
          </a:p>
          <a:p>
            <a:r>
              <a:rPr lang="cs-CZ" b="1" dirty="0" smtClean="0"/>
              <a:t>v</a:t>
            </a:r>
            <a:r>
              <a:rPr lang="cs-CZ" b="1" dirty="0" smtClean="0"/>
              <a:t>elký </a:t>
            </a:r>
            <a:r>
              <a:rPr lang="cs-CZ" b="1" dirty="0" smtClean="0"/>
              <a:t>kulturní vliv B. je např. vidět v Benátkách</a:t>
            </a:r>
          </a:p>
          <a:p>
            <a:r>
              <a:rPr lang="cs-CZ" b="1" dirty="0" smtClean="0"/>
              <a:t>z</a:t>
            </a:r>
            <a:r>
              <a:rPr lang="cs-CZ" b="1" dirty="0" smtClean="0"/>
              <a:t>a </a:t>
            </a:r>
            <a:r>
              <a:rPr lang="cs-CZ" b="1" dirty="0" smtClean="0"/>
              <a:t>vlády císaře </a:t>
            </a:r>
            <a:r>
              <a:rPr lang="cs-CZ" b="1" dirty="0" smtClean="0">
                <a:solidFill>
                  <a:srgbClr val="FF0000"/>
                </a:solidFill>
              </a:rPr>
              <a:t>Michaela III. </a:t>
            </a:r>
            <a:r>
              <a:rPr lang="cs-CZ" b="1" dirty="0" smtClean="0"/>
              <a:t>vyslána křesťanská mise na Velkou Moravu – </a:t>
            </a:r>
            <a:r>
              <a:rPr lang="cs-CZ" b="1" dirty="0" smtClean="0">
                <a:solidFill>
                  <a:srgbClr val="FF0000"/>
                </a:solidFill>
              </a:rPr>
              <a:t>Cyril a Metoděj </a:t>
            </a:r>
            <a:r>
              <a:rPr lang="cs-CZ" b="1" dirty="0" smtClean="0"/>
              <a:t>(byzantští učenci a kněží)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074058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Byzantská kultura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a</a:t>
            </a:r>
            <a:r>
              <a:rPr lang="cs-CZ" b="1" dirty="0" smtClean="0"/>
              <a:t>rchitektura </a:t>
            </a:r>
            <a:r>
              <a:rPr lang="cs-CZ" b="1" dirty="0" smtClean="0"/>
              <a:t>– velké chrámy zakryté kupolemi</a:t>
            </a:r>
          </a:p>
          <a:p>
            <a:r>
              <a:rPr lang="cs-CZ" b="1" dirty="0" smtClean="0"/>
              <a:t>Výtvarné umění – charakteristické znaky: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m</a:t>
            </a:r>
            <a:r>
              <a:rPr lang="cs-CZ" b="1" dirty="0" smtClean="0">
                <a:solidFill>
                  <a:srgbClr val="FF0000"/>
                </a:solidFill>
              </a:rPr>
              <a:t>ozaika</a:t>
            </a:r>
            <a:r>
              <a:rPr lang="cs-CZ" b="1" dirty="0" smtClean="0"/>
              <a:t> </a:t>
            </a:r>
            <a:r>
              <a:rPr lang="cs-CZ" b="1" dirty="0" smtClean="0"/>
              <a:t>(obraz složený z barevných kamínků nebo sklíček)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b="1" dirty="0" smtClean="0">
                <a:solidFill>
                  <a:srgbClr val="FF0000"/>
                </a:solidFill>
              </a:rPr>
              <a:t>kona</a:t>
            </a:r>
            <a:r>
              <a:rPr lang="cs-CZ" b="1" dirty="0" smtClean="0"/>
              <a:t> </a:t>
            </a:r>
            <a:r>
              <a:rPr lang="cs-CZ" b="1" dirty="0" smtClean="0"/>
              <a:t>– náboženský obraz malovaný na dřevěné desce – strnulý, majestátní, hodně zdobený zlatem</a:t>
            </a:r>
          </a:p>
          <a:p>
            <a:r>
              <a:rPr lang="cs-CZ" b="1" dirty="0" smtClean="0"/>
              <a:t>p</a:t>
            </a:r>
            <a:r>
              <a:rPr lang="cs-CZ" b="1" dirty="0" smtClean="0"/>
              <a:t>oužívalo </a:t>
            </a:r>
            <a:r>
              <a:rPr lang="cs-CZ" b="1" dirty="0" smtClean="0"/>
              <a:t>se řecké písmo - z </a:t>
            </a:r>
            <a:r>
              <a:rPr lang="cs-CZ" b="1" dirty="0"/>
              <a:t>něj vznikla hlaholice a později cyrilice (azbuka) </a:t>
            </a:r>
          </a:p>
        </p:txBody>
      </p:sp>
    </p:spTree>
    <p:extLst>
      <p:ext uri="{BB962C8B-B14F-4D97-AF65-F5344CB8AC3E}">
        <p14:creationId xmlns:p14="http://schemas.microsoft.com/office/powerpoint/2010/main" xmlns="" val="4622837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Úpadek byzantské říše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</a:t>
            </a:r>
            <a:r>
              <a:rPr lang="cs-CZ" b="1" dirty="0" smtClean="0"/>
              <a:t>řibližně </a:t>
            </a:r>
            <a:r>
              <a:rPr lang="cs-CZ" b="1" dirty="0" smtClean="0"/>
              <a:t>po r. 1000 n.l. začal úpadek Byzance</a:t>
            </a:r>
          </a:p>
          <a:p>
            <a:r>
              <a:rPr lang="cs-CZ" b="1" dirty="0" smtClean="0"/>
              <a:t>p</a:t>
            </a:r>
            <a:r>
              <a:rPr lang="cs-CZ" b="1" dirty="0" smtClean="0"/>
              <a:t>říčiny</a:t>
            </a:r>
            <a:r>
              <a:rPr lang="cs-CZ" b="1" dirty="0" smtClean="0"/>
              <a:t>: </a:t>
            </a:r>
          </a:p>
          <a:p>
            <a:pPr marL="514350" indent="-514350">
              <a:buFont typeface="+mj-lt"/>
              <a:buAutoNum type="alphaLcParenR"/>
            </a:pPr>
            <a:r>
              <a:rPr lang="cs-CZ" b="1" dirty="0" smtClean="0"/>
              <a:t>v</a:t>
            </a:r>
            <a:r>
              <a:rPr lang="cs-CZ" b="1" dirty="0" smtClean="0"/>
              <a:t>nitřní </a:t>
            </a:r>
            <a:r>
              <a:rPr lang="cs-CZ" b="1" dirty="0" smtClean="0"/>
              <a:t>– občanské války (např. povstání </a:t>
            </a:r>
            <a:r>
              <a:rPr lang="cs-CZ" b="1" dirty="0" err="1" smtClean="0"/>
              <a:t>Níká</a:t>
            </a:r>
            <a:r>
              <a:rPr lang="cs-CZ" b="1" dirty="0" smtClean="0"/>
              <a:t>)</a:t>
            </a:r>
          </a:p>
          <a:p>
            <a:pPr marL="514350" indent="-514350">
              <a:buFont typeface="+mj-lt"/>
              <a:buAutoNum type="alphaLcParenR"/>
            </a:pPr>
            <a:r>
              <a:rPr lang="cs-CZ" b="1" dirty="0" smtClean="0"/>
              <a:t>v</a:t>
            </a:r>
            <a:r>
              <a:rPr lang="cs-CZ" b="1" dirty="0" smtClean="0"/>
              <a:t>nější </a:t>
            </a:r>
            <a:r>
              <a:rPr lang="cs-CZ" b="1" dirty="0" smtClean="0"/>
              <a:t>– útoky Slovanů (hlavně Bulharů) a především Osmanů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450312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Zánik byzantské říše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1204 n.l. Konstantinopol vydrancována křižáky – podlomena vojenská moc Byzance</a:t>
            </a:r>
          </a:p>
          <a:p>
            <a:r>
              <a:rPr lang="cs-CZ" b="1" dirty="0" smtClean="0"/>
              <a:t>p</a:t>
            </a:r>
            <a:r>
              <a:rPr lang="cs-CZ" b="1" dirty="0" smtClean="0"/>
              <a:t>oté </a:t>
            </a:r>
            <a:r>
              <a:rPr lang="cs-CZ" b="1" dirty="0" smtClean="0"/>
              <a:t>se již nejsou schopni ubránit Osmanským Turkům – stálé ztráty území</a:t>
            </a:r>
          </a:p>
          <a:p>
            <a:r>
              <a:rPr lang="cs-CZ" b="1" dirty="0" smtClean="0"/>
              <a:t>1453 – Konstantinopol obležena vojsky sultána </a:t>
            </a:r>
            <a:r>
              <a:rPr lang="cs-CZ" b="1" dirty="0" err="1" smtClean="0"/>
              <a:t>Mehmeta</a:t>
            </a:r>
            <a:r>
              <a:rPr lang="cs-CZ" b="1" dirty="0" smtClean="0"/>
              <a:t> II. a 29.5. dobyta</a:t>
            </a:r>
          </a:p>
          <a:p>
            <a:r>
              <a:rPr lang="cs-CZ" b="1" dirty="0" smtClean="0"/>
              <a:t>p</a:t>
            </a:r>
            <a:r>
              <a:rPr lang="cs-CZ" b="1" dirty="0" smtClean="0"/>
              <a:t>oslední </a:t>
            </a:r>
            <a:r>
              <a:rPr lang="cs-CZ" b="1" dirty="0" smtClean="0"/>
              <a:t>císař Konstantin XI. </a:t>
            </a:r>
            <a:r>
              <a:rPr lang="cs-CZ" b="1" dirty="0" err="1" smtClean="0"/>
              <a:t>Palailogos</a:t>
            </a:r>
            <a:r>
              <a:rPr lang="cs-CZ" b="1" dirty="0" smtClean="0"/>
              <a:t> zabit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1620244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 k procvičení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Na </a:t>
            </a:r>
            <a:r>
              <a:rPr lang="cs-CZ" b="1" smtClean="0"/>
              <a:t>kterou mocnou </a:t>
            </a:r>
            <a:r>
              <a:rPr lang="cs-CZ" b="1" dirty="0" smtClean="0"/>
              <a:t>říši navazovala byzantská říše?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 se jmenoval nejslavnější byzantský císař?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Bývalé hlavní město Byzance Konstantinopol se dnes jmenuje Istanbul. Víš, ve které zemi leží?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Vy kterých zemích je dodnes rozšířené pravoslavné náboženství?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Vysvětli pojmy mozaika a ikona.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7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479</Words>
  <Application>Microsoft Office PowerPoint</Application>
  <PresentationFormat>Předvádění na obrazovce (4:3)</PresentationFormat>
  <Paragraphs>67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Styky s Evropou</vt:lpstr>
      <vt:lpstr>Byzantská kultura</vt:lpstr>
      <vt:lpstr>Úpadek byzantské říše</vt:lpstr>
      <vt:lpstr>Zánik byzantské říše</vt:lpstr>
      <vt:lpstr>Otázky k procvičení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U1</cp:lastModifiedBy>
  <cp:revision>16</cp:revision>
  <dcterms:created xsi:type="dcterms:W3CDTF">2011-11-09T14:01:04Z</dcterms:created>
  <dcterms:modified xsi:type="dcterms:W3CDTF">2013-02-24T16:51:38Z</dcterms:modified>
</cp:coreProperties>
</file>