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4" r:id="rId3"/>
    <p:sldId id="256" r:id="rId4"/>
    <p:sldId id="257" r:id="rId5"/>
    <p:sldId id="262" r:id="rId6"/>
    <p:sldId id="259" r:id="rId7"/>
    <p:sldId id="260" r:id="rId8"/>
    <p:sldId id="261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0A758A-A77B-4277-B088-1BB201439FD1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AE2E8D-D334-4CA7-8934-786A10B00BF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62DA-37D7-4A80-99AE-14CB965DFD4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F34E3-99B5-4D91-9150-BEBB9DBAC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62DA-37D7-4A80-99AE-14CB965DFD4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F34E3-99B5-4D91-9150-BEBB9DBAC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62DA-37D7-4A80-99AE-14CB965DFD4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F34E3-99B5-4D91-9150-BEBB9DBAC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62DA-37D7-4A80-99AE-14CB965DFD4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F34E3-99B5-4D91-9150-BEBB9DBAC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62DA-37D7-4A80-99AE-14CB965DFD4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F34E3-99B5-4D91-9150-BEBB9DBAC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62DA-37D7-4A80-99AE-14CB965DFD4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F34E3-99B5-4D91-9150-BEBB9DBAC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62DA-37D7-4A80-99AE-14CB965DFD4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F34E3-99B5-4D91-9150-BEBB9DBAC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62DA-37D7-4A80-99AE-14CB965DFD4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F34E3-99B5-4D91-9150-BEBB9DBAC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62DA-37D7-4A80-99AE-14CB965DFD4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F34E3-99B5-4D91-9150-BEBB9DBAC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62DA-37D7-4A80-99AE-14CB965DFD4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F34E3-99B5-4D91-9150-BEBB9DBAC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62DA-37D7-4A80-99AE-14CB965DFD4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F34E3-99B5-4D91-9150-BEBB9DBAC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362DA-37D7-4A80-99AE-14CB965DFD4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F34E3-99B5-4D91-9150-BEBB9DBAC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hyperlink" Target="http://upload.wikimedia.org/wikipedia/commons/0/04/Petr_Ne%C4%8Das_-_O2067168633.jpg" TargetMode="External"/><Relationship Id="rId4" Type="http://schemas.openxmlformats.org/officeDocument/2006/relationships/image" Target="../media/image7.jpe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pedie.cz/" TargetMode="External"/><Relationship Id="rId2" Type="http://schemas.openxmlformats.org/officeDocument/2006/relationships/hyperlink" Target="http://www.cs.wikipedia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thumb/9/9b/Jan_Kubice%28portret%29.jpg/460px-Jan_Kubice%28portret%2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Autor: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latin typeface="Calibri"/>
                        </a:rPr>
                        <a:t>Mgr. Jitka Hříbková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VkO6 - 16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6. 4. 2011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/>
              <a:t>Téma:</a:t>
            </a:r>
            <a:r>
              <a:rPr lang="cs-CZ" dirty="0"/>
              <a:t> </a:t>
            </a:r>
            <a:r>
              <a:rPr lang="cs-CZ" dirty="0" smtClean="0"/>
              <a:t>ČR – demokratický právní stát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26312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/>
              <a:t>Tématický</a:t>
            </a:r>
            <a:r>
              <a:rPr lang="cs-CZ" u="sng" dirty="0"/>
              <a:t> okruh</a:t>
            </a:r>
            <a:r>
              <a:rPr lang="cs-CZ" dirty="0"/>
              <a:t>: </a:t>
            </a:r>
            <a:r>
              <a:rPr lang="cs-CZ" dirty="0" smtClean="0"/>
              <a:t>Má vlast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3649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obor</a:t>
            </a:r>
            <a:r>
              <a:rPr lang="cs-CZ" dirty="0"/>
              <a:t>: </a:t>
            </a:r>
            <a:r>
              <a:rPr lang="cs-CZ" dirty="0" smtClean="0"/>
              <a:t>Výchova k občanství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734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oblast</a:t>
            </a:r>
            <a:r>
              <a:rPr lang="cs-CZ" dirty="0"/>
              <a:t>: Člověk a </a:t>
            </a:r>
            <a:r>
              <a:rPr lang="cs-CZ" dirty="0" smtClean="0"/>
              <a:t>společnost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392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Ročník</a:t>
            </a:r>
            <a:r>
              <a:rPr lang="cs-CZ" dirty="0"/>
              <a:t>: šestý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/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Číslo </a:t>
            </a:r>
            <a:r>
              <a:rPr lang="cs-CZ" dirty="0"/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</a:t>
            </a:r>
          </a:p>
          <a:p>
            <a:endParaRPr lang="cs-CZ" b="1" dirty="0"/>
          </a:p>
          <a:p>
            <a:r>
              <a:rPr lang="cs-CZ" b="1" dirty="0"/>
              <a:t>Digitální výukový materiál </a:t>
            </a:r>
            <a:r>
              <a:rPr lang="cs-CZ" b="1" dirty="0" smtClean="0"/>
              <a:t>ČR – DEMOKRATICKÝ PRÁVNÍ STÁT je součástí výkladové hodiny.</a:t>
            </a:r>
          </a:p>
          <a:p>
            <a:endParaRPr lang="cs-CZ" b="1" dirty="0"/>
          </a:p>
          <a:p>
            <a:r>
              <a:rPr lang="cs-CZ" dirty="0" smtClean="0"/>
              <a:t>Výklad </a:t>
            </a:r>
            <a:r>
              <a:rPr lang="cs-CZ" dirty="0"/>
              <a:t>je doplněn obrázky </a:t>
            </a:r>
            <a:r>
              <a:rPr lang="cs-CZ" dirty="0" smtClean="0"/>
              <a:t>z internetu.</a:t>
            </a:r>
          </a:p>
          <a:p>
            <a:endParaRPr lang="cs-CZ" dirty="0"/>
          </a:p>
          <a:p>
            <a:endParaRPr lang="cs-CZ" b="1" dirty="0"/>
          </a:p>
          <a:p>
            <a:r>
              <a:rPr lang="cs-CZ" b="1" dirty="0"/>
              <a:t>Výukový materiál je určen pro žáky 6. </a:t>
            </a:r>
            <a:r>
              <a:rPr lang="cs-CZ" b="1" dirty="0" smtClean="0"/>
              <a:t>ročníku.</a:t>
            </a:r>
          </a:p>
          <a:p>
            <a:endParaRPr lang="cs-CZ" b="1" dirty="0"/>
          </a:p>
          <a:p>
            <a:r>
              <a:rPr lang="cs-CZ" dirty="0"/>
              <a:t>Práce je určena na interaktivní tabuli SMART Notebook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772400" cy="1470025"/>
          </a:xfrm>
          <a:solidFill>
            <a:schemeClr val="accent6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REPUBLIKA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1475656" y="1916832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Demokratický právní stát</a:t>
            </a:r>
            <a:endParaRPr lang="cs-C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42" name="Picture 6" descr="http://www.eu2009.cz/scripts/file.php?id=31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996952"/>
            <a:ext cx="4667250" cy="28003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5004048" y="6021288"/>
            <a:ext cx="3736032" cy="546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Zpracovala: Mgr.</a:t>
            </a:r>
            <a:r>
              <a:rPr kumimoji="0" lang="cs-CZ" sz="12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Jitka Hříbková, ZŠ </a:t>
            </a:r>
            <a:r>
              <a:rPr kumimoji="0" lang="cs-CZ" sz="1200" b="1" i="0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Dyjákovice</a:t>
            </a:r>
            <a:endParaRPr kumimoji="0" lang="cs-CZ" sz="12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066130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republika  - demokratický právní stát</a:t>
            </a:r>
            <a:endParaRPr lang="cs-CZ" sz="36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3528" y="1916832"/>
            <a:ext cx="2664296" cy="72008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MOC ZÁKONODÁRNÁ</a:t>
            </a:r>
          </a:p>
          <a:p>
            <a:pPr algn="ctr"/>
            <a:r>
              <a:rPr lang="cs-CZ" dirty="0" smtClean="0"/>
              <a:t>(legislativa)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3275856" y="1916832"/>
            <a:ext cx="2664296" cy="72008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MOC VÝKONNÁ</a:t>
            </a:r>
          </a:p>
          <a:p>
            <a:pPr algn="ctr"/>
            <a:r>
              <a:rPr lang="cs-CZ" dirty="0" smtClean="0"/>
              <a:t>(exekutiva)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6156176" y="1916832"/>
            <a:ext cx="2664296" cy="72008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MOC SOUDNÍ</a:t>
            </a:r>
          </a:p>
          <a:p>
            <a:pPr algn="ctr"/>
            <a:r>
              <a:rPr lang="cs-CZ" dirty="0" smtClean="0"/>
              <a:t>(justice) 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899592" y="3356992"/>
            <a:ext cx="1296144" cy="72008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Parlament</a:t>
            </a:r>
            <a:endParaRPr lang="cs-CZ" dirty="0"/>
          </a:p>
        </p:txBody>
      </p:sp>
      <p:sp>
        <p:nvSpPr>
          <p:cNvPr id="14" name="Zaoblený obdélník 13"/>
          <p:cNvSpPr/>
          <p:nvPr/>
        </p:nvSpPr>
        <p:spPr>
          <a:xfrm>
            <a:off x="4716016" y="3356992"/>
            <a:ext cx="1296144" cy="72008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Vláda</a:t>
            </a:r>
            <a:endParaRPr lang="cs-CZ" dirty="0"/>
          </a:p>
        </p:txBody>
      </p:sp>
      <p:sp>
        <p:nvSpPr>
          <p:cNvPr id="15" name="Zaoblený obdélník 14"/>
          <p:cNvSpPr/>
          <p:nvPr/>
        </p:nvSpPr>
        <p:spPr>
          <a:xfrm>
            <a:off x="3203848" y="3356992"/>
            <a:ext cx="1296144" cy="72008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Prezident</a:t>
            </a:r>
            <a:endParaRPr lang="cs-CZ" dirty="0"/>
          </a:p>
        </p:txBody>
      </p:sp>
      <p:sp>
        <p:nvSpPr>
          <p:cNvPr id="16" name="Zaoblený obdélník 15"/>
          <p:cNvSpPr/>
          <p:nvPr/>
        </p:nvSpPr>
        <p:spPr>
          <a:xfrm>
            <a:off x="1691680" y="4365104"/>
            <a:ext cx="1296144" cy="72008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Senát</a:t>
            </a:r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251520" y="4365104"/>
            <a:ext cx="1296144" cy="72008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Poslanecká sněmovna</a:t>
            </a:r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6876256" y="3356992"/>
            <a:ext cx="1296144" cy="72008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Soudy</a:t>
            </a:r>
            <a:endParaRPr lang="cs-CZ" dirty="0"/>
          </a:p>
        </p:txBody>
      </p:sp>
      <p:cxnSp>
        <p:nvCxnSpPr>
          <p:cNvPr id="29" name="Přímá spojovací šipka 28"/>
          <p:cNvCxnSpPr/>
          <p:nvPr/>
        </p:nvCxnSpPr>
        <p:spPr>
          <a:xfrm rot="5400000">
            <a:off x="1259632" y="2996952"/>
            <a:ext cx="576064" cy="1588"/>
          </a:xfrm>
          <a:prstGeom prst="straightConnector1">
            <a:avLst/>
          </a:prstGeom>
          <a:ln w="3175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 rot="10800000" flipV="1">
            <a:off x="755576" y="4077072"/>
            <a:ext cx="648072" cy="216024"/>
          </a:xfrm>
          <a:prstGeom prst="straightConnector1">
            <a:avLst/>
          </a:prstGeom>
          <a:ln w="3175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>
            <a:off x="1691680" y="4077072"/>
            <a:ext cx="576064" cy="216024"/>
          </a:xfrm>
          <a:prstGeom prst="straightConnector1">
            <a:avLst/>
          </a:prstGeom>
          <a:ln w="3175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>
            <a:endCxn id="15" idx="0"/>
          </p:cNvCxnSpPr>
          <p:nvPr/>
        </p:nvCxnSpPr>
        <p:spPr>
          <a:xfrm rot="5400000">
            <a:off x="3779912" y="2780928"/>
            <a:ext cx="648072" cy="504056"/>
          </a:xfrm>
          <a:prstGeom prst="straightConnector1">
            <a:avLst/>
          </a:prstGeom>
          <a:ln w="317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šipka 37"/>
          <p:cNvCxnSpPr>
            <a:endCxn id="14" idx="0"/>
          </p:cNvCxnSpPr>
          <p:nvPr/>
        </p:nvCxnSpPr>
        <p:spPr>
          <a:xfrm rot="16200000" flipH="1">
            <a:off x="4716016" y="2708920"/>
            <a:ext cx="648072" cy="648072"/>
          </a:xfrm>
          <a:prstGeom prst="straightConnector1">
            <a:avLst/>
          </a:prstGeom>
          <a:ln w="317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šipka 39"/>
          <p:cNvCxnSpPr/>
          <p:nvPr/>
        </p:nvCxnSpPr>
        <p:spPr>
          <a:xfrm rot="5400000">
            <a:off x="7092280" y="2996952"/>
            <a:ext cx="576064" cy="1588"/>
          </a:xfrm>
          <a:prstGeom prst="straightConnector1">
            <a:avLst/>
          </a:prstGeom>
          <a:ln w="3175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10" descr="http://www.arara.cz/i/imgs/923/1329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653136"/>
            <a:ext cx="1080120" cy="15367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88640"/>
            <a:ext cx="8424936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 řídí a spravují jeho představitelé (hlavou státu prezident)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251520" y="980728"/>
            <a:ext cx="1584176" cy="108012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Každý občan ČR starší 18 let</a:t>
            </a:r>
            <a:endParaRPr lang="cs-CZ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907704" y="1340768"/>
            <a:ext cx="648072" cy="3600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volí</a:t>
            </a:r>
            <a:endParaRPr lang="cs-CZ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2699792" y="980728"/>
            <a:ext cx="1584176" cy="108012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Parlament</a:t>
            </a:r>
          </a:p>
          <a:p>
            <a:pPr algn="ctr">
              <a:buFontTx/>
              <a:buChar char="-"/>
            </a:pPr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poslance</a:t>
            </a:r>
          </a:p>
          <a:p>
            <a:pPr algn="ctr">
              <a:buFontTx/>
              <a:buChar char="-"/>
            </a:pPr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senátory</a:t>
            </a:r>
            <a:endParaRPr lang="cs-CZ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355976" y="1340768"/>
            <a:ext cx="1224136" cy="3600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volí, kontroluje</a:t>
            </a:r>
            <a:endParaRPr lang="cs-CZ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5724128" y="980728"/>
            <a:ext cx="1584176" cy="108012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prezidenta republiky</a:t>
            </a:r>
            <a:endParaRPr lang="cs-CZ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380312" y="1340768"/>
            <a:ext cx="1224136" cy="3600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jmenuje</a:t>
            </a:r>
            <a:endParaRPr lang="cs-CZ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1691680" y="4005064"/>
            <a:ext cx="1584176" cy="108012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předsedu vlády</a:t>
            </a:r>
            <a:endParaRPr lang="cs-CZ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347864" y="4293096"/>
            <a:ext cx="1224136" cy="3600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>
                <a:solidFill>
                  <a:schemeClr val="tx1"/>
                </a:solidFill>
              </a:rPr>
              <a:t>s</a:t>
            </a:r>
            <a:r>
              <a:rPr lang="cs-CZ" sz="1200" b="1" dirty="0" smtClean="0">
                <a:solidFill>
                  <a:schemeClr val="tx1"/>
                </a:solidFill>
              </a:rPr>
              <a:t>estavuje a řídí </a:t>
            </a:r>
            <a:endParaRPr lang="cs-CZ" sz="12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716016" y="4149080"/>
            <a:ext cx="1296144" cy="64807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vládu</a:t>
            </a:r>
          </a:p>
          <a:p>
            <a:pPr algn="ctr"/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ministry</a:t>
            </a:r>
            <a:endParaRPr lang="cs-CZ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23528" y="4365104"/>
            <a:ext cx="1224136" cy="3600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jmenuje</a:t>
            </a:r>
            <a:endParaRPr lang="cs-CZ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58" name="Picture 2" descr="http://citaty-o-lasce.cz/wp-content/uploads/vaclav-klaus-338x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132856"/>
            <a:ext cx="1152128" cy="1704332"/>
          </a:xfrm>
          <a:prstGeom prst="roundRect">
            <a:avLst>
              <a:gd name="adj" fmla="val 8594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0" name="Picture 4" descr="http://cms.parlamentnilisty.cz/content/images/0/129722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348880"/>
            <a:ext cx="1771396" cy="1296144"/>
          </a:xfrm>
          <a:prstGeom prst="roundRect">
            <a:avLst>
              <a:gd name="adj" fmla="val 8594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2" name="Picture 6" descr="http://media.novinky.cz/438/74387-original-nhde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348880"/>
            <a:ext cx="1814047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4" name="Picture 8" descr="Soubor:Petr Nečas - O2067168633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5013176"/>
            <a:ext cx="1152128" cy="1641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72" name="Picture 16" descr="http://i.lidovky.cz/10/064/lngal/HS34217b_Leos_Hege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2320" y="4941168"/>
            <a:ext cx="1152128" cy="16796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2" name="Picture 2" descr="Soubor:Petr Fial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4941169"/>
            <a:ext cx="1243978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4" name="Picture 4" descr="Soubor:Jan Kubice(portret)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6016" y="4941168"/>
            <a:ext cx="1296144" cy="16878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3538736" cy="504056"/>
          </a:xfrm>
          <a:solidFill>
            <a:schemeClr val="accent6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Moc zákonodárná</a:t>
            </a:r>
            <a:endParaRPr lang="cs-CZ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3528" y="1196752"/>
            <a:ext cx="3960440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POSLANECKÁ SNĚMOVNA</a:t>
            </a:r>
            <a:endParaRPr kumimoji="0" lang="cs-CZ" sz="24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5148064" y="2708920"/>
            <a:ext cx="2987824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SENÁT</a:t>
            </a:r>
            <a:endParaRPr kumimoji="0" lang="cs-CZ" sz="24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5148064" y="6309320"/>
            <a:ext cx="2987824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Valdštejnský palác</a:t>
            </a:r>
            <a:endParaRPr kumimoji="0" lang="cs-CZ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899592" y="4653136"/>
            <a:ext cx="2987824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Thunovský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palác</a:t>
            </a:r>
            <a:endParaRPr kumimoji="0" lang="cs-CZ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4644008" y="764704"/>
            <a:ext cx="3538736" cy="5124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PARLAMENT</a:t>
            </a:r>
          </a:p>
        </p:txBody>
      </p:sp>
      <p:pic>
        <p:nvPicPr>
          <p:cNvPr id="4098" name="Picture 2" descr="Soubor:Thunovský palác, Sněmovní 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4248472" cy="2916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http://nd03.jxs.cz/556/577/ffcc593925_62046749_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212976"/>
            <a:ext cx="3960440" cy="29703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zamky-hrady.cz/2/img/prazsky_hrad_det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836712"/>
            <a:ext cx="3923928" cy="34356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412" name="Picture 4" descr="http://www.topzine.cz/wp-content/uploads/2010/03/Strakova-akademi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212976"/>
            <a:ext cx="4284475" cy="28563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539552" y="332656"/>
            <a:ext cx="3960440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PREZIDENT</a:t>
            </a:r>
            <a:endParaRPr kumimoji="0" lang="cs-CZ" sz="24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716016" y="2636912"/>
            <a:ext cx="3960440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VLÁDA</a:t>
            </a:r>
            <a:endParaRPr kumimoji="0" lang="cs-CZ" sz="24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755576" y="4509120"/>
            <a:ext cx="2987824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Pražský hrad</a:t>
            </a:r>
            <a:endParaRPr kumimoji="0" lang="cs-CZ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5220072" y="6309320"/>
            <a:ext cx="2987824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Straková akademie</a:t>
            </a:r>
            <a:endParaRPr kumimoji="0" lang="cs-CZ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4788024" y="620688"/>
            <a:ext cx="3538736" cy="504056"/>
          </a:xfrm>
          <a:solidFill>
            <a:schemeClr val="accent6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Moc výkonná</a:t>
            </a:r>
            <a:endParaRPr lang="cs-CZ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483768" y="1196752"/>
            <a:ext cx="3960440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400" b="1" u="sng" noProof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SOUDY</a:t>
            </a:r>
            <a:endParaRPr kumimoji="0" lang="cs-CZ" sz="24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059832" y="5949280"/>
            <a:ext cx="2987824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u="sng" noProof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Nejvyšší soud</a:t>
            </a:r>
            <a:endParaRPr kumimoji="0" lang="cs-CZ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3538736" cy="504056"/>
          </a:xfrm>
          <a:solidFill>
            <a:schemeClr val="accent6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Moc soudní</a:t>
            </a:r>
            <a:endParaRPr lang="cs-CZ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http://g.denik.cz/50/90/den_otevrenych_dveri_nejvyssi_soud__ara__17__denik-3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00808"/>
            <a:ext cx="5544616" cy="4158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507288" cy="4785395"/>
          </a:xfrm>
        </p:spPr>
        <p:txBody>
          <a:bodyPr>
            <a:normAutofit/>
          </a:bodyPr>
          <a:lstStyle/>
          <a:p>
            <a:r>
              <a:rPr lang="cs-CZ" sz="1400" b="1" dirty="0" smtClean="0"/>
              <a:t>Janošková, D. a kol., Občanská výchova 6 s blokem rodinná výchova, </a:t>
            </a:r>
            <a:r>
              <a:rPr lang="cs-CZ" sz="1400" b="1" dirty="0" err="1" smtClean="0"/>
              <a:t>Fraus</a:t>
            </a:r>
            <a:r>
              <a:rPr lang="cs-CZ" sz="1400" b="1" dirty="0" smtClean="0"/>
              <a:t>, 2003</a:t>
            </a:r>
            <a:endParaRPr lang="cs-CZ" sz="1400" b="1" dirty="0" smtClean="0">
              <a:hlinkClick r:id="rId2"/>
            </a:endParaRPr>
          </a:p>
          <a:p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academiaknihy.cz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eshop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images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small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ustava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ceske</a:t>
            </a:r>
            <a:r>
              <a:rPr lang="cs-CZ" sz="1400" dirty="0" smtClean="0">
                <a:hlinkClick r:id="rId3"/>
              </a:rPr>
              <a:t>-republiky.</a:t>
            </a:r>
            <a:r>
              <a:rPr lang="cs-CZ" sz="1400" dirty="0" err="1" smtClean="0">
                <a:hlinkClick r:id="rId3"/>
              </a:rPr>
              <a:t>jpg</a:t>
            </a:r>
            <a:endParaRPr lang="cs-CZ" sz="1400" dirty="0" smtClean="0">
              <a:hlinkClick r:id="rId3"/>
            </a:endParaRPr>
          </a:p>
          <a:p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denikpolitika.cz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img</a:t>
            </a:r>
            <a:r>
              <a:rPr lang="cs-CZ" sz="1400" dirty="0" smtClean="0">
                <a:hlinkClick r:id="rId3"/>
              </a:rPr>
              <a:t>/4/d/b/4db0db1b222d624d10b35c00_200px.jpg</a:t>
            </a:r>
          </a:p>
          <a:p>
            <a:r>
              <a:rPr lang="cs-CZ" sz="1400" dirty="0" smtClean="0">
                <a:hlinkClick r:id="rId3"/>
              </a:rPr>
              <a:t>http://media.novinky.</a:t>
            </a:r>
            <a:r>
              <a:rPr lang="cs-CZ" sz="1400" dirty="0" err="1" smtClean="0">
                <a:hlinkClick r:id="rId3"/>
              </a:rPr>
              <a:t>cz</a:t>
            </a:r>
            <a:r>
              <a:rPr lang="cs-CZ" sz="1400" dirty="0" smtClean="0">
                <a:hlinkClick r:id="rId3"/>
              </a:rPr>
              <a:t>/438/74387-</a:t>
            </a:r>
            <a:r>
              <a:rPr lang="cs-CZ" sz="1400" dirty="0" err="1" smtClean="0">
                <a:hlinkClick r:id="rId3"/>
              </a:rPr>
              <a:t>original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nhdex.jpg</a:t>
            </a:r>
            <a:endParaRPr lang="cs-CZ" sz="1400" dirty="0" smtClean="0">
              <a:hlinkClick r:id="rId3"/>
            </a:endParaRPr>
          </a:p>
          <a:p>
            <a:r>
              <a:rPr lang="cs-CZ" sz="1400" dirty="0" smtClean="0">
                <a:hlinkClick r:id="rId3"/>
              </a:rPr>
              <a:t>http://upload.wikimedia.org/wikipedia/commons/thumb/a/a7/Vaclav_Klaus_headshot.jpg/405px-Vaclav_Klaus_headshot.jpg</a:t>
            </a:r>
          </a:p>
          <a:p>
            <a:r>
              <a:rPr lang="cs-CZ" sz="1400" dirty="0" smtClean="0">
                <a:hlinkClick r:id="rId3"/>
              </a:rPr>
              <a:t>http://upload.wikimedia.org/wikipedia/commons/0/04/Petr_Ne%C4%8Das_-_O2067168633.jpg</a:t>
            </a:r>
          </a:p>
          <a:p>
            <a:r>
              <a:rPr lang="cs-CZ" sz="1400" dirty="0" smtClean="0">
                <a:hlinkClick r:id="rId3"/>
              </a:rPr>
              <a:t>https</a:t>
            </a:r>
            <a:r>
              <a:rPr lang="cs-CZ" sz="1400" dirty="0" smtClean="0">
                <a:hlinkClick r:id="rId3"/>
              </a:rPr>
              <a:t>://encrypted-tbn0.gstatic.com/images?q=tbn:ANd9GcT1Q_D4qE7e3XTseGh25tjdixqEDiwf5bARuq2Djcq7IAKgPsHhUg</a:t>
            </a:r>
          </a:p>
          <a:p>
            <a:r>
              <a:rPr lang="cs-CZ" sz="1400" dirty="0" smtClean="0">
                <a:hlinkClick r:id="rId3"/>
              </a:rPr>
              <a:t>http://upload.wikimedia.org/wikipedia/commons/thumb/b/b7/Thunovsk%C3%BD_pal%C3%A1c%2C_Sn%C4%9Bmovn%C3%AD_05.JPG/800px-Thunovsk%C3%BD_pal%C3%A1c%2C_Sn%C4%9Bmovn%C3%AD_05.JPG</a:t>
            </a:r>
          </a:p>
          <a:p>
            <a:r>
              <a:rPr lang="cs-CZ" sz="1400" dirty="0" smtClean="0">
                <a:hlinkClick r:id="rId3"/>
              </a:rPr>
              <a:t>http://nd03.jxs.cz/556/577/ffcc593925_62046749_o2.jpg</a:t>
            </a:r>
          </a:p>
          <a:p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zamky</a:t>
            </a:r>
            <a:r>
              <a:rPr lang="cs-CZ" sz="1400" dirty="0" smtClean="0">
                <a:hlinkClick r:id="rId3"/>
              </a:rPr>
              <a:t>-hrady.</a:t>
            </a:r>
            <a:r>
              <a:rPr lang="cs-CZ" sz="1400" dirty="0" err="1" smtClean="0">
                <a:hlinkClick r:id="rId3"/>
              </a:rPr>
              <a:t>cz</a:t>
            </a:r>
            <a:r>
              <a:rPr lang="cs-CZ" sz="1400" dirty="0" smtClean="0">
                <a:hlinkClick r:id="rId3"/>
              </a:rPr>
              <a:t>/2/</a:t>
            </a:r>
            <a:r>
              <a:rPr lang="cs-CZ" sz="1400" dirty="0" err="1" smtClean="0">
                <a:hlinkClick r:id="rId3"/>
              </a:rPr>
              <a:t>img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prazsky</a:t>
            </a:r>
            <a:r>
              <a:rPr lang="cs-CZ" sz="1400" dirty="0" smtClean="0">
                <a:hlinkClick r:id="rId3"/>
              </a:rPr>
              <a:t>_hrad_detail.</a:t>
            </a:r>
            <a:r>
              <a:rPr lang="cs-CZ" sz="1400" dirty="0" err="1" smtClean="0">
                <a:hlinkClick r:id="rId3"/>
              </a:rPr>
              <a:t>jpg</a:t>
            </a:r>
            <a:endParaRPr lang="cs-CZ" sz="1400" dirty="0" smtClean="0">
              <a:hlinkClick r:id="rId3"/>
            </a:endParaRPr>
          </a:p>
          <a:p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topzine.cz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wp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content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uploads</a:t>
            </a:r>
            <a:r>
              <a:rPr lang="cs-CZ" sz="1400" dirty="0" smtClean="0">
                <a:hlinkClick r:id="rId3"/>
              </a:rPr>
              <a:t>/2010/03/Strakova-akademie.</a:t>
            </a:r>
            <a:r>
              <a:rPr lang="cs-CZ" sz="1400" dirty="0" err="1" smtClean="0">
                <a:hlinkClick r:id="rId3"/>
              </a:rPr>
              <a:t>jpg</a:t>
            </a:r>
            <a:endParaRPr lang="cs-CZ" sz="1400" dirty="0" smtClean="0">
              <a:hlinkClick r:id="rId3"/>
            </a:endParaRPr>
          </a:p>
          <a:p>
            <a:r>
              <a:rPr lang="cs-CZ" sz="1400" dirty="0" smtClean="0">
                <a:hlinkClick r:id="rId3"/>
              </a:rPr>
              <a:t>http://g.</a:t>
            </a:r>
            <a:r>
              <a:rPr lang="cs-CZ" sz="1400" dirty="0" err="1" smtClean="0">
                <a:hlinkClick r:id="rId3"/>
              </a:rPr>
              <a:t>denik.cz</a:t>
            </a:r>
            <a:r>
              <a:rPr lang="cs-CZ" sz="1400" dirty="0" smtClean="0">
                <a:hlinkClick r:id="rId3"/>
              </a:rPr>
              <a:t>/50/90/den_</a:t>
            </a:r>
            <a:r>
              <a:rPr lang="cs-CZ" sz="1400" dirty="0" err="1" smtClean="0">
                <a:hlinkClick r:id="rId3"/>
              </a:rPr>
              <a:t>otevrenych</a:t>
            </a:r>
            <a:r>
              <a:rPr lang="cs-CZ" sz="1400" dirty="0" smtClean="0">
                <a:hlinkClick r:id="rId3"/>
              </a:rPr>
              <a:t>_</a:t>
            </a:r>
            <a:r>
              <a:rPr lang="cs-CZ" sz="1400" dirty="0" err="1" smtClean="0">
                <a:hlinkClick r:id="rId3"/>
              </a:rPr>
              <a:t>dveri</a:t>
            </a:r>
            <a:r>
              <a:rPr lang="cs-CZ" sz="1400" dirty="0" smtClean="0">
                <a:hlinkClick r:id="rId3"/>
              </a:rPr>
              <a:t>_</a:t>
            </a:r>
            <a:r>
              <a:rPr lang="cs-CZ" sz="1400" dirty="0" err="1" smtClean="0">
                <a:hlinkClick r:id="rId3"/>
              </a:rPr>
              <a:t>nejvyssi</a:t>
            </a:r>
            <a:r>
              <a:rPr lang="cs-CZ" sz="1400" dirty="0" smtClean="0">
                <a:hlinkClick r:id="rId3"/>
              </a:rPr>
              <a:t>_soud__ara__17__</a:t>
            </a:r>
            <a:r>
              <a:rPr lang="cs-CZ" sz="1400" dirty="0" err="1" smtClean="0">
                <a:hlinkClick r:id="rId3"/>
              </a:rPr>
              <a:t>denik</a:t>
            </a:r>
            <a:r>
              <a:rPr lang="cs-CZ" sz="1400" dirty="0" smtClean="0">
                <a:hlinkClick r:id="rId3"/>
              </a:rPr>
              <a:t>-380.jpg</a:t>
            </a:r>
          </a:p>
          <a:p>
            <a:r>
              <a:rPr lang="cs-CZ" sz="1400" dirty="0" smtClean="0">
                <a:hlinkClick r:id="rId3"/>
              </a:rPr>
              <a:t>http://upload.wikimedia.org/wikipedia/commons/8/8f/Petr_Fiala.jpg</a:t>
            </a:r>
            <a:endParaRPr lang="cs-CZ" sz="1400" dirty="0" smtClean="0">
              <a:hlinkClick r:id="rId3"/>
            </a:endParaRPr>
          </a:p>
          <a:p>
            <a:r>
              <a:rPr lang="cs-CZ" sz="1400" dirty="0" smtClean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upload.wikimedia.org/wikipedia/commons/thumb/9/9b/Jan_Kubice%28portret%29.jpg/460px-Jan_Kubice%28portret%29.jpg</a:t>
            </a:r>
            <a:endParaRPr lang="cs-CZ" sz="14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270</Words>
  <Application>Microsoft Office PowerPoint</Application>
  <PresentationFormat>Předvádění na obrazovce (4:3)</PresentationFormat>
  <Paragraphs>89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ČESKÁ REPUBLIKA</vt:lpstr>
      <vt:lpstr>Česká republika  - demokratický právní stát</vt:lpstr>
      <vt:lpstr>Snímek 5</vt:lpstr>
      <vt:lpstr>Moc zákonodárná</vt:lpstr>
      <vt:lpstr>Moc výkonná</vt:lpstr>
      <vt:lpstr>Moc soudní</vt:lpstr>
      <vt:lpstr>ZDROJE</vt:lpstr>
    </vt:vector>
  </TitlesOfParts>
  <Company>ZŠ Dyjákovice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Hříbková Jitka</dc:creator>
  <cp:lastModifiedBy>Hříbková Jitka</cp:lastModifiedBy>
  <cp:revision>13</cp:revision>
  <dcterms:created xsi:type="dcterms:W3CDTF">2011-04-05T15:57:01Z</dcterms:created>
  <dcterms:modified xsi:type="dcterms:W3CDTF">2013-02-24T12:19:56Z</dcterms:modified>
</cp:coreProperties>
</file>