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23"/>
  </p:notesMasterIdLst>
  <p:sldIdLst>
    <p:sldId id="297" r:id="rId3"/>
    <p:sldId id="282" r:id="rId4"/>
    <p:sldId id="256" r:id="rId5"/>
    <p:sldId id="257" r:id="rId6"/>
    <p:sldId id="283" r:id="rId7"/>
    <p:sldId id="284" r:id="rId8"/>
    <p:sldId id="285" r:id="rId9"/>
    <p:sldId id="286" r:id="rId10"/>
    <p:sldId id="287" r:id="rId11"/>
    <p:sldId id="288" r:id="rId12"/>
    <p:sldId id="291" r:id="rId13"/>
    <p:sldId id="292" r:id="rId14"/>
    <p:sldId id="289" r:id="rId15"/>
    <p:sldId id="290" r:id="rId16"/>
    <p:sldId id="295" r:id="rId17"/>
    <p:sldId id="293" r:id="rId18"/>
    <p:sldId id="296" r:id="rId19"/>
    <p:sldId id="294" r:id="rId20"/>
    <p:sldId id="298" r:id="rId21"/>
    <p:sldId id="265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39" autoAdjust="0"/>
    <p:restoredTop sz="94590" autoAdjust="0"/>
  </p:normalViewPr>
  <p:slideViewPr>
    <p:cSldViewPr>
      <p:cViewPr>
        <p:scale>
          <a:sx n="80" d="100"/>
          <a:sy n="80" d="100"/>
        </p:scale>
        <p:origin x="-372" y="45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8D0B16-7BCA-46FE-802C-75479DE53536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A0C0A5-7848-48C0-BE21-A01CA4842D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88290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 dirty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A0C0A5-7848-48C0-BE21-A01CA4842D3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46029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0789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1010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2465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10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9681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4855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9669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9137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7957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3580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6030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44172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7" Type="http://schemas.openxmlformats.org/officeDocument/2006/relationships/image" Target="../media/image9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microsoft.com/office/2007/relationships/hdphoto" Target="../media/hdphoto2.wdp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7" Type="http://schemas.openxmlformats.org/officeDocument/2006/relationships/image" Target="../media/image9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microsoft.com/office/2007/relationships/hdphoto" Target="../media/hdphoto2.wdp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13.wmf"/><Relationship Id="rId4" Type="http://schemas.openxmlformats.org/officeDocument/2006/relationships/image" Target="../media/image12.gi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13.wmf"/><Relationship Id="rId4" Type="http://schemas.openxmlformats.org/officeDocument/2006/relationships/image" Target="../media/image12.gi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12.gif"/><Relationship Id="rId4" Type="http://schemas.openxmlformats.org/officeDocument/2006/relationships/image" Target="../media/image7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12.gif"/><Relationship Id="rId4" Type="http://schemas.openxmlformats.org/officeDocument/2006/relationships/image" Target="../media/image7.wmf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3877" y="332656"/>
            <a:ext cx="5716247" cy="20162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8356066"/>
              </p:ext>
            </p:extLst>
          </p:nvPr>
        </p:nvGraphicFramePr>
        <p:xfrm>
          <a:off x="1403648" y="2377545"/>
          <a:ext cx="6624736" cy="1800199"/>
        </p:xfrm>
        <a:graphic>
          <a:graphicData uri="http://schemas.openxmlformats.org/drawingml/2006/table">
            <a:tbl>
              <a:tblPr/>
              <a:tblGrid>
                <a:gridCol w="2097429"/>
                <a:gridCol w="4527307"/>
              </a:tblGrid>
              <a:tr h="63052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01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949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5"/>
          <p:cNvSpPr txBox="1"/>
          <p:nvPr/>
        </p:nvSpPr>
        <p:spPr>
          <a:xfrm>
            <a:off x="467544" y="4725144"/>
            <a:ext cx="81369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rgbClr val="000000"/>
                </a:solidFill>
              </a:rPr>
              <a:t>Název DUM:  </a:t>
            </a:r>
            <a:r>
              <a:rPr lang="cs-CZ" dirty="0" smtClean="0">
                <a:solidFill>
                  <a:srgbClr val="000000"/>
                </a:solidFill>
              </a:rPr>
              <a:t>VY_32_INOVACE_XVI_3_11_Christmas</a:t>
            </a:r>
          </a:p>
          <a:p>
            <a:endParaRPr lang="cs-CZ" b="1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</a:rPr>
              <a:t>Šablona číslo:    </a:t>
            </a:r>
            <a:r>
              <a:rPr lang="cs-CZ" dirty="0" smtClean="0">
                <a:solidFill>
                  <a:srgbClr val="000000"/>
                </a:solidFill>
              </a:rPr>
              <a:t>XVI</a:t>
            </a:r>
            <a:r>
              <a:rPr lang="cs-CZ" b="1" dirty="0" smtClean="0">
                <a:solidFill>
                  <a:srgbClr val="000000"/>
                </a:solidFill>
              </a:rPr>
              <a:t>          Sada číslo:     </a:t>
            </a:r>
            <a:r>
              <a:rPr lang="cs-CZ" dirty="0">
                <a:solidFill>
                  <a:srgbClr val="000000"/>
                </a:solidFill>
              </a:rPr>
              <a:t>3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b="1" dirty="0" smtClean="0">
                <a:solidFill>
                  <a:srgbClr val="000000"/>
                </a:solidFill>
              </a:rPr>
              <a:t>          Pořadové číslo DUM:   </a:t>
            </a:r>
            <a:r>
              <a:rPr lang="cs-CZ" dirty="0" smtClean="0">
                <a:solidFill>
                  <a:srgbClr val="000000"/>
                </a:solidFill>
              </a:rPr>
              <a:t>11</a:t>
            </a:r>
          </a:p>
          <a:p>
            <a:endParaRPr lang="cs-CZ" b="1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</a:rPr>
              <a:t>Autor: </a:t>
            </a:r>
            <a:r>
              <a:rPr lang="cs-CZ" dirty="0" smtClean="0">
                <a:solidFill>
                  <a:srgbClr val="000000"/>
                </a:solidFill>
              </a:rPr>
              <a:t>Mgr. Renata Florianová</a:t>
            </a: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8285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2366693"/>
              </p:ext>
            </p:extLst>
          </p:nvPr>
        </p:nvGraphicFramePr>
        <p:xfrm>
          <a:off x="395536" y="620688"/>
          <a:ext cx="8352926" cy="5235592"/>
        </p:xfrm>
        <a:graphic>
          <a:graphicData uri="http://schemas.openxmlformats.org/drawingml/2006/table">
            <a:tbl>
              <a:tblPr firstRow="1" firstCol="1" bandRow="1"/>
              <a:tblGrid>
                <a:gridCol w="2390486"/>
                <a:gridCol w="5962440"/>
              </a:tblGrid>
              <a:tr h="46534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Žák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se učí a opakuje slovní zásobu na téma Vánoce</a:t>
                      </a:r>
                      <a:endParaRPr lang="cs-CZ" sz="16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534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 se</a:t>
                      </a:r>
                      <a:r>
                        <a:rPr lang="cs-CZ" sz="16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učí, procvičuje a opakuje slovní zásobu na téma Vánoce 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 pomocí obrazového materiálu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Typická věková skupina: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9 - 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11 </a:t>
                      </a: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Christmas,</a:t>
                      </a:r>
                      <a:r>
                        <a:rPr lang="en-US" sz="1600" baseline="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Christmas tree, present, candle, star, bell</a:t>
                      </a:r>
                      <a:r>
                        <a:rPr lang="cs-CZ" sz="1600" baseline="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600" baseline="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angel</a:t>
                      </a:r>
                      <a:r>
                        <a:rPr lang="cs-CZ" sz="1600" baseline="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600" baseline="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holly</a:t>
                      </a:r>
                      <a:r>
                        <a:rPr lang="cs-CZ" sz="1600" baseline="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600" baseline="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carp</a:t>
                      </a:r>
                      <a:endParaRPr lang="en-US" sz="1600" noProof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Pomůcky a materiál: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Interaktivní tabule, sešit, pero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Potřebný čas pro </a:t>
                      </a:r>
                      <a:r>
                        <a:rPr lang="cs-CZ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výuku: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 – 30 minut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Metodické zhodnocení a popis práce s digitálním učebním materiálem: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26729">
                <a:tc gridSpan="2">
                  <a:txBody>
                    <a:bodyPr/>
                    <a:lstStyle/>
                    <a:p>
                      <a:pPr marL="984250" indent="-80327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984250" marR="0" lvl="0" indent="-8032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3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–13:    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Slouží k motivaci a seznámení žáků s novým tématem – Vánoce nebo k opakování daného tématu.</a:t>
                      </a:r>
                      <a:endParaRPr lang="cs-CZ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1174750" indent="-4763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Po objevení obrázku žák řekne slovíčko a přesvědčí se o správnosti kliknutím na „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smajlíka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“, kdy se zvýrazní správná   odpověď. </a:t>
                      </a:r>
                    </a:p>
                    <a:p>
                      <a:pPr marL="1174750" indent="-4763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Nová slovní zásoba: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Christmas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tree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candle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Christmas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stocking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present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star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bell,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holly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carp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angel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wreath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. </a:t>
                      </a:r>
                    </a:p>
                    <a:p>
                      <a:pPr marL="984250" marR="0" lvl="0" indent="-8032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14–17:  Žáci doplní chybějící písmena do slov.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18–19:   Žáci spojí obrázek se správnou odpovědí. Popřípadě reagují na otázku např.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How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many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bells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? 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                           Snímek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19 – pracovní list.</a:t>
                      </a:r>
                      <a:endParaRPr lang="cs-CZ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 marL="1173163" marR="0" indent="-100012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Poznámka:         Řešení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snímků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mohou žáci zapisovat do sešitu bez zobrazení výsledků a následně  zkontrolovat při druhé prezentaci.</a:t>
                      </a:r>
                    </a:p>
                    <a:p>
                      <a:pPr marL="1173163" marR="0" indent="-100012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</a:p>
                    <a:p>
                      <a:pPr marL="1173163" marR="0" indent="-100012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Učební materiál byl ověřen na interaktivní tabuli.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</a:txBody>
                  <a:tcPr marL="36441" marR="364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27064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4632648"/>
            <a:ext cx="7498835" cy="1800201"/>
          </a:xfrm>
        </p:spPr>
        <p:txBody>
          <a:bodyPr/>
          <a:lstStyle/>
          <a:p>
            <a:pPr marL="182880" indent="0">
              <a:buNone/>
            </a:pPr>
            <a:r>
              <a:rPr lang="cs-CZ" dirty="0" err="1" smtClean="0"/>
              <a:t>Christmas</a:t>
            </a:r>
            <a:endParaRPr lang="cs-CZ" dirty="0"/>
          </a:p>
        </p:txBody>
      </p:sp>
      <p:pic>
        <p:nvPicPr>
          <p:cNvPr id="1027" name="Picture 3" descr="C:\Users\florianovar\AppData\Local\Microsoft\Windows\Temporary Internet Files\Content.IE5\F1GJZC0T\MP90044028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76672"/>
            <a:ext cx="3960440" cy="5940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253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764704"/>
            <a:ext cx="576064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8163" lvl="0" indent="-538163"/>
            <a:r>
              <a:rPr lang="en-US" sz="4400" b="1" u="sng" dirty="0" smtClean="0"/>
              <a:t>1.What is it?</a:t>
            </a:r>
            <a:r>
              <a:rPr lang="en-US" sz="4400" u="sng" dirty="0" smtClean="0"/>
              <a:t/>
            </a:r>
            <a:br>
              <a:rPr lang="en-US" sz="4400" u="sng" dirty="0" smtClean="0"/>
            </a:br>
            <a:endParaRPr lang="en-US" sz="4400" u="sng" dirty="0" smtClean="0"/>
          </a:p>
          <a:p>
            <a:pPr marL="742950" lvl="0" indent="-742950">
              <a:buAutoNum type="alphaLcParenR"/>
            </a:pPr>
            <a:r>
              <a:rPr lang="cs-CZ" sz="4400" dirty="0"/>
              <a:t>c</a:t>
            </a:r>
            <a:r>
              <a:rPr lang="en-US" sz="4400" dirty="0" err="1" smtClean="0"/>
              <a:t>andle</a:t>
            </a:r>
            <a:endParaRPr lang="en-US" sz="4400" dirty="0" smtClean="0"/>
          </a:p>
          <a:p>
            <a:pPr marL="742950" lvl="0" indent="-742950">
              <a:buAutoNum type="alphaLcParenR"/>
            </a:pPr>
            <a:r>
              <a:rPr lang="en-US" sz="4400" dirty="0" smtClean="0"/>
              <a:t>Christmas tree</a:t>
            </a:r>
          </a:p>
          <a:p>
            <a:pPr marL="742950" lvl="0" indent="-742950">
              <a:buAutoNum type="alphaLcParenR"/>
            </a:pPr>
            <a:r>
              <a:rPr lang="en-US" sz="4400" dirty="0" smtClean="0"/>
              <a:t>Christmas stocking</a:t>
            </a:r>
            <a:endParaRPr lang="en-US" sz="4400" dirty="0"/>
          </a:p>
        </p:txBody>
      </p:sp>
      <p:pic>
        <p:nvPicPr>
          <p:cNvPr id="1026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32656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577" y="251848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florianovar\AppData\Local\Microsoft\Windows\Temporary Internet Files\Content.IE5\FFK8QRPJ\MC90033589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7642" y="2124661"/>
            <a:ext cx="2984838" cy="4235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4619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909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764704"/>
            <a:ext cx="576064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8163" lvl="0" indent="-538163"/>
            <a:r>
              <a:rPr lang="en-US" sz="4400" b="1" u="sng" smtClean="0"/>
              <a:t>2.What is it?</a:t>
            </a:r>
            <a:r>
              <a:rPr lang="en-US" sz="4400" u="sng" smtClean="0"/>
              <a:t/>
            </a:r>
            <a:br>
              <a:rPr lang="en-US" sz="4400" u="sng" smtClean="0"/>
            </a:br>
            <a:endParaRPr lang="en-US" sz="4400" u="sng" smtClean="0"/>
          </a:p>
          <a:p>
            <a:pPr marL="742950" lvl="0" indent="-742950">
              <a:buAutoNum type="alphaLcParenR"/>
            </a:pPr>
            <a:r>
              <a:rPr lang="en-US" sz="4400" smtClean="0"/>
              <a:t>holly</a:t>
            </a:r>
          </a:p>
          <a:p>
            <a:pPr marL="742950" lvl="0" indent="-742950">
              <a:buAutoNum type="alphaLcParenR"/>
            </a:pPr>
            <a:r>
              <a:rPr lang="en-US" sz="4400" smtClean="0"/>
              <a:t>bell</a:t>
            </a:r>
          </a:p>
          <a:p>
            <a:pPr marL="742950" lvl="0" indent="-742950">
              <a:buAutoNum type="alphaLcParenR"/>
            </a:pPr>
            <a:r>
              <a:rPr lang="en-US" sz="4400" smtClean="0"/>
              <a:t>candle</a:t>
            </a:r>
            <a:endParaRPr lang="en-US" sz="4400"/>
          </a:p>
        </p:txBody>
      </p:sp>
      <p:pic>
        <p:nvPicPr>
          <p:cNvPr id="1026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32656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577" y="251848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florianovar\AppData\Local\Microsoft\Windows\Temporary Internet Files\Content.IE5\FK5KBO0H\MC9002507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5" y="2708920"/>
            <a:ext cx="3132349" cy="3263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086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1919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764704"/>
            <a:ext cx="576064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8163" lvl="0" indent="-538163"/>
            <a:r>
              <a:rPr lang="cs-CZ" sz="4400" b="1" u="sng" dirty="0"/>
              <a:t>3</a:t>
            </a:r>
            <a:r>
              <a:rPr lang="en-US" sz="4400" b="1" u="sng" dirty="0" smtClean="0"/>
              <a:t>.What is it?</a:t>
            </a:r>
            <a:r>
              <a:rPr lang="en-US" sz="4400" u="sng" dirty="0" smtClean="0"/>
              <a:t/>
            </a:r>
            <a:br>
              <a:rPr lang="en-US" sz="4400" u="sng" dirty="0" smtClean="0"/>
            </a:br>
            <a:endParaRPr lang="en-US" sz="4400" u="sng" dirty="0" smtClean="0"/>
          </a:p>
          <a:p>
            <a:pPr marL="742950" lvl="0" indent="-742950">
              <a:buAutoNum type="alphaLcParenR"/>
            </a:pPr>
            <a:r>
              <a:rPr lang="en-US" sz="4400" dirty="0" smtClean="0"/>
              <a:t>star</a:t>
            </a:r>
          </a:p>
          <a:p>
            <a:pPr marL="742950" lvl="0" indent="-742950">
              <a:buAutoNum type="alphaLcParenR"/>
            </a:pPr>
            <a:r>
              <a:rPr lang="en-US" sz="4400" dirty="0" smtClean="0"/>
              <a:t>present</a:t>
            </a:r>
          </a:p>
          <a:p>
            <a:pPr marL="742950" lvl="0" indent="-742950">
              <a:buAutoNum type="alphaLcParenR"/>
            </a:pPr>
            <a:r>
              <a:rPr lang="en-US" sz="4400" dirty="0" smtClean="0"/>
              <a:t>candle</a:t>
            </a:r>
            <a:endParaRPr lang="en-US" sz="4400" dirty="0"/>
          </a:p>
        </p:txBody>
      </p:sp>
      <p:pic>
        <p:nvPicPr>
          <p:cNvPr id="1026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32656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577" y="251848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florianovar\AppData\Local\Microsoft\Windows\Temporary Internet Files\Content.IE5\K2GSN73L\MC900409863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6052" y="2708920"/>
            <a:ext cx="2226947" cy="3198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0709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1919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764704"/>
            <a:ext cx="576064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8163" lvl="0" indent="-538163"/>
            <a:r>
              <a:rPr lang="en-US" sz="4400" b="1" u="sng" smtClean="0"/>
              <a:t>4.What is it?</a:t>
            </a:r>
            <a:r>
              <a:rPr lang="en-US" sz="4400" u="sng" smtClean="0"/>
              <a:t/>
            </a:r>
            <a:br>
              <a:rPr lang="en-US" sz="4400" u="sng" smtClean="0"/>
            </a:br>
            <a:endParaRPr lang="en-US" sz="4400" u="sng" smtClean="0"/>
          </a:p>
          <a:p>
            <a:pPr marL="742950" lvl="0" indent="-742950">
              <a:buAutoNum type="alphaLcParenR"/>
            </a:pPr>
            <a:r>
              <a:rPr lang="en-US" sz="4400" smtClean="0"/>
              <a:t>bell</a:t>
            </a:r>
          </a:p>
          <a:p>
            <a:pPr marL="742950" lvl="0" indent="-742950">
              <a:buAutoNum type="alphaLcParenR"/>
            </a:pPr>
            <a:r>
              <a:rPr lang="en-US" sz="4400" smtClean="0"/>
              <a:t>present</a:t>
            </a:r>
          </a:p>
          <a:p>
            <a:pPr marL="742950" lvl="0" indent="-742950">
              <a:buAutoNum type="alphaLcParenR"/>
            </a:pPr>
            <a:r>
              <a:rPr lang="en-US" sz="4400" smtClean="0"/>
              <a:t>star</a:t>
            </a:r>
            <a:endParaRPr lang="en-US" sz="4400"/>
          </a:p>
        </p:txBody>
      </p:sp>
      <p:pic>
        <p:nvPicPr>
          <p:cNvPr id="1026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32656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577" y="251848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florianovar\AppData\Local\Microsoft\Windows\Temporary Internet Files\Content.IE5\DHQR96LI\MP900402896[1].jpg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276872"/>
            <a:ext cx="5526360" cy="4144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5675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1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1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1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909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764704"/>
            <a:ext cx="576064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8163" lvl="0" indent="-538163"/>
            <a:r>
              <a:rPr lang="en-US" sz="4400" b="1" u="sng" smtClean="0"/>
              <a:t>5.What is it?</a:t>
            </a:r>
            <a:r>
              <a:rPr lang="en-US" sz="4400" u="sng" smtClean="0"/>
              <a:t/>
            </a:r>
            <a:br>
              <a:rPr lang="en-US" sz="4400" u="sng" smtClean="0"/>
            </a:br>
            <a:endParaRPr lang="en-US" sz="4400" u="sng" smtClean="0"/>
          </a:p>
          <a:p>
            <a:pPr marL="742950" lvl="0" indent="-742950">
              <a:buAutoNum type="alphaLcParenR"/>
            </a:pPr>
            <a:r>
              <a:rPr lang="en-US" sz="4400" smtClean="0"/>
              <a:t>bell</a:t>
            </a:r>
          </a:p>
          <a:p>
            <a:pPr marL="742950" lvl="0" indent="-742950">
              <a:buAutoNum type="alphaLcParenR"/>
            </a:pPr>
            <a:r>
              <a:rPr lang="en-US" sz="4400" smtClean="0"/>
              <a:t>star</a:t>
            </a:r>
          </a:p>
          <a:p>
            <a:pPr marL="742950" lvl="0" indent="-742950">
              <a:buAutoNum type="alphaLcParenR"/>
            </a:pPr>
            <a:r>
              <a:rPr lang="en-US" sz="4400" smtClean="0"/>
              <a:t>ball</a:t>
            </a:r>
            <a:endParaRPr lang="en-US" sz="4400"/>
          </a:p>
        </p:txBody>
      </p:sp>
      <p:pic>
        <p:nvPicPr>
          <p:cNvPr id="1026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32656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577" y="251848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florianovar\AppData\Local\Microsoft\Windows\Temporary Internet Files\Content.IE5\BJ5VXHCL\MC900435753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42135">
            <a:off x="4981933" y="2570341"/>
            <a:ext cx="2636517" cy="2524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4635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1919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764704"/>
            <a:ext cx="576064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8163" lvl="0" indent="-538163"/>
            <a:r>
              <a:rPr lang="en-US" sz="4400" b="1" u="sng" smtClean="0"/>
              <a:t>6.What is it?</a:t>
            </a:r>
            <a:r>
              <a:rPr lang="en-US" sz="4400" u="sng" smtClean="0"/>
              <a:t/>
            </a:r>
            <a:br>
              <a:rPr lang="en-US" sz="4400" u="sng" smtClean="0"/>
            </a:br>
            <a:endParaRPr lang="en-US" sz="4400" u="sng" smtClean="0"/>
          </a:p>
          <a:p>
            <a:pPr marL="742950" lvl="0" indent="-742950">
              <a:buAutoNum type="alphaLcParenR"/>
            </a:pPr>
            <a:r>
              <a:rPr lang="en-US" sz="4400" smtClean="0"/>
              <a:t>Christmas stocking</a:t>
            </a:r>
          </a:p>
          <a:p>
            <a:pPr marL="742950" lvl="0" indent="-742950">
              <a:buAutoNum type="alphaLcParenR"/>
            </a:pPr>
            <a:r>
              <a:rPr lang="en-US" sz="4400" smtClean="0"/>
              <a:t>star</a:t>
            </a:r>
          </a:p>
          <a:p>
            <a:pPr marL="742950" lvl="0" indent="-742950">
              <a:buAutoNum type="alphaLcParenR"/>
            </a:pPr>
            <a:r>
              <a:rPr lang="en-US" sz="4400" smtClean="0"/>
              <a:t>Christmas tree</a:t>
            </a:r>
            <a:endParaRPr lang="en-US" sz="4400"/>
          </a:p>
        </p:txBody>
      </p:sp>
      <p:pic>
        <p:nvPicPr>
          <p:cNvPr id="1026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32656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577" y="251848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florianovar\AppData\Local\Microsoft\Windows\Temporary Internet Files\Content.IE5\WT4TPKX5\MC9004126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662496" y="2265866"/>
            <a:ext cx="3252870" cy="3953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21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1919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764704"/>
            <a:ext cx="576064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8163" lvl="0" indent="-538163"/>
            <a:r>
              <a:rPr lang="en-US" sz="4400" b="1" u="sng" smtClean="0"/>
              <a:t>7.What is it?</a:t>
            </a:r>
            <a:r>
              <a:rPr lang="en-US" sz="4400" u="sng" smtClean="0"/>
              <a:t/>
            </a:r>
            <a:br>
              <a:rPr lang="en-US" sz="4400" u="sng" smtClean="0"/>
            </a:br>
            <a:endParaRPr lang="en-US" sz="4400" u="sng" smtClean="0"/>
          </a:p>
          <a:p>
            <a:pPr marL="742950" lvl="0" indent="-742950">
              <a:buAutoNum type="alphaLcParenR"/>
            </a:pPr>
            <a:r>
              <a:rPr lang="en-US" sz="4400" smtClean="0"/>
              <a:t>candle</a:t>
            </a:r>
          </a:p>
          <a:p>
            <a:pPr marL="742950" lvl="0" indent="-742950">
              <a:buAutoNum type="alphaLcParenR"/>
            </a:pPr>
            <a:r>
              <a:rPr lang="en-US" sz="4400" smtClean="0"/>
              <a:t>holly</a:t>
            </a:r>
          </a:p>
          <a:p>
            <a:pPr marL="742950" lvl="0" indent="-742950">
              <a:buAutoNum type="alphaLcParenR"/>
            </a:pPr>
            <a:r>
              <a:rPr lang="en-US" sz="4400" smtClean="0"/>
              <a:t>star</a:t>
            </a:r>
            <a:endParaRPr lang="en-US" sz="4400"/>
          </a:p>
        </p:txBody>
      </p:sp>
      <p:pic>
        <p:nvPicPr>
          <p:cNvPr id="1026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32656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577" y="251848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florianovar\AppData\Local\Microsoft\Windows\Temporary Internet Files\Content.IE5\Z5SQY4EL\MC9000274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503641"/>
            <a:ext cx="3146079" cy="3149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1372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909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Kapr obecný - šupináč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6007" y="3429000"/>
            <a:ext cx="4996473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764704"/>
            <a:ext cx="576064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8163" lvl="0" indent="-538163"/>
            <a:r>
              <a:rPr lang="en-US" sz="4400" b="1" u="sng" smtClean="0"/>
              <a:t>8.What is it?</a:t>
            </a:r>
            <a:r>
              <a:rPr lang="en-US" sz="4400" u="sng" smtClean="0"/>
              <a:t/>
            </a:r>
            <a:br>
              <a:rPr lang="en-US" sz="4400" u="sng" smtClean="0"/>
            </a:br>
            <a:endParaRPr lang="en-US" sz="4400" u="sng" smtClean="0"/>
          </a:p>
          <a:p>
            <a:pPr marL="742950" lvl="0" indent="-742950">
              <a:buAutoNum type="alphaLcParenR"/>
            </a:pPr>
            <a:r>
              <a:rPr lang="en-US" sz="4400" smtClean="0"/>
              <a:t>carp</a:t>
            </a:r>
          </a:p>
          <a:p>
            <a:pPr marL="742950" lvl="0" indent="-742950">
              <a:buAutoNum type="alphaLcParenR"/>
            </a:pPr>
            <a:r>
              <a:rPr lang="en-US" sz="4400" smtClean="0"/>
              <a:t>star</a:t>
            </a:r>
          </a:p>
          <a:p>
            <a:pPr marL="742950" lvl="0" indent="-742950">
              <a:buAutoNum type="alphaLcParenR"/>
            </a:pPr>
            <a:r>
              <a:rPr lang="en-US" sz="4400" smtClean="0"/>
              <a:t>bell</a:t>
            </a:r>
            <a:endParaRPr lang="en-US" sz="4400"/>
          </a:p>
        </p:txBody>
      </p:sp>
      <p:pic>
        <p:nvPicPr>
          <p:cNvPr id="1026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32656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577" y="251848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668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1919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896676"/>
            <a:ext cx="576064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8163" lvl="0" indent="-538163"/>
            <a:r>
              <a:rPr lang="cs-CZ" sz="4400" b="1" u="sng" dirty="0"/>
              <a:t>9</a:t>
            </a:r>
            <a:r>
              <a:rPr lang="en-US" sz="4400" b="1" u="sng" dirty="0" smtClean="0"/>
              <a:t>.What is it?</a:t>
            </a:r>
            <a:r>
              <a:rPr lang="en-US" sz="4400" u="sng" dirty="0" smtClean="0"/>
              <a:t/>
            </a:r>
            <a:br>
              <a:rPr lang="en-US" sz="4400" u="sng" dirty="0" smtClean="0"/>
            </a:br>
            <a:endParaRPr lang="en-US" sz="4400" u="sng" dirty="0" smtClean="0"/>
          </a:p>
          <a:p>
            <a:pPr marL="742950" lvl="0" indent="-742950">
              <a:buAutoNum type="alphaLcParenR"/>
            </a:pPr>
            <a:r>
              <a:rPr lang="cs-CZ" sz="4400" dirty="0" err="1" smtClean="0"/>
              <a:t>holly</a:t>
            </a:r>
            <a:endParaRPr lang="en-US" sz="4400" dirty="0" smtClean="0"/>
          </a:p>
          <a:p>
            <a:pPr marL="742950" lvl="0" indent="-742950">
              <a:buAutoNum type="alphaLcParenR"/>
            </a:pPr>
            <a:r>
              <a:rPr lang="cs-CZ" sz="4400" dirty="0" err="1" smtClean="0"/>
              <a:t>angel</a:t>
            </a:r>
            <a:endParaRPr lang="en-US" sz="4400" dirty="0" smtClean="0"/>
          </a:p>
          <a:p>
            <a:pPr marL="742950" lvl="0" indent="-742950">
              <a:buAutoNum type="alphaLcParenR"/>
            </a:pPr>
            <a:r>
              <a:rPr lang="cs-CZ" sz="4400" dirty="0" err="1" smtClean="0"/>
              <a:t>tree</a:t>
            </a:r>
            <a:endParaRPr lang="en-US" sz="4400" dirty="0"/>
          </a:p>
        </p:txBody>
      </p:sp>
      <p:pic>
        <p:nvPicPr>
          <p:cNvPr id="1026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32656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577" y="251848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florianovar\AppData\Local\Microsoft\Windows\Temporary Internet Files\Content.IE5\KXBLGCBL\MC900426132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508104" y="2090853"/>
            <a:ext cx="2883323" cy="3817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4354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909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764704"/>
            <a:ext cx="576064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8163" lvl="0" indent="-538163"/>
            <a:r>
              <a:rPr lang="cs-CZ" sz="4400" b="1" u="sng" dirty="0" smtClean="0"/>
              <a:t>10</a:t>
            </a:r>
            <a:r>
              <a:rPr lang="en-US" sz="4400" b="1" u="sng" dirty="0" smtClean="0"/>
              <a:t>.What is it?</a:t>
            </a:r>
            <a:r>
              <a:rPr lang="en-US" sz="4400" u="sng" dirty="0" smtClean="0"/>
              <a:t/>
            </a:r>
            <a:br>
              <a:rPr lang="en-US" sz="4400" u="sng" dirty="0" smtClean="0"/>
            </a:br>
            <a:endParaRPr lang="en-US" sz="4400" u="sng" dirty="0" smtClean="0"/>
          </a:p>
          <a:p>
            <a:pPr marL="742950" lvl="0" indent="-742950">
              <a:buAutoNum type="alphaLcParenR"/>
            </a:pPr>
            <a:r>
              <a:rPr lang="en-US" sz="4400" dirty="0" smtClean="0"/>
              <a:t>wreath</a:t>
            </a:r>
          </a:p>
          <a:p>
            <a:pPr marL="742950" lvl="0" indent="-742950">
              <a:buAutoNum type="alphaLcParenR"/>
            </a:pPr>
            <a:r>
              <a:rPr lang="en-US" sz="4400" dirty="0" smtClean="0"/>
              <a:t>star</a:t>
            </a:r>
          </a:p>
          <a:p>
            <a:pPr marL="742950" lvl="0" indent="-742950">
              <a:buAutoNum type="alphaLcParenR"/>
            </a:pPr>
            <a:r>
              <a:rPr lang="en-US" sz="4400" dirty="0" smtClean="0"/>
              <a:t>candle</a:t>
            </a:r>
            <a:endParaRPr lang="en-US" sz="4400" dirty="0"/>
          </a:p>
        </p:txBody>
      </p:sp>
      <p:pic>
        <p:nvPicPr>
          <p:cNvPr id="1026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32656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577" y="251848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C:\Users\florianovar\AppData\Local\Microsoft\Windows\Temporary Internet Files\Content.IE5\WT4TPKX5\MC90043628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658403"/>
            <a:ext cx="3168352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9561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1919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 descr="C:\Users\florianovar\AppData\Local\Microsoft\Windows\Temporary Internet Files\Content.IE5\FK5KBO0H\MC9002507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577" y="4866184"/>
            <a:ext cx="1188668" cy="1238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897991" y="2831011"/>
            <a:ext cx="27963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C</a:t>
            </a:r>
            <a:r>
              <a:rPr lang="cs-CZ" sz="2400" dirty="0" smtClean="0"/>
              <a:t> . r . . t . a s  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 . o . k i . g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19374" y="4614237"/>
            <a:ext cx="11761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 . l 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51750" y="5289641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c</a:t>
            </a:r>
            <a:r>
              <a:rPr lang="cs-CZ" sz="2400" dirty="0" smtClean="0"/>
              <a:t> . . d . e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020682" y="3043588"/>
            <a:ext cx="2069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 o . l .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726508" y="4904656"/>
            <a:ext cx="18585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. r . s . n .</a:t>
            </a:r>
            <a:endParaRPr lang="cs-CZ" sz="2400" dirty="0"/>
          </a:p>
        </p:txBody>
      </p:sp>
      <p:pic>
        <p:nvPicPr>
          <p:cNvPr id="24" name="Picture 5" descr="C:\Users\florianovar\AppData\Local\Microsoft\Windows\Temporary Internet Files\Content.IE5\Z5SQY4EL\MC9000274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3602" y="1480111"/>
            <a:ext cx="1224136" cy="1225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5" descr="C:\Users\florianovar\AppData\Local\Microsoft\Windows\Temporary Internet Files\Content.IE5\DHQR96LI\MP90040289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8723" y="3497052"/>
            <a:ext cx="1776327" cy="1332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3" descr="C:\Users\florianovar\AppData\Local\Microsoft\Windows\Temporary Internet Files\Content.IE5\WT4TPKX5\MC90041268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8441" y="1326977"/>
            <a:ext cx="1467243" cy="1531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C:\Users\florianovar\AppData\Local\Microsoft\Windows\Temporary Internet Files\Content.IE5\BJ5VXHCL\MC90043575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374" y="3505253"/>
            <a:ext cx="1098300" cy="105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904713" y="412130"/>
            <a:ext cx="49785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err="1" smtClean="0"/>
              <a:t>Comple</a:t>
            </a:r>
            <a:r>
              <a:rPr lang="cs-CZ" sz="3600" b="1" dirty="0" err="1" smtClean="0"/>
              <a:t>te</a:t>
            </a:r>
            <a:r>
              <a:rPr lang="en-US" sz="3600" b="1" dirty="0" smtClean="0"/>
              <a:t> words!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3747715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9" grpId="0"/>
      <p:bldP spid="2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 descr="C:\Users\florianovar\AppData\Local\Microsoft\Windows\Temporary Internet Files\Content.IE5\FK5KBO0H\MC9002507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577" y="4866184"/>
            <a:ext cx="1188668" cy="1238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897991" y="2831011"/>
            <a:ext cx="27963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C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h</a:t>
            </a:r>
            <a:r>
              <a:rPr lang="cs-CZ" sz="2400" dirty="0" smtClean="0"/>
              <a:t> r 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s</a:t>
            </a:r>
            <a:r>
              <a:rPr lang="cs-CZ" sz="2400" dirty="0" smtClean="0"/>
              <a:t> t </a:t>
            </a:r>
            <a:r>
              <a:rPr lang="cs-CZ" sz="2400" dirty="0" smtClean="0">
                <a:solidFill>
                  <a:srgbClr val="FF0000"/>
                </a:solidFill>
              </a:rPr>
              <a:t>m</a:t>
            </a:r>
            <a:r>
              <a:rPr lang="cs-CZ" sz="2400" dirty="0" smtClean="0"/>
              <a:t> a s  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t</a:t>
            </a:r>
            <a:r>
              <a:rPr lang="cs-CZ" sz="2400" dirty="0" smtClean="0"/>
              <a:t> o </a:t>
            </a:r>
            <a:r>
              <a:rPr lang="cs-CZ" sz="2400" dirty="0" smtClean="0">
                <a:solidFill>
                  <a:srgbClr val="FF0000"/>
                </a:solidFill>
              </a:rPr>
              <a:t>c</a:t>
            </a:r>
            <a:r>
              <a:rPr lang="cs-CZ" sz="2400" dirty="0" smtClean="0"/>
              <a:t> k i </a:t>
            </a:r>
            <a:r>
              <a:rPr lang="cs-CZ" sz="2400" dirty="0" smtClean="0">
                <a:solidFill>
                  <a:srgbClr val="FF0000"/>
                </a:solidFill>
              </a:rPr>
              <a:t>n</a:t>
            </a:r>
            <a:r>
              <a:rPr lang="cs-CZ" sz="2400" dirty="0" smtClean="0"/>
              <a:t> g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19374" y="4614237"/>
            <a:ext cx="11761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 </a:t>
            </a:r>
            <a:r>
              <a:rPr lang="cs-CZ" sz="2400" dirty="0" smtClean="0">
                <a:solidFill>
                  <a:srgbClr val="FF0000"/>
                </a:solidFill>
              </a:rPr>
              <a:t>e</a:t>
            </a:r>
            <a:r>
              <a:rPr lang="cs-CZ" sz="2400" dirty="0" smtClean="0"/>
              <a:t> l </a:t>
            </a:r>
            <a:r>
              <a:rPr lang="cs-CZ" sz="2400" dirty="0" err="1" smtClean="0">
                <a:solidFill>
                  <a:srgbClr val="FF0000"/>
                </a:solidFill>
              </a:rPr>
              <a:t>l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51750" y="5289641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c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a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n</a:t>
            </a:r>
            <a:r>
              <a:rPr lang="cs-CZ" sz="2400" dirty="0" smtClean="0"/>
              <a:t> d </a:t>
            </a:r>
            <a:r>
              <a:rPr lang="cs-CZ" sz="2400" dirty="0" smtClean="0">
                <a:solidFill>
                  <a:srgbClr val="FF0000"/>
                </a:solidFill>
              </a:rPr>
              <a:t>l</a:t>
            </a:r>
            <a:r>
              <a:rPr lang="cs-CZ" sz="2400" dirty="0" smtClean="0"/>
              <a:t> e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020682" y="3043588"/>
            <a:ext cx="2069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 o </a:t>
            </a:r>
            <a:r>
              <a:rPr lang="cs-CZ" sz="2400" dirty="0" smtClean="0">
                <a:solidFill>
                  <a:srgbClr val="FF0000"/>
                </a:solidFill>
              </a:rPr>
              <a:t>l</a:t>
            </a:r>
            <a:r>
              <a:rPr lang="cs-CZ" sz="2400" dirty="0" smtClean="0"/>
              <a:t> </a:t>
            </a:r>
            <a:r>
              <a:rPr lang="cs-CZ" sz="2400" dirty="0" err="1" smtClean="0"/>
              <a:t>l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726508" y="4904656"/>
            <a:ext cx="18585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</a:t>
            </a:r>
            <a:r>
              <a:rPr lang="cs-CZ" sz="2400" dirty="0" smtClean="0"/>
              <a:t> r </a:t>
            </a:r>
            <a:r>
              <a:rPr lang="cs-CZ" sz="2400" dirty="0" smtClean="0">
                <a:solidFill>
                  <a:srgbClr val="FF0000"/>
                </a:solidFill>
              </a:rPr>
              <a:t>e</a:t>
            </a:r>
            <a:r>
              <a:rPr lang="cs-CZ" sz="2400" dirty="0" smtClean="0"/>
              <a:t> s </a:t>
            </a:r>
            <a:r>
              <a:rPr lang="cs-CZ" sz="2400" dirty="0" smtClean="0">
                <a:solidFill>
                  <a:srgbClr val="FF0000"/>
                </a:solidFill>
              </a:rPr>
              <a:t>e</a:t>
            </a:r>
            <a:r>
              <a:rPr lang="cs-CZ" sz="2400" dirty="0" smtClean="0"/>
              <a:t> n </a:t>
            </a:r>
            <a:r>
              <a:rPr lang="cs-CZ" sz="2400" dirty="0" smtClean="0">
                <a:solidFill>
                  <a:srgbClr val="FF0000"/>
                </a:solidFill>
              </a:rPr>
              <a:t>t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24" name="Picture 5" descr="C:\Users\florianovar\AppData\Local\Microsoft\Windows\Temporary Internet Files\Content.IE5\Z5SQY4EL\MC9000274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3602" y="1480111"/>
            <a:ext cx="1224136" cy="1225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5" descr="C:\Users\florianovar\AppData\Local\Microsoft\Windows\Temporary Internet Files\Content.IE5\DHQR96LI\MP90040289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8723" y="3497052"/>
            <a:ext cx="1776327" cy="1332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3" descr="C:\Users\florianovar\AppData\Local\Microsoft\Windows\Temporary Internet Files\Content.IE5\WT4TPKX5\MC90041268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8441" y="1326977"/>
            <a:ext cx="1467243" cy="1531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C:\Users\florianovar\AppData\Local\Microsoft\Windows\Temporary Internet Files\Content.IE5\BJ5VXHCL\MC90043575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374" y="3505253"/>
            <a:ext cx="1098300" cy="105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904713" y="412130"/>
            <a:ext cx="59040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err="1" smtClean="0"/>
              <a:t>Comple</a:t>
            </a:r>
            <a:r>
              <a:rPr lang="cs-CZ" sz="3600" b="1" dirty="0" err="1" smtClean="0"/>
              <a:t>te</a:t>
            </a:r>
            <a:r>
              <a:rPr lang="en-US" sz="3600" b="1" dirty="0" smtClean="0"/>
              <a:t> words!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2798188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C:\Users\florianovar\AppData\Local\Microsoft\Windows\Temporary Internet Files\Content.IE5\WT4TPKX5\MC90043628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2992" y="3919118"/>
            <a:ext cx="1748084" cy="1748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1400482" y="5684179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w</a:t>
            </a:r>
            <a:r>
              <a:rPr lang="cs-CZ" sz="2400" dirty="0" smtClean="0"/>
              <a:t> . e . t h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84168" y="5670234"/>
            <a:ext cx="28210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. h . i . t m . .</a:t>
            </a:r>
          </a:p>
          <a:p>
            <a:r>
              <a:rPr lang="cs-CZ" sz="2400" dirty="0" smtClean="0"/>
              <a:t> t . e .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940151" y="1882834"/>
            <a:ext cx="28210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.</a:t>
            </a:r>
            <a:r>
              <a:rPr lang="cs-CZ" sz="2400" dirty="0" smtClean="0"/>
              <a:t> a r .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106662" y="3031013"/>
            <a:ext cx="28210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. n g . l 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25186" y="2389854"/>
            <a:ext cx="2121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. t . r</a:t>
            </a:r>
            <a:endParaRPr lang="cs-CZ" sz="2400" dirty="0"/>
          </a:p>
        </p:txBody>
      </p:sp>
      <p:pic>
        <p:nvPicPr>
          <p:cNvPr id="26" name="Picture 8" descr="C:\Users\florianovar\AppData\Local\Microsoft\Windows\Temporary Internet Files\Content.IE5\K2GSN73L\MC90040986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7335" y="1444125"/>
            <a:ext cx="658361" cy="945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6" name="TextovéPole 35"/>
          <p:cNvSpPr txBox="1"/>
          <p:nvPr/>
        </p:nvSpPr>
        <p:spPr>
          <a:xfrm>
            <a:off x="872790" y="406502"/>
            <a:ext cx="49785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err="1" smtClean="0"/>
              <a:t>Comple</a:t>
            </a:r>
            <a:r>
              <a:rPr lang="cs-CZ" sz="3600" b="1" dirty="0" err="1" smtClean="0"/>
              <a:t>te</a:t>
            </a:r>
            <a:r>
              <a:rPr lang="en-US" sz="3600" b="1" dirty="0" smtClean="0"/>
              <a:t> words!</a:t>
            </a:r>
            <a:endParaRPr lang="en-US" sz="3600" b="1" dirty="0"/>
          </a:p>
        </p:txBody>
      </p:sp>
      <p:pic>
        <p:nvPicPr>
          <p:cNvPr id="37" name="Picture 5" descr="Kapr obecný - šupináč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7172" y="887964"/>
            <a:ext cx="2100051" cy="1029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5" descr="C:\Users\florianovar\AppData\Local\Microsoft\Windows\Temporary Internet Files\Content.IE5\KXBLGCBL\MC90042613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771800" y="1748694"/>
            <a:ext cx="1317172" cy="1743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2" descr="C:\Users\florianovar\AppData\Local\Microsoft\Windows\Temporary Internet Files\Content.IE5\FFK8QRPJ\MC90033589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0898" y="2339022"/>
            <a:ext cx="2226871" cy="3160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1533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9" grpId="0"/>
      <p:bldP spid="20" grpId="0"/>
      <p:bldP spid="2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C:\Users\florianovar\AppData\Local\Microsoft\Windows\Temporary Internet Files\Content.IE5\WT4TPKX5\MC90043628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2992" y="3919118"/>
            <a:ext cx="1748084" cy="1748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1400482" y="5684179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w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r</a:t>
            </a:r>
            <a:r>
              <a:rPr lang="cs-CZ" sz="2400" dirty="0" smtClean="0"/>
              <a:t> e </a:t>
            </a:r>
            <a:r>
              <a:rPr lang="cs-CZ" sz="2400" dirty="0" smtClean="0">
                <a:solidFill>
                  <a:srgbClr val="FF0000"/>
                </a:solidFill>
              </a:rPr>
              <a:t>a</a:t>
            </a:r>
            <a:r>
              <a:rPr lang="cs-CZ" sz="2400" dirty="0" smtClean="0"/>
              <a:t> t h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84168" y="5670234"/>
            <a:ext cx="28210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C</a:t>
            </a:r>
            <a:r>
              <a:rPr lang="cs-CZ" sz="2400" dirty="0" smtClean="0"/>
              <a:t> h </a:t>
            </a:r>
            <a:r>
              <a:rPr lang="cs-CZ" sz="2400" dirty="0" smtClean="0">
                <a:solidFill>
                  <a:srgbClr val="FF0000"/>
                </a:solidFill>
              </a:rPr>
              <a:t>r</a:t>
            </a:r>
            <a:r>
              <a:rPr lang="cs-CZ" sz="2400" dirty="0" smtClean="0"/>
              <a:t> i </a:t>
            </a:r>
            <a:r>
              <a:rPr lang="cs-CZ" sz="2400" dirty="0" smtClean="0">
                <a:solidFill>
                  <a:srgbClr val="FF0000"/>
                </a:solidFill>
              </a:rPr>
              <a:t>s</a:t>
            </a:r>
            <a:r>
              <a:rPr lang="cs-CZ" sz="2400" dirty="0" smtClean="0"/>
              <a:t> t m </a:t>
            </a:r>
            <a:r>
              <a:rPr lang="cs-CZ" sz="2400" dirty="0" smtClean="0">
                <a:solidFill>
                  <a:srgbClr val="FF0000"/>
                </a:solidFill>
              </a:rPr>
              <a:t>a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s</a:t>
            </a:r>
          </a:p>
          <a:p>
            <a:r>
              <a:rPr lang="cs-CZ" sz="2400" dirty="0" smtClean="0"/>
              <a:t> t </a:t>
            </a:r>
            <a:r>
              <a:rPr lang="cs-CZ" sz="2400" dirty="0" smtClean="0">
                <a:solidFill>
                  <a:srgbClr val="FF0000"/>
                </a:solidFill>
              </a:rPr>
              <a:t>r</a:t>
            </a:r>
            <a:r>
              <a:rPr lang="cs-CZ" sz="2400" dirty="0" smtClean="0"/>
              <a:t> e </a:t>
            </a:r>
            <a:r>
              <a:rPr lang="cs-CZ" sz="2400" dirty="0" err="1" smtClean="0">
                <a:solidFill>
                  <a:srgbClr val="FF0000"/>
                </a:solidFill>
              </a:rPr>
              <a:t>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940151" y="1882834"/>
            <a:ext cx="28210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c</a:t>
            </a:r>
            <a:r>
              <a:rPr lang="cs-CZ" sz="2400" dirty="0" smtClean="0"/>
              <a:t> a r </a:t>
            </a:r>
            <a:r>
              <a:rPr lang="cs-CZ" sz="2400" dirty="0" smtClean="0">
                <a:solidFill>
                  <a:srgbClr val="FF0000"/>
                </a:solidFill>
              </a:rPr>
              <a:t>p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106662" y="3031013"/>
            <a:ext cx="28210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</a:t>
            </a:r>
            <a:r>
              <a:rPr lang="cs-CZ" sz="2400" dirty="0" smtClean="0"/>
              <a:t> n g </a:t>
            </a:r>
            <a:r>
              <a:rPr lang="cs-CZ" sz="2400" dirty="0" smtClean="0">
                <a:solidFill>
                  <a:srgbClr val="FF0000"/>
                </a:solidFill>
              </a:rPr>
              <a:t>e</a:t>
            </a:r>
            <a:r>
              <a:rPr lang="cs-CZ" sz="2400" dirty="0" smtClean="0"/>
              <a:t> l 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25186" y="2389854"/>
            <a:ext cx="28210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</a:t>
            </a:r>
            <a:r>
              <a:rPr lang="cs-CZ" sz="2400" dirty="0" smtClean="0"/>
              <a:t> t </a:t>
            </a:r>
            <a:r>
              <a:rPr lang="cs-CZ" sz="2400" dirty="0" smtClean="0">
                <a:solidFill>
                  <a:srgbClr val="FF0000"/>
                </a:solidFill>
              </a:rPr>
              <a:t>a</a:t>
            </a:r>
            <a:r>
              <a:rPr lang="cs-CZ" sz="2400" dirty="0" smtClean="0"/>
              <a:t> r</a:t>
            </a:r>
            <a:endParaRPr lang="cs-CZ" sz="2400" dirty="0"/>
          </a:p>
        </p:txBody>
      </p:sp>
      <p:pic>
        <p:nvPicPr>
          <p:cNvPr id="26" name="Picture 8" descr="C:\Users\florianovar\AppData\Local\Microsoft\Windows\Temporary Internet Files\Content.IE5\K2GSN73L\MC90040986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7335" y="1444125"/>
            <a:ext cx="658361" cy="945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5" descr="Kapr obecný - šupináč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7172" y="887964"/>
            <a:ext cx="2100051" cy="1029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5" descr="C:\Users\florianovar\AppData\Local\Microsoft\Windows\Temporary Internet Files\Content.IE5\KXBLGCBL\MC90042613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771800" y="1748694"/>
            <a:ext cx="1317172" cy="1743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2" descr="C:\Users\florianovar\AppData\Local\Microsoft\Windows\Temporary Internet Files\Content.IE5\FFK8QRPJ\MC90033589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0898" y="2339022"/>
            <a:ext cx="2226871" cy="3160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872790" y="406502"/>
            <a:ext cx="49785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err="1" smtClean="0"/>
              <a:t>Comple</a:t>
            </a:r>
            <a:r>
              <a:rPr lang="cs-CZ" sz="3600" b="1" dirty="0" err="1" smtClean="0"/>
              <a:t>te</a:t>
            </a:r>
            <a:r>
              <a:rPr lang="en-US" sz="3600" b="1" dirty="0" smtClean="0"/>
              <a:t> words!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2817738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 descr="C:\Users\florianovar\AppData\Local\Microsoft\Windows\Temporary Internet Files\Content.IE5\FK5KBO0H\MC9002507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155" y="3248853"/>
            <a:ext cx="805682" cy="839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florianovar\AppData\Local\Microsoft\Windows\Temporary Internet Files\Content.IE5\521CUHTJ\MC9004081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37" y="5251648"/>
            <a:ext cx="884942" cy="1259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592618" y="317118"/>
            <a:ext cx="32910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How</a:t>
            </a:r>
            <a:r>
              <a:rPr lang="cs-CZ" sz="3200" b="1" dirty="0" smtClean="0"/>
              <a:t> many . . . ?</a:t>
            </a:r>
            <a:endParaRPr lang="cs-CZ" sz="3200" b="1" dirty="0"/>
          </a:p>
        </p:txBody>
      </p:sp>
      <p:pic>
        <p:nvPicPr>
          <p:cNvPr id="26" name="Picture 8" descr="C:\Users\florianovar\AppData\Local\Microsoft\Windows\Temporary Internet Files\Content.IE5\K2GSN73L\MC9004098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198076"/>
            <a:ext cx="567425" cy="815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6" descr="C:\Users\florianovar\AppData\Local\Microsoft\Windows\Temporary Internet Files\Content.IE5\FK5KBO0H\MC9002507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9832" y="3248853"/>
            <a:ext cx="805682" cy="839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C:\Users\florianovar\AppData\Local\Microsoft\Windows\Temporary Internet Files\Content.IE5\FK5KBO0H\MC9002507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5509" y="3248853"/>
            <a:ext cx="805682" cy="839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8" descr="C:\Users\florianovar\AppData\Local\Microsoft\Windows\Temporary Internet Files\Content.IE5\K2GSN73L\MC9004098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6717" y="4198076"/>
            <a:ext cx="567425" cy="815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8" descr="C:\Users\florianovar\AppData\Local\Microsoft\Windows\Temporary Internet Files\Content.IE5\K2GSN73L\MC9004098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3922" y="4198076"/>
            <a:ext cx="567425" cy="815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8" descr="C:\Users\florianovar\AppData\Local\Microsoft\Windows\Temporary Internet Files\Content.IE5\K2GSN73L\MC9004098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1127" y="4198076"/>
            <a:ext cx="567425" cy="815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8" descr="C:\Users\florianovar\AppData\Local\Microsoft\Windows\Temporary Internet Files\Content.IE5\K2GSN73L\MC9004098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8333" y="4198076"/>
            <a:ext cx="567425" cy="815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4" descr="C:\Users\florianovar\AppData\Local\Microsoft\Windows\Temporary Internet Files\Content.IE5\521CUHTJ\MC9004081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7699" y="5251648"/>
            <a:ext cx="884942" cy="1259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4" descr="C:\Users\florianovar\AppData\Local\Microsoft\Windows\Temporary Internet Files\Content.IE5\521CUHTJ\MC9004081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3861" y="5251648"/>
            <a:ext cx="884942" cy="1259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4" descr="C:\Users\florianovar\AppData\Local\Microsoft\Windows\Temporary Internet Files\Content.IE5\521CUHTJ\MC9004081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0023" y="5251648"/>
            <a:ext cx="884942" cy="1259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5" descr="Kapr obecný - šupináč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0170" y="1368976"/>
            <a:ext cx="1288761" cy="631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5" descr="Kapr obecný - šupináč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155" y="1390266"/>
            <a:ext cx="1288761" cy="631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5" descr="Kapr obecný - šupináč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9283" y="1390266"/>
            <a:ext cx="1288761" cy="631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6" descr="C:\Users\florianovar\AppData\Local\Microsoft\Windows\Temporary Internet Files\Content.IE5\FK5KBO0H\MC9002507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186" y="3248853"/>
            <a:ext cx="805682" cy="839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6" descr="C:\Users\florianovar\AppData\Local\Microsoft\Windows\Temporary Internet Files\Content.IE5\FK5KBO0H\MC9002507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9345" y="3277646"/>
            <a:ext cx="805682" cy="839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6" descr="C:\Users\florianovar\AppData\Local\Microsoft\Windows\Temporary Internet Files\Content.IE5\FK5KBO0H\MC9002507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3663" y="3254662"/>
            <a:ext cx="805682" cy="839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florianovar\AppData\Local\Microsoft\Windows\Temporary Internet Files\Content.IE5\BJ5VXHCL\MC90043575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171" y="2490106"/>
            <a:ext cx="729356" cy="698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3" descr="C:\Users\florianovar\AppData\Local\Microsoft\Windows\Temporary Internet Files\Content.IE5\BJ5VXHCL\MC90043575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1854" y="2490106"/>
            <a:ext cx="729356" cy="698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3" descr="C:\Users\florianovar\AppData\Local\Microsoft\Windows\Temporary Internet Files\Content.IE5\BJ5VXHCL\MC90043575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1537" y="2490106"/>
            <a:ext cx="729356" cy="698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3" descr="C:\Users\florianovar\AppData\Local\Microsoft\Windows\Temporary Internet Files\Content.IE5\BJ5VXHCL\MC90043575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1220" y="2490106"/>
            <a:ext cx="729356" cy="698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3" descr="C:\Users\florianovar\AppData\Local\Microsoft\Windows\Temporary Internet Files\Content.IE5\BJ5VXHCL\MC90043575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0902" y="2490106"/>
            <a:ext cx="729356" cy="698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6" name="TextovéPole 55"/>
          <p:cNvSpPr txBox="1"/>
          <p:nvPr/>
        </p:nvSpPr>
        <p:spPr>
          <a:xfrm>
            <a:off x="6056116" y="1425681"/>
            <a:ext cx="26277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five</a:t>
            </a:r>
            <a:r>
              <a:rPr lang="cs-CZ" sz="2400" dirty="0" smtClean="0"/>
              <a:t> </a:t>
            </a:r>
            <a:r>
              <a:rPr lang="cs-CZ" sz="2400" dirty="0" err="1" smtClean="0"/>
              <a:t>star</a:t>
            </a:r>
            <a:r>
              <a:rPr lang="cs-CZ" sz="2400" b="1" dirty="0" err="1" smtClean="0">
                <a:solidFill>
                  <a:srgbClr val="FF0000"/>
                </a:solidFill>
              </a:rPr>
              <a:t>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6056116" y="2481892"/>
            <a:ext cx="262772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four</a:t>
            </a:r>
            <a:r>
              <a:rPr lang="cs-CZ" sz="2400" dirty="0" smtClean="0"/>
              <a:t> </a:t>
            </a:r>
            <a:r>
              <a:rPr lang="cs-CZ" sz="2400" dirty="0" err="1" smtClean="0"/>
              <a:t>Christmas</a:t>
            </a:r>
            <a:r>
              <a:rPr lang="cs-CZ" sz="2400" dirty="0" smtClean="0"/>
              <a:t> </a:t>
            </a:r>
            <a:r>
              <a:rPr lang="cs-CZ" sz="2400" dirty="0" err="1" smtClean="0"/>
              <a:t>tree</a:t>
            </a:r>
            <a:r>
              <a:rPr lang="cs-CZ" sz="2400" b="1" dirty="0" err="1" smtClean="0">
                <a:solidFill>
                  <a:srgbClr val="FF0000"/>
                </a:solidFill>
              </a:rPr>
              <a:t>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6056116" y="3538103"/>
            <a:ext cx="26277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three</a:t>
            </a:r>
            <a:r>
              <a:rPr lang="cs-CZ" sz="2400" dirty="0" smtClean="0"/>
              <a:t> </a:t>
            </a:r>
            <a:r>
              <a:rPr lang="cs-CZ" sz="2400" dirty="0" err="1" smtClean="0"/>
              <a:t>carp</a:t>
            </a:r>
            <a:r>
              <a:rPr lang="cs-CZ" sz="2400" b="1" dirty="0" err="1" smtClean="0">
                <a:solidFill>
                  <a:srgbClr val="FF0000"/>
                </a:solidFill>
              </a:rPr>
              <a:t>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6056116" y="4594314"/>
            <a:ext cx="26277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five</a:t>
            </a:r>
            <a:r>
              <a:rPr lang="cs-CZ" sz="2400" dirty="0" smtClean="0"/>
              <a:t> </a:t>
            </a:r>
            <a:r>
              <a:rPr lang="cs-CZ" sz="2400" dirty="0" err="1" smtClean="0"/>
              <a:t>bell</a:t>
            </a:r>
            <a:r>
              <a:rPr lang="cs-CZ" sz="2400" b="1" dirty="0" err="1" smtClean="0">
                <a:solidFill>
                  <a:srgbClr val="FF0000"/>
                </a:solidFill>
              </a:rPr>
              <a:t>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6056116" y="5650525"/>
            <a:ext cx="26277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six</a:t>
            </a:r>
            <a:r>
              <a:rPr lang="cs-CZ" sz="2400" dirty="0" smtClean="0"/>
              <a:t> </a:t>
            </a:r>
            <a:r>
              <a:rPr lang="cs-CZ" sz="2400" dirty="0" err="1" smtClean="0"/>
              <a:t>candle</a:t>
            </a:r>
            <a:r>
              <a:rPr lang="cs-CZ" sz="2400" b="1" dirty="0" err="1" smtClean="0">
                <a:solidFill>
                  <a:srgbClr val="FF0000"/>
                </a:solidFill>
              </a:rPr>
              <a:t>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3987193" y="304516"/>
            <a:ext cx="18089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Match</a:t>
            </a:r>
            <a:r>
              <a:rPr lang="cs-CZ" sz="3200" b="1" dirty="0" smtClean="0"/>
              <a:t>!</a:t>
            </a:r>
            <a:endParaRPr lang="cs-CZ" sz="3200" b="1" dirty="0"/>
          </a:p>
        </p:txBody>
      </p:sp>
      <p:cxnSp>
        <p:nvCxnSpPr>
          <p:cNvPr id="3" name="Přímá spojnice se šipkou 2"/>
          <p:cNvCxnSpPr/>
          <p:nvPr/>
        </p:nvCxnSpPr>
        <p:spPr>
          <a:xfrm>
            <a:off x="4528044" y="1684722"/>
            <a:ext cx="1528072" cy="1853381"/>
          </a:xfrm>
          <a:prstGeom prst="straightConnector1">
            <a:avLst/>
          </a:prstGeom>
          <a:ln w="444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>
            <a:off x="3846207" y="2839293"/>
            <a:ext cx="2209909" cy="1853381"/>
          </a:xfrm>
          <a:prstGeom prst="straightConnector1">
            <a:avLst/>
          </a:prstGeom>
          <a:ln w="444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>
            <a:off x="4528044" y="4198076"/>
            <a:ext cx="1528072" cy="1452449"/>
          </a:xfrm>
          <a:prstGeom prst="straightConnector1">
            <a:avLst/>
          </a:prstGeom>
          <a:ln w="4445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 flipV="1">
            <a:off x="3841073" y="1706012"/>
            <a:ext cx="2215043" cy="2986662"/>
          </a:xfrm>
          <a:prstGeom prst="straightConnector1">
            <a:avLst/>
          </a:prstGeom>
          <a:ln w="4445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>
            <a:endCxn id="57" idx="1"/>
          </p:cNvCxnSpPr>
          <p:nvPr/>
        </p:nvCxnSpPr>
        <p:spPr>
          <a:xfrm flipV="1">
            <a:off x="4528044" y="2897391"/>
            <a:ext cx="1528072" cy="3171841"/>
          </a:xfrm>
          <a:prstGeom prst="straightConnector1">
            <a:avLst/>
          </a:prstGeom>
          <a:ln w="44450">
            <a:solidFill>
              <a:srgbClr val="7030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8157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" grpId="0"/>
      <p:bldP spid="57" grpId="0"/>
      <p:bldP spid="58" grpId="0"/>
      <p:bldP spid="59" grpId="0"/>
      <p:bldP spid="6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 descr="C:\Users\florianovar\AppData\Local\Microsoft\Windows\Temporary Internet Files\Content.IE5\FK5KBO0H\MC9002507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155" y="3248853"/>
            <a:ext cx="805682" cy="839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florianovar\AppData\Local\Microsoft\Windows\Temporary Internet Files\Content.IE5\521CUHTJ\MC9004081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37" y="5251648"/>
            <a:ext cx="884942" cy="1259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592618" y="317118"/>
            <a:ext cx="32910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How</a:t>
            </a:r>
            <a:r>
              <a:rPr lang="cs-CZ" sz="3200" b="1" dirty="0" smtClean="0"/>
              <a:t> many . . . ?</a:t>
            </a:r>
            <a:endParaRPr lang="cs-CZ" sz="3200" b="1" dirty="0"/>
          </a:p>
        </p:txBody>
      </p:sp>
      <p:pic>
        <p:nvPicPr>
          <p:cNvPr id="26" name="Picture 8" descr="C:\Users\florianovar\AppData\Local\Microsoft\Windows\Temporary Internet Files\Content.IE5\K2GSN73L\MC9004098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198076"/>
            <a:ext cx="567425" cy="815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6" descr="C:\Users\florianovar\AppData\Local\Microsoft\Windows\Temporary Internet Files\Content.IE5\FK5KBO0H\MC9002507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9832" y="3248853"/>
            <a:ext cx="805682" cy="839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C:\Users\florianovar\AppData\Local\Microsoft\Windows\Temporary Internet Files\Content.IE5\FK5KBO0H\MC9002507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5509" y="3248853"/>
            <a:ext cx="805682" cy="839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8" descr="C:\Users\florianovar\AppData\Local\Microsoft\Windows\Temporary Internet Files\Content.IE5\K2GSN73L\MC9004098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6717" y="4198076"/>
            <a:ext cx="567425" cy="815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8" descr="C:\Users\florianovar\AppData\Local\Microsoft\Windows\Temporary Internet Files\Content.IE5\K2GSN73L\MC9004098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3922" y="4198076"/>
            <a:ext cx="567425" cy="815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8" descr="C:\Users\florianovar\AppData\Local\Microsoft\Windows\Temporary Internet Files\Content.IE5\K2GSN73L\MC9004098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1127" y="4198076"/>
            <a:ext cx="567425" cy="815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8" descr="C:\Users\florianovar\AppData\Local\Microsoft\Windows\Temporary Internet Files\Content.IE5\K2GSN73L\MC9004098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8333" y="4198076"/>
            <a:ext cx="567425" cy="815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4" descr="C:\Users\florianovar\AppData\Local\Microsoft\Windows\Temporary Internet Files\Content.IE5\521CUHTJ\MC9004081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7699" y="5251648"/>
            <a:ext cx="884942" cy="1259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4" descr="C:\Users\florianovar\AppData\Local\Microsoft\Windows\Temporary Internet Files\Content.IE5\521CUHTJ\MC9004081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3861" y="5251648"/>
            <a:ext cx="884942" cy="1259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4" descr="C:\Users\florianovar\AppData\Local\Microsoft\Windows\Temporary Internet Files\Content.IE5\521CUHTJ\MC9004081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0023" y="5251648"/>
            <a:ext cx="884942" cy="1259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5" descr="Kapr obecný - šupináč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0170" y="1368976"/>
            <a:ext cx="1288761" cy="631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5" descr="Kapr obecný - šupináč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155" y="1390266"/>
            <a:ext cx="1288761" cy="631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5" descr="Kapr obecný - šupináč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9283" y="1390266"/>
            <a:ext cx="1288761" cy="631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6" descr="C:\Users\florianovar\AppData\Local\Microsoft\Windows\Temporary Internet Files\Content.IE5\FK5KBO0H\MC9002507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186" y="3248853"/>
            <a:ext cx="805682" cy="839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6" descr="C:\Users\florianovar\AppData\Local\Microsoft\Windows\Temporary Internet Files\Content.IE5\FK5KBO0H\MC9002507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9345" y="3277646"/>
            <a:ext cx="805682" cy="839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6" descr="C:\Users\florianovar\AppData\Local\Microsoft\Windows\Temporary Internet Files\Content.IE5\FK5KBO0H\MC9002507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3663" y="3254662"/>
            <a:ext cx="805682" cy="839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florianovar\AppData\Local\Microsoft\Windows\Temporary Internet Files\Content.IE5\BJ5VXHCL\MC90043575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171" y="2490106"/>
            <a:ext cx="729356" cy="698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3" descr="C:\Users\florianovar\AppData\Local\Microsoft\Windows\Temporary Internet Files\Content.IE5\BJ5VXHCL\MC90043575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1854" y="2490106"/>
            <a:ext cx="729356" cy="698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3" descr="C:\Users\florianovar\AppData\Local\Microsoft\Windows\Temporary Internet Files\Content.IE5\BJ5VXHCL\MC90043575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1537" y="2490106"/>
            <a:ext cx="729356" cy="698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3" descr="C:\Users\florianovar\AppData\Local\Microsoft\Windows\Temporary Internet Files\Content.IE5\BJ5VXHCL\MC90043575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1220" y="2490106"/>
            <a:ext cx="729356" cy="698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3" descr="C:\Users\florianovar\AppData\Local\Microsoft\Windows\Temporary Internet Files\Content.IE5\BJ5VXHCL\MC90043575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0902" y="2490106"/>
            <a:ext cx="729356" cy="698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6" name="TextovéPole 55"/>
          <p:cNvSpPr txBox="1"/>
          <p:nvPr/>
        </p:nvSpPr>
        <p:spPr>
          <a:xfrm>
            <a:off x="6056116" y="1425681"/>
            <a:ext cx="26277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five</a:t>
            </a:r>
            <a:r>
              <a:rPr lang="cs-CZ" sz="2400" dirty="0" smtClean="0"/>
              <a:t> </a:t>
            </a:r>
            <a:r>
              <a:rPr lang="cs-CZ" sz="2400" dirty="0" err="1" smtClean="0"/>
              <a:t>star</a:t>
            </a:r>
            <a:r>
              <a:rPr lang="cs-CZ" sz="2400" b="1" dirty="0" err="1" smtClean="0">
                <a:solidFill>
                  <a:srgbClr val="FF0000"/>
                </a:solidFill>
              </a:rPr>
              <a:t>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6056116" y="2481892"/>
            <a:ext cx="262772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four</a:t>
            </a:r>
            <a:r>
              <a:rPr lang="cs-CZ" sz="2400" dirty="0" smtClean="0"/>
              <a:t> </a:t>
            </a:r>
            <a:r>
              <a:rPr lang="cs-CZ" sz="2400" dirty="0" err="1" smtClean="0"/>
              <a:t>Christmas</a:t>
            </a:r>
            <a:r>
              <a:rPr lang="cs-CZ" sz="2400" dirty="0" smtClean="0"/>
              <a:t> </a:t>
            </a:r>
            <a:r>
              <a:rPr lang="cs-CZ" sz="2400" dirty="0" err="1" smtClean="0"/>
              <a:t>tree</a:t>
            </a:r>
            <a:r>
              <a:rPr lang="cs-CZ" sz="2400" b="1" dirty="0" err="1" smtClean="0">
                <a:solidFill>
                  <a:srgbClr val="FF0000"/>
                </a:solidFill>
              </a:rPr>
              <a:t>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6056116" y="3538103"/>
            <a:ext cx="26277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three</a:t>
            </a:r>
            <a:r>
              <a:rPr lang="cs-CZ" sz="2400" dirty="0" smtClean="0"/>
              <a:t> </a:t>
            </a:r>
            <a:r>
              <a:rPr lang="cs-CZ" sz="2400" dirty="0" err="1" smtClean="0"/>
              <a:t>carp</a:t>
            </a:r>
            <a:r>
              <a:rPr lang="cs-CZ" sz="2400" b="1" dirty="0" err="1" smtClean="0">
                <a:solidFill>
                  <a:srgbClr val="FF0000"/>
                </a:solidFill>
              </a:rPr>
              <a:t>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6056116" y="4594314"/>
            <a:ext cx="26277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five</a:t>
            </a:r>
            <a:r>
              <a:rPr lang="cs-CZ" sz="2400" dirty="0" smtClean="0"/>
              <a:t> </a:t>
            </a:r>
            <a:r>
              <a:rPr lang="cs-CZ" sz="2400" dirty="0" err="1" smtClean="0"/>
              <a:t>bell</a:t>
            </a:r>
            <a:r>
              <a:rPr lang="cs-CZ" sz="2400" b="1" dirty="0" err="1" smtClean="0">
                <a:solidFill>
                  <a:srgbClr val="FF0000"/>
                </a:solidFill>
              </a:rPr>
              <a:t>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6056116" y="5650525"/>
            <a:ext cx="26277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six</a:t>
            </a:r>
            <a:r>
              <a:rPr lang="cs-CZ" sz="2400" dirty="0" smtClean="0"/>
              <a:t> </a:t>
            </a:r>
            <a:r>
              <a:rPr lang="cs-CZ" sz="2400" dirty="0" err="1" smtClean="0"/>
              <a:t>candle</a:t>
            </a:r>
            <a:r>
              <a:rPr lang="cs-CZ" sz="2400" b="1" dirty="0" err="1" smtClean="0">
                <a:solidFill>
                  <a:srgbClr val="FF0000"/>
                </a:solidFill>
              </a:rPr>
              <a:t>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3987193" y="304516"/>
            <a:ext cx="18089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Match</a:t>
            </a:r>
            <a:r>
              <a:rPr lang="cs-CZ" sz="3200" b="1" dirty="0" smtClean="0"/>
              <a:t>!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288383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404664"/>
            <a:ext cx="8568952" cy="626469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900" dirty="0" smtClean="0"/>
              <a:t>Zdroje</a:t>
            </a:r>
            <a:r>
              <a:rPr lang="cs-CZ" dirty="0" smtClean="0"/>
              <a:t>:</a:t>
            </a:r>
          </a:p>
          <a:p>
            <a:pPr marL="45720" indent="0">
              <a:buNone/>
            </a:pPr>
            <a:r>
              <a:rPr lang="cs-CZ" sz="2400" dirty="0" smtClean="0"/>
              <a:t>Kliparty </a:t>
            </a:r>
            <a:r>
              <a:rPr lang="cs-CZ" sz="2400" dirty="0" smtClean="0">
                <a:cs typeface="Times New Roman" pitchFamily="18" charset="0"/>
              </a:rPr>
              <a:t>www.office.microsoft.com</a:t>
            </a:r>
            <a:endParaRPr lang="cs-CZ" sz="2400" dirty="0"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2910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erodynamika">
  <a:themeElements>
    <a:clrScheme name="Vlastní 2">
      <a:dk1>
        <a:srgbClr val="CAF297"/>
      </a:dk1>
      <a:lt1>
        <a:srgbClr val="EDFADC"/>
      </a:lt1>
      <a:dk2>
        <a:srgbClr val="568C11"/>
      </a:dk2>
      <a:lt2>
        <a:srgbClr val="CAF297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910</TotalTime>
  <Words>522</Words>
  <Application>Microsoft Office PowerPoint</Application>
  <PresentationFormat>Předvádění na obrazovce (4:3)</PresentationFormat>
  <Paragraphs>124</Paragraphs>
  <Slides>20</Slides>
  <Notes>2</Notes>
  <HiddenSlides>1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Aerodynamika</vt:lpstr>
      <vt:lpstr>1_Aerodynamika</vt:lpstr>
      <vt:lpstr>Prezentace aplikace PowerPoint</vt:lpstr>
      <vt:lpstr>Prezentace aplikace PowerPoint</vt:lpstr>
      <vt:lpstr>Christmas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Christmas</dc:title>
  <dc:creator>Renata Florianová</dc:creator>
  <cp:lastModifiedBy>Renata Florianová</cp:lastModifiedBy>
  <cp:revision>84</cp:revision>
  <dcterms:created xsi:type="dcterms:W3CDTF">2012-06-24T14:41:58Z</dcterms:created>
  <dcterms:modified xsi:type="dcterms:W3CDTF">2013-02-24T11:10:32Z</dcterms:modified>
</cp:coreProperties>
</file>