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4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F3BA69C-E796-44CB-9B18-9A8EF983E40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C04A41A-88DC-4212-8A5F-F6A645206D6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3BA69C-E796-44CB-9B18-9A8EF983E40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04A41A-88DC-4212-8A5F-F6A645206D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F3BA69C-E796-44CB-9B18-9A8EF983E40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4C04A41A-88DC-4212-8A5F-F6A645206D6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3BA69C-E796-44CB-9B18-9A8EF983E40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04A41A-88DC-4212-8A5F-F6A645206D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3BA69C-E796-44CB-9B18-9A8EF983E40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04A41A-88DC-4212-8A5F-F6A645206D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3BA69C-E796-44CB-9B18-9A8EF983E40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04A41A-88DC-4212-8A5F-F6A645206D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F3BA69C-E796-44CB-9B18-9A8EF983E40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04A41A-88DC-4212-8A5F-F6A645206D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3BA69C-E796-44CB-9B18-9A8EF983E40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04A41A-88DC-4212-8A5F-F6A645206D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3BA69C-E796-44CB-9B18-9A8EF983E40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04A41A-88DC-4212-8A5F-F6A645206D6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3BA69C-E796-44CB-9B18-9A8EF983E40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04A41A-88DC-4212-8A5F-F6A645206D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8F3BA69C-E796-44CB-9B18-9A8EF983E40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C04A41A-88DC-4212-8A5F-F6A645206D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8F3BA69C-E796-44CB-9B18-9A8EF983E40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C04A41A-88DC-4212-8A5F-F6A645206D6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1196753"/>
            <a:ext cx="7929563" cy="5161186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Autor:  Dobiášová  Michaela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Název:  VY_32_INOVACE_04_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A 11_Severní    Amerika - test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Téma:   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Amerika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7463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9600" b="1" i="1" dirty="0" smtClean="0"/>
              <a:t>TEST</a:t>
            </a:r>
            <a:endParaRPr lang="cs-CZ" sz="9600" b="1" i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573016"/>
            <a:ext cx="64008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lgerian" pitchFamily="82" charset="0"/>
              </a:rPr>
              <a:t>AMERIKA</a:t>
            </a:r>
            <a:endParaRPr lang="cs-CZ" sz="5400" dirty="0">
              <a:solidFill>
                <a:schemeClr val="accent4">
                  <a:lumMod val="20000"/>
                  <a:lumOff val="80000"/>
                </a:schemeClr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4635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SLEPÁ  MAPA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200" dirty="0" smtClean="0"/>
              <a:t>A)                        </a:t>
            </a:r>
            <a:endParaRPr lang="cs-CZ" sz="3200" dirty="0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half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200" dirty="0" smtClean="0"/>
              <a:t>B)</a:t>
            </a:r>
            <a:endParaRPr lang="cs-CZ" sz="3200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>
              <a:buFont typeface="+mj-lt"/>
              <a:buAutoNum type="arabicParenR"/>
            </a:pPr>
            <a:r>
              <a:rPr lang="cs-CZ" sz="1800" dirty="0" smtClean="0"/>
              <a:t>Labradorské moře</a:t>
            </a:r>
          </a:p>
          <a:p>
            <a:pPr>
              <a:buFont typeface="+mj-lt"/>
              <a:buAutoNum type="arabicParenR"/>
            </a:pPr>
            <a:r>
              <a:rPr lang="cs-CZ" sz="2000" dirty="0" smtClean="0"/>
              <a:t>Karibské</a:t>
            </a:r>
            <a:r>
              <a:rPr lang="cs-CZ" sz="1800" dirty="0" smtClean="0"/>
              <a:t> moře</a:t>
            </a:r>
          </a:p>
          <a:p>
            <a:pPr>
              <a:buFont typeface="+mj-lt"/>
              <a:buAutoNum type="arabicParenR"/>
            </a:pPr>
            <a:r>
              <a:rPr lang="cs-CZ" sz="1800" dirty="0" smtClean="0"/>
              <a:t>Mexický záliv</a:t>
            </a:r>
          </a:p>
          <a:p>
            <a:pPr>
              <a:buFont typeface="+mj-lt"/>
              <a:buAutoNum type="arabicParenR"/>
            </a:pPr>
            <a:r>
              <a:rPr lang="cs-CZ" sz="1800" dirty="0" smtClean="0"/>
              <a:t>záliv sv. Vavřince</a:t>
            </a:r>
            <a:endParaRPr lang="cs-CZ" sz="1800" dirty="0"/>
          </a:p>
          <a:p>
            <a:pPr>
              <a:buFont typeface="+mj-lt"/>
              <a:buAutoNum type="arabicParenR"/>
            </a:pPr>
            <a:r>
              <a:rPr lang="cs-CZ" sz="1800" dirty="0" smtClean="0"/>
              <a:t>Dánský průliv</a:t>
            </a:r>
          </a:p>
          <a:p>
            <a:pPr>
              <a:buFont typeface="+mj-lt"/>
              <a:buAutoNum type="arabicParenR"/>
            </a:pPr>
            <a:r>
              <a:rPr lang="cs-CZ" sz="1800" dirty="0" smtClean="0"/>
              <a:t>Bahamský průliv</a:t>
            </a:r>
          </a:p>
          <a:p>
            <a:pPr>
              <a:buFont typeface="+mj-lt"/>
              <a:buAutoNum type="arabicParenR"/>
            </a:pPr>
            <a:r>
              <a:rPr lang="cs-CZ" sz="1800" dirty="0" smtClean="0"/>
              <a:t>Malé Antily</a:t>
            </a:r>
          </a:p>
          <a:p>
            <a:pPr>
              <a:buFont typeface="+mj-lt"/>
              <a:buAutoNum type="arabicParenR"/>
            </a:pPr>
            <a:r>
              <a:rPr lang="cs-CZ" sz="1800" dirty="0" smtClean="0"/>
              <a:t>Jamajka</a:t>
            </a:r>
          </a:p>
          <a:p>
            <a:pPr>
              <a:buFont typeface="+mj-lt"/>
              <a:buAutoNum type="arabicParenR"/>
            </a:pPr>
            <a:r>
              <a:rPr lang="cs-CZ" sz="1800" dirty="0" smtClean="0"/>
              <a:t>Nové Skotsko</a:t>
            </a:r>
          </a:p>
          <a:p>
            <a:pPr>
              <a:buFont typeface="+mj-lt"/>
              <a:buAutoNum type="arabicParenR"/>
            </a:pPr>
            <a:r>
              <a:rPr lang="cs-CZ" sz="1800" dirty="0" smtClean="0"/>
              <a:t>Kalifornský poloostrov</a:t>
            </a:r>
          </a:p>
        </p:txBody>
      </p:sp>
      <p:sp>
        <p:nvSpPr>
          <p:cNvPr id="17" name="Zástupný symbol pro obsah 16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000" dirty="0" smtClean="0"/>
              <a:t>Beringovo moře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smtClean="0"/>
              <a:t>Sargasové moře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Hudsonův</a:t>
            </a:r>
            <a:r>
              <a:rPr lang="cs-CZ" sz="2000" dirty="0" smtClean="0"/>
              <a:t> záliv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smtClean="0"/>
              <a:t>Honduraský záliv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smtClean="0"/>
              <a:t>Davisův průliv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smtClean="0"/>
              <a:t>Jamajský průliv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smtClean="0"/>
              <a:t>Bahamy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smtClean="0"/>
              <a:t>Portoriko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smtClean="0"/>
              <a:t>Aljašský poloostrov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Yucatán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1589601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500"/>
                            </p:stCondLst>
                            <p:childTnLst>
                              <p:par>
                                <p:cTn id="3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500"/>
                            </p:stCondLst>
                            <p:childTnLst>
                              <p:par>
                                <p:cTn id="4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0"/>
                            </p:stCondLst>
                            <p:childTnLst>
                              <p:par>
                                <p:cTn id="5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500"/>
                            </p:stCondLst>
                            <p:childTnLst>
                              <p:par>
                                <p:cTn id="5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"/>
                            </p:stCondLst>
                            <p:childTnLst>
                              <p:par>
                                <p:cTn id="6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6500"/>
                            </p:stCondLst>
                            <p:childTnLst>
                              <p:par>
                                <p:cTn id="6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7000"/>
                            </p:stCondLst>
                            <p:childTnLst>
                              <p:par>
                                <p:cTn id="7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500"/>
                            </p:stCondLst>
                            <p:childTnLst>
                              <p:par>
                                <p:cTn id="7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8000"/>
                            </p:stCondLst>
                            <p:childTnLst>
                              <p:par>
                                <p:cTn id="8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8500"/>
                            </p:stCondLst>
                            <p:childTnLst>
                              <p:par>
                                <p:cTn id="8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9000"/>
                            </p:stCondLst>
                            <p:childTnLst>
                              <p:par>
                                <p:cTn id="9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9500"/>
                            </p:stCondLst>
                            <p:childTnLst>
                              <p:par>
                                <p:cTn id="9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0000"/>
                            </p:stCondLst>
                            <p:childTnLst>
                              <p:par>
                                <p:cTn id="10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0500"/>
                            </p:stCondLst>
                            <p:childTnLst>
                              <p:par>
                                <p:cTn id="10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1000"/>
                            </p:stCondLst>
                            <p:childTnLst>
                              <p:par>
                                <p:cTn id="1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11500"/>
                            </p:stCondLst>
                            <p:childTnLst>
                              <p:par>
                                <p:cTn id="1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5" grpId="0" build="p"/>
      <p:bldP spid="1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200" dirty="0" smtClean="0"/>
              <a:t>  A)</a:t>
            </a:r>
            <a:endParaRPr lang="cs-CZ" sz="32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200" dirty="0" smtClean="0"/>
              <a:t>B)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11) </a:t>
            </a:r>
            <a:r>
              <a:rPr lang="cs-CZ" sz="2000" dirty="0" err="1" smtClean="0"/>
              <a:t>Appalače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12) Aljašské hory</a:t>
            </a:r>
          </a:p>
          <a:p>
            <a:pPr marL="0" indent="0">
              <a:buNone/>
            </a:pPr>
            <a:r>
              <a:rPr lang="cs-CZ" sz="2000" dirty="0" smtClean="0"/>
              <a:t>13) Arktická nížina</a:t>
            </a:r>
          </a:p>
          <a:p>
            <a:pPr marL="0" indent="0">
              <a:buNone/>
            </a:pPr>
            <a:r>
              <a:rPr lang="cs-CZ" sz="2000" dirty="0" smtClean="0"/>
              <a:t>14) </a:t>
            </a:r>
            <a:r>
              <a:rPr lang="cs-CZ" sz="2000" dirty="0" err="1" smtClean="0"/>
              <a:t>Gilská</a:t>
            </a:r>
            <a:r>
              <a:rPr lang="cs-CZ" sz="2000" dirty="0" smtClean="0"/>
              <a:t> poušť</a:t>
            </a:r>
          </a:p>
          <a:p>
            <a:pPr marL="0" indent="0">
              <a:buNone/>
            </a:pPr>
            <a:r>
              <a:rPr lang="cs-CZ" sz="2000" dirty="0" smtClean="0"/>
              <a:t>15) Mexická plošina</a:t>
            </a:r>
          </a:p>
          <a:p>
            <a:pPr marL="0" indent="0">
              <a:buNone/>
            </a:pPr>
            <a:r>
              <a:rPr lang="cs-CZ" sz="2000" dirty="0" smtClean="0"/>
              <a:t>16) Mackenzie</a:t>
            </a:r>
          </a:p>
          <a:p>
            <a:pPr marL="0" indent="0">
              <a:buNone/>
            </a:pPr>
            <a:r>
              <a:rPr lang="cs-CZ" sz="2000" dirty="0" smtClean="0"/>
              <a:t>17) Mississippi</a:t>
            </a:r>
          </a:p>
          <a:p>
            <a:pPr marL="0" indent="0">
              <a:buNone/>
            </a:pPr>
            <a:r>
              <a:rPr lang="cs-CZ" sz="2000" dirty="0" smtClean="0"/>
              <a:t>18) Rio Grande</a:t>
            </a:r>
          </a:p>
          <a:p>
            <a:pPr marL="0" indent="0">
              <a:buNone/>
            </a:pPr>
            <a:r>
              <a:rPr lang="cs-CZ" sz="2000" dirty="0" smtClean="0"/>
              <a:t>19) Velké </a:t>
            </a:r>
            <a:r>
              <a:rPr lang="cs-CZ" sz="2000" dirty="0"/>
              <a:t>O</a:t>
            </a:r>
            <a:r>
              <a:rPr lang="cs-CZ" sz="2000" dirty="0" smtClean="0"/>
              <a:t>tročí jezero</a:t>
            </a:r>
          </a:p>
          <a:p>
            <a:pPr marL="0" indent="0">
              <a:buNone/>
            </a:pPr>
            <a:r>
              <a:rPr lang="cs-CZ" sz="2000" dirty="0" smtClean="0"/>
              <a:t>20) Hořejší jezero</a:t>
            </a:r>
            <a:endParaRPr lang="cs-CZ" sz="2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11) Skalnaté hory</a:t>
            </a:r>
          </a:p>
          <a:p>
            <a:pPr marL="0" indent="0">
              <a:buNone/>
            </a:pPr>
            <a:r>
              <a:rPr lang="cs-CZ" sz="2000" dirty="0" smtClean="0"/>
              <a:t>12) Sierra Madre</a:t>
            </a:r>
          </a:p>
          <a:p>
            <a:pPr marL="0" indent="0">
              <a:buNone/>
            </a:pPr>
            <a:r>
              <a:rPr lang="cs-CZ" sz="2000" dirty="0" smtClean="0"/>
              <a:t>13) Mississippská nížina</a:t>
            </a:r>
          </a:p>
          <a:p>
            <a:pPr marL="0" indent="0">
              <a:buNone/>
            </a:pPr>
            <a:r>
              <a:rPr lang="cs-CZ" sz="2000" dirty="0" smtClean="0"/>
              <a:t>14) Mohavská poušť</a:t>
            </a:r>
          </a:p>
          <a:p>
            <a:pPr marL="0" indent="0">
              <a:buNone/>
            </a:pPr>
            <a:r>
              <a:rPr lang="cs-CZ" sz="2000" dirty="0" smtClean="0"/>
              <a:t>15) Centrální roviny</a:t>
            </a:r>
          </a:p>
          <a:p>
            <a:pPr marL="0" indent="0">
              <a:buNone/>
            </a:pPr>
            <a:r>
              <a:rPr lang="cs-CZ" sz="2000" dirty="0" smtClean="0"/>
              <a:t>16) Yukon</a:t>
            </a:r>
          </a:p>
          <a:p>
            <a:pPr marL="0" indent="0">
              <a:buNone/>
            </a:pPr>
            <a:r>
              <a:rPr lang="cs-CZ" sz="2000" dirty="0" smtClean="0"/>
              <a:t>17) Missouri</a:t>
            </a:r>
          </a:p>
          <a:p>
            <a:pPr marL="0" indent="0">
              <a:buNone/>
            </a:pPr>
            <a:r>
              <a:rPr lang="cs-CZ" sz="2000" dirty="0" smtClean="0"/>
              <a:t>18) Colorado</a:t>
            </a:r>
          </a:p>
          <a:p>
            <a:pPr marL="0" indent="0">
              <a:buNone/>
            </a:pPr>
            <a:r>
              <a:rPr lang="cs-CZ" sz="2000" dirty="0" smtClean="0"/>
              <a:t>19) Velké Medvědí jezero</a:t>
            </a:r>
          </a:p>
          <a:p>
            <a:pPr marL="0" indent="0">
              <a:buNone/>
            </a:pPr>
            <a:r>
              <a:rPr lang="cs-CZ" sz="2000" dirty="0" smtClean="0"/>
              <a:t>20) Hurónské jezero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7435692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5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7000"/>
                            </p:stCondLst>
                            <p:childTnLst>
                              <p:par>
                                <p:cTn id="7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7500"/>
                            </p:stCondLst>
                            <p:childTnLst>
                              <p:par>
                                <p:cTn id="8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8000"/>
                            </p:stCondLst>
                            <p:childTnLst>
                              <p:par>
                                <p:cTn id="8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8500"/>
                            </p:stCondLst>
                            <p:childTnLst>
                              <p:par>
                                <p:cTn id="9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9000"/>
                            </p:stCondLst>
                            <p:childTnLst>
                              <p:par>
                                <p:cTn id="9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9500"/>
                            </p:stCondLst>
                            <p:childTnLst>
                              <p:par>
                                <p:cTn id="10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severni_amerika_slepa_mapa_hranic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0"/>
            <a:ext cx="5412854" cy="6879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9" name="Vývojový diagram: spojnice 8"/>
          <p:cNvSpPr/>
          <p:nvPr/>
        </p:nvSpPr>
        <p:spPr>
          <a:xfrm>
            <a:off x="6647656" y="197626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Vývojový diagram: spojnice 9"/>
          <p:cNvSpPr/>
          <p:nvPr/>
        </p:nvSpPr>
        <p:spPr>
          <a:xfrm>
            <a:off x="6300192" y="6181747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1" name="Vývojový diagram: spojnice 10"/>
          <p:cNvSpPr/>
          <p:nvPr/>
        </p:nvSpPr>
        <p:spPr>
          <a:xfrm>
            <a:off x="5052183" y="548973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3" name="Vývojový diagram: spojnice 12"/>
          <p:cNvSpPr/>
          <p:nvPr/>
        </p:nvSpPr>
        <p:spPr>
          <a:xfrm>
            <a:off x="7104856" y="345013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cxnSp>
        <p:nvCxnSpPr>
          <p:cNvPr id="17" name="Přímá spojnice se šipkou 16"/>
          <p:cNvCxnSpPr>
            <a:endCxn id="13" idx="1"/>
          </p:cNvCxnSpPr>
          <p:nvPr/>
        </p:nvCxnSpPr>
        <p:spPr>
          <a:xfrm>
            <a:off x="6647656" y="3068960"/>
            <a:ext cx="524155" cy="4481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Vývojový diagram: spojnice 17"/>
          <p:cNvSpPr/>
          <p:nvPr/>
        </p:nvSpPr>
        <p:spPr>
          <a:xfrm>
            <a:off x="6462702" y="86986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9" name="Vývojový diagram: spojnice 18"/>
          <p:cNvSpPr/>
          <p:nvPr/>
        </p:nvSpPr>
        <p:spPr>
          <a:xfrm>
            <a:off x="6872630" y="486916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cxnSp>
        <p:nvCxnSpPr>
          <p:cNvPr id="29" name="Přímá spojnice se šipkou 28"/>
          <p:cNvCxnSpPr/>
          <p:nvPr/>
        </p:nvCxnSpPr>
        <p:spPr>
          <a:xfrm flipV="1">
            <a:off x="6462702" y="5229200"/>
            <a:ext cx="40992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Vývojový diagram: spojnice 29"/>
          <p:cNvSpPr/>
          <p:nvPr/>
        </p:nvSpPr>
        <p:spPr>
          <a:xfrm>
            <a:off x="7270785" y="6181747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31" name="Vývojový diagram: spojnice 30"/>
          <p:cNvSpPr/>
          <p:nvPr/>
        </p:nvSpPr>
        <p:spPr>
          <a:xfrm>
            <a:off x="7562056" y="532636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cxnSp>
        <p:nvCxnSpPr>
          <p:cNvPr id="1032" name="Přímá spojnice se šipkou 1031"/>
          <p:cNvCxnSpPr>
            <a:endCxn id="31" idx="2"/>
          </p:cNvCxnSpPr>
          <p:nvPr/>
        </p:nvCxnSpPr>
        <p:spPr>
          <a:xfrm flipV="1">
            <a:off x="6691302" y="5554960"/>
            <a:ext cx="870754" cy="3919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3" name="Vývojový diagram: spojnice 1032"/>
          <p:cNvSpPr/>
          <p:nvPr/>
        </p:nvSpPr>
        <p:spPr>
          <a:xfrm>
            <a:off x="6528792" y="370882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cxnSp>
        <p:nvCxnSpPr>
          <p:cNvPr id="1035" name="Přímá spojnice se šipkou 1034"/>
          <p:cNvCxnSpPr/>
          <p:nvPr/>
        </p:nvCxnSpPr>
        <p:spPr>
          <a:xfrm>
            <a:off x="6647656" y="3450138"/>
            <a:ext cx="43646" cy="2286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6" name="Vývojový diagram: spojnice 1035"/>
          <p:cNvSpPr/>
          <p:nvPr/>
        </p:nvSpPr>
        <p:spPr>
          <a:xfrm>
            <a:off x="3131840" y="5540036"/>
            <a:ext cx="72008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037" name="Vývojový diagram: spojnice 1036"/>
          <p:cNvSpPr/>
          <p:nvPr/>
        </p:nvSpPr>
        <p:spPr>
          <a:xfrm>
            <a:off x="5421530" y="4341262"/>
            <a:ext cx="662638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038" name="Vývojový diagram: spojnice 1037"/>
          <p:cNvSpPr/>
          <p:nvPr/>
        </p:nvSpPr>
        <p:spPr>
          <a:xfrm>
            <a:off x="2123728" y="1599068"/>
            <a:ext cx="72008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039" name="Vývojový diagram: spojnice 1038"/>
          <p:cNvSpPr/>
          <p:nvPr/>
        </p:nvSpPr>
        <p:spPr>
          <a:xfrm>
            <a:off x="4213467" y="2619577"/>
            <a:ext cx="729761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040" name="Vývojový diagram: spojnice 1039"/>
          <p:cNvSpPr/>
          <p:nvPr/>
        </p:nvSpPr>
        <p:spPr>
          <a:xfrm>
            <a:off x="3194720" y="4639847"/>
            <a:ext cx="6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041" name="Vývojový diagram: spojnice 1040"/>
          <p:cNvSpPr/>
          <p:nvPr/>
        </p:nvSpPr>
        <p:spPr>
          <a:xfrm>
            <a:off x="4169507" y="5750946"/>
            <a:ext cx="717592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042" name="Vývojový diagram: spojnice 1041"/>
          <p:cNvSpPr/>
          <p:nvPr/>
        </p:nvSpPr>
        <p:spPr>
          <a:xfrm>
            <a:off x="2987824" y="1747664"/>
            <a:ext cx="601216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043" name="Vývojový diagram: spojnice 1042"/>
          <p:cNvSpPr/>
          <p:nvPr/>
        </p:nvSpPr>
        <p:spPr>
          <a:xfrm>
            <a:off x="4578347" y="4411960"/>
            <a:ext cx="702436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1044" name="Vývojový diagram: spojnice 1043"/>
          <p:cNvSpPr/>
          <p:nvPr/>
        </p:nvSpPr>
        <p:spPr>
          <a:xfrm>
            <a:off x="4169507" y="5097760"/>
            <a:ext cx="717592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045" name="Vývojový diagram: spojnice 1044"/>
          <p:cNvSpPr/>
          <p:nvPr/>
        </p:nvSpPr>
        <p:spPr>
          <a:xfrm>
            <a:off x="3288432" y="2383694"/>
            <a:ext cx="707504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1046" name="Vývojový diagram: spojnice 1045"/>
          <p:cNvSpPr/>
          <p:nvPr/>
        </p:nvSpPr>
        <p:spPr>
          <a:xfrm>
            <a:off x="4788024" y="3335838"/>
            <a:ext cx="633505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4835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8000"/>
                            </p:stCondLst>
                            <p:childTnLst>
                              <p:par>
                                <p:cTn id="56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1000"/>
                            </p:stCondLst>
                            <p:childTnLst>
                              <p:par>
                                <p:cTn id="73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4000"/>
                            </p:stCondLst>
                            <p:childTnLst>
                              <p:par>
                                <p:cTn id="90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7000"/>
                            </p:stCondLst>
                            <p:childTnLst>
                              <p:par>
                                <p:cTn id="107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4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23000"/>
                            </p:stCondLst>
                            <p:childTnLst>
                              <p:par>
                                <p:cTn id="141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26000"/>
                            </p:stCondLst>
                            <p:childTnLst>
                              <p:par>
                                <p:cTn id="158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29000"/>
                            </p:stCondLst>
                            <p:childTnLst>
                              <p:par>
                                <p:cTn id="175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32000"/>
                            </p:stCondLst>
                            <p:childTnLst>
                              <p:par>
                                <p:cTn id="192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35000"/>
                            </p:stCondLst>
                            <p:childTnLst>
                              <p:par>
                                <p:cTn id="209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5" fill="hold">
                            <p:stCondLst>
                              <p:cond delay="38000"/>
                            </p:stCondLst>
                            <p:childTnLst>
                              <p:par>
                                <p:cTn id="226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2" fill="hold">
                            <p:stCondLst>
                              <p:cond delay="41000"/>
                            </p:stCondLst>
                            <p:childTnLst>
                              <p:par>
                                <p:cTn id="243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9" fill="hold">
                            <p:stCondLst>
                              <p:cond delay="44000"/>
                            </p:stCondLst>
                            <p:childTnLst>
                              <p:par>
                                <p:cTn id="260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47000"/>
                            </p:stCondLst>
                            <p:childTnLst>
                              <p:par>
                                <p:cTn id="277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3" fill="hold">
                            <p:stCondLst>
                              <p:cond delay="50000"/>
                            </p:stCondLst>
                            <p:childTnLst>
                              <p:par>
                                <p:cTn id="294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53000"/>
                            </p:stCondLst>
                            <p:childTnLst>
                              <p:par>
                                <p:cTn id="311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7" fill="hold">
                            <p:stCondLst>
                              <p:cond delay="56000"/>
                            </p:stCondLst>
                            <p:childTnLst>
                              <p:par>
                                <p:cTn id="328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3" grpId="0" animBg="1"/>
      <p:bldP spid="18" grpId="0" animBg="1"/>
      <p:bldP spid="19" grpId="0" animBg="1"/>
      <p:bldP spid="30" grpId="0" animBg="1"/>
      <p:bldP spid="31" grpId="0" animBg="1"/>
      <p:bldP spid="1033" grpId="0" animBg="1"/>
      <p:bldP spid="1036" grpId="0" animBg="1"/>
      <p:bldP spid="1037" grpId="0" animBg="1"/>
      <p:bldP spid="1038" grpId="0" animBg="1"/>
      <p:bldP spid="1039" grpId="0" animBg="1"/>
      <p:bldP spid="1040" grpId="0" animBg="1"/>
      <p:bldP spid="1041" grpId="0" animBg="1"/>
      <p:bldP spid="1042" grpId="0" animBg="1"/>
      <p:bldP spid="1043" grpId="0" animBg="1"/>
      <p:bldP spid="1044" grpId="0" animBg="1"/>
      <p:bldP spid="1045" grpId="0" animBg="1"/>
      <p:bldP spid="104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B)</a:t>
            </a:r>
            <a:endParaRPr lang="cs-CZ" dirty="0"/>
          </a:p>
        </p:txBody>
      </p:sp>
      <p:pic>
        <p:nvPicPr>
          <p:cNvPr id="2050" name="Picture 2" descr="E:\severni_amerika_slepa_mapa_hranic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0"/>
            <a:ext cx="6192688" cy="6887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ývojový diagram: spojnice 2"/>
          <p:cNvSpPr/>
          <p:nvPr/>
        </p:nvSpPr>
        <p:spPr>
          <a:xfrm>
            <a:off x="1103040" y="111216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" name="Vývojový diagram: spojnice 3"/>
          <p:cNvSpPr/>
          <p:nvPr/>
        </p:nvSpPr>
        <p:spPr>
          <a:xfrm>
            <a:off x="7402404" y="435252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" name="Vývojový diagram: spojnice 4"/>
          <p:cNvSpPr/>
          <p:nvPr/>
        </p:nvSpPr>
        <p:spPr>
          <a:xfrm>
            <a:off x="5207496" y="232134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6" name="Vývojový diagram: spojnice 5"/>
          <p:cNvSpPr/>
          <p:nvPr/>
        </p:nvSpPr>
        <p:spPr>
          <a:xfrm>
            <a:off x="6177880" y="594828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7" name="Vývojový diagram: spojnice 6"/>
          <p:cNvSpPr/>
          <p:nvPr/>
        </p:nvSpPr>
        <p:spPr>
          <a:xfrm>
            <a:off x="5842992" y="135150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8" name="Vývojový diagram: spojnice 7"/>
          <p:cNvSpPr/>
          <p:nvPr/>
        </p:nvSpPr>
        <p:spPr>
          <a:xfrm>
            <a:off x="7406481" y="606197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cxnSp>
        <p:nvCxnSpPr>
          <p:cNvPr id="14" name="Pravoúhlá spojnice 13"/>
          <p:cNvCxnSpPr/>
          <p:nvPr/>
        </p:nvCxnSpPr>
        <p:spPr>
          <a:xfrm>
            <a:off x="7092280" y="5947676"/>
            <a:ext cx="538724" cy="228600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ývojový diagram: spojnice 14"/>
          <p:cNvSpPr/>
          <p:nvPr/>
        </p:nvSpPr>
        <p:spPr>
          <a:xfrm>
            <a:off x="6635080" y="491601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6" name="Vývojový diagram: spojnice 15"/>
          <p:cNvSpPr/>
          <p:nvPr/>
        </p:nvSpPr>
        <p:spPr>
          <a:xfrm>
            <a:off x="7787334" y="549047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7" name="Vývojový diagram: spojnice 16"/>
          <p:cNvSpPr/>
          <p:nvPr/>
        </p:nvSpPr>
        <p:spPr>
          <a:xfrm>
            <a:off x="1560240" y="176024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8" name="Vývojový diagram: spojnice 17"/>
          <p:cNvSpPr/>
          <p:nvPr/>
        </p:nvSpPr>
        <p:spPr>
          <a:xfrm>
            <a:off x="5436096" y="5833376"/>
            <a:ext cx="635496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9" name="Vývojový diagram: spojnice 18"/>
          <p:cNvSpPr/>
          <p:nvPr/>
        </p:nvSpPr>
        <p:spPr>
          <a:xfrm>
            <a:off x="3473268" y="2778549"/>
            <a:ext cx="641532" cy="83493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20" name="Vývojový diagram: spojnice 19"/>
          <p:cNvSpPr/>
          <p:nvPr/>
        </p:nvSpPr>
        <p:spPr>
          <a:xfrm>
            <a:off x="4220878" y="5833376"/>
            <a:ext cx="632257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1" name="Vývojový diagram: spojnice 20"/>
          <p:cNvSpPr/>
          <p:nvPr/>
        </p:nvSpPr>
        <p:spPr>
          <a:xfrm>
            <a:off x="5081736" y="4634199"/>
            <a:ext cx="672108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22" name="Vývojový diagram: spojnice 21"/>
          <p:cNvSpPr/>
          <p:nvPr/>
        </p:nvSpPr>
        <p:spPr>
          <a:xfrm>
            <a:off x="3131841" y="4176999"/>
            <a:ext cx="621222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23" name="Vývojový diagram: spojnice 22"/>
          <p:cNvSpPr/>
          <p:nvPr/>
        </p:nvSpPr>
        <p:spPr>
          <a:xfrm>
            <a:off x="4853136" y="3895328"/>
            <a:ext cx="726976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4" name="Vývojový diagram: spojnice 23"/>
          <p:cNvSpPr/>
          <p:nvPr/>
        </p:nvSpPr>
        <p:spPr>
          <a:xfrm>
            <a:off x="2327175" y="1351499"/>
            <a:ext cx="804665" cy="516097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25" name="Vývojový diagram: spojnice 24"/>
          <p:cNvSpPr/>
          <p:nvPr/>
        </p:nvSpPr>
        <p:spPr>
          <a:xfrm>
            <a:off x="4114799" y="3783391"/>
            <a:ext cx="738335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26" name="Vývojový diagram: spojnice 25"/>
          <p:cNvSpPr/>
          <p:nvPr/>
        </p:nvSpPr>
        <p:spPr>
          <a:xfrm>
            <a:off x="3473267" y="4601763"/>
            <a:ext cx="641531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27" name="Vývojový diagram: spojnice 26"/>
          <p:cNvSpPr/>
          <p:nvPr/>
        </p:nvSpPr>
        <p:spPr>
          <a:xfrm>
            <a:off x="3442452" y="1867597"/>
            <a:ext cx="672347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5796438" y="3384879"/>
            <a:ext cx="610042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55515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9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9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3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2000"/>
                            </p:stCondLst>
                            <p:childTnLst>
                              <p:par>
                                <p:cTn id="60" presetID="2" presetClass="entr" presetSubtype="1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4000"/>
                            </p:stCondLst>
                            <p:childTnLst>
                              <p:par>
                                <p:cTn id="65" presetID="2" presetClass="entr" presetSubtype="9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6000"/>
                            </p:stCondLst>
                            <p:childTnLst>
                              <p:par>
                                <p:cTn id="70" presetID="2" presetClass="entr" presetSubtype="3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8000"/>
                            </p:stCondLst>
                            <p:childTnLst>
                              <p:par>
                                <p:cTn id="75" presetID="2" presetClass="entr" presetSubtype="1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0000"/>
                            </p:stCondLst>
                            <p:childTnLst>
                              <p:par>
                                <p:cTn id="80" presetID="2" presetClass="entr" presetSubtype="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2000"/>
                            </p:stCondLst>
                            <p:childTnLst>
                              <p:par>
                                <p:cTn id="85" presetID="2" presetClass="entr" presetSubtype="4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34000"/>
                            </p:stCondLst>
                            <p:childTnLst>
                              <p:par>
                                <p:cTn id="90" presetID="2" presetClass="entr" presetSubtype="2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36000"/>
                            </p:stCondLst>
                            <p:childTnLst>
                              <p:par>
                                <p:cTn id="95" presetID="2" presetClass="entr" presetSubtype="12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38000"/>
                            </p:stCondLst>
                            <p:childTnLst>
                              <p:par>
                                <p:cTn id="100" presetID="2" presetClass="entr" presetSubtype="8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1382687"/>
              </p:ext>
            </p:extLst>
          </p:nvPr>
        </p:nvGraphicFramePr>
        <p:xfrm>
          <a:off x="785813" y="928688"/>
          <a:ext cx="6834187" cy="300037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1.12.2012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4.12.2012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Amerika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Severní Amerika, slepá mapa, povrch, členitost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4194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</a:p>
          <a:p>
            <a:r>
              <a:rPr lang="cs-CZ" dirty="0" smtClean="0"/>
              <a:t>Opakovací test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3486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Slepé mapy z vlastních zdrojů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681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207</TotalTime>
  <Words>242</Words>
  <Application>Microsoft Office PowerPoint</Application>
  <PresentationFormat>Předvádění na obrazovce (4:3)</PresentationFormat>
  <Paragraphs>119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TEST</vt:lpstr>
      <vt:lpstr>SLEPÁ  MAPA</vt:lpstr>
      <vt:lpstr>Prezentace aplikace PowerPoint</vt:lpstr>
      <vt:lpstr>A)</vt:lpstr>
      <vt:lpstr>B)</vt:lpstr>
      <vt:lpstr>Prezentace aplikace PowerPoint</vt:lpstr>
      <vt:lpstr>Anotace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TEST</dc:title>
  <dc:creator>Michaela</dc:creator>
  <cp:lastModifiedBy>Michaela</cp:lastModifiedBy>
  <cp:revision>15</cp:revision>
  <dcterms:created xsi:type="dcterms:W3CDTF">2012-10-29T08:01:13Z</dcterms:created>
  <dcterms:modified xsi:type="dcterms:W3CDTF">2013-02-24T13:08:05Z</dcterms:modified>
</cp:coreProperties>
</file>