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81A698D8-DF5B-4A22-A43D-1480C304A8B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950C329E-F0AC-47C6-AD16-378B891EA009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pro 2. stupeň ZŠ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Poměr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6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5C_03_Poměr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pro 2. stupeň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4555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800" dirty="0" smtClean="0"/>
              <a:t>Materiál je určen k výkladu na téma poměr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800" dirty="0" smtClean="0"/>
              <a:t>Lze materiál využít při souhrnném opakování dané látky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800" dirty="0" smtClean="0"/>
              <a:t>Součástí prezentace jsou příklady na danou problematiku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800" dirty="0" smtClean="0"/>
              <a:t>Žák se seznámí s pojmy poměr, převrácený poměr, základní tvar poměru, postupný poměr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719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>
                <a:normAutofit/>
              </a:bodyPr>
              <a:lstStyle/>
              <a:p>
                <a:pPr marL="342900" indent="-342900" algn="l">
                  <a:buFont typeface="Arial" pitchFamily="34" charset="0"/>
                  <a:buChar char="•"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slouží k porovnávání </a:t>
                </a:r>
              </a:p>
              <a:p>
                <a:pPr marL="342900" indent="-342900" algn="l">
                  <a:buFont typeface="Arial" pitchFamily="34" charset="0"/>
                  <a:buChar char="•"/>
                </a:pPr>
                <a:r>
                  <a:rPr lang="cs-CZ" sz="2800" b="1" dirty="0">
                    <a:solidFill>
                      <a:srgbClr val="FF0000"/>
                    </a:solidFill>
                  </a:rPr>
                  <a:t>z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ápis 3 : 4 (tomuto zápisu říkáme poměr), lze 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zapsat také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pPr marL="342900" indent="-342900" algn="l">
                  <a:buFont typeface="Arial" pitchFamily="34" charset="0"/>
                  <a:buChar char="•"/>
                </a:pPr>
                <a:r>
                  <a:rPr lang="cs-CZ" sz="2800" b="1" dirty="0">
                    <a:solidFill>
                      <a:srgbClr val="FF0000"/>
                    </a:solidFill>
                  </a:rPr>
                  <a:t>č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íslo 3 je první člen poměru </a:t>
                </a:r>
              </a:p>
              <a:p>
                <a:pPr marL="342900" indent="-342900" algn="l">
                  <a:buFont typeface="Arial" pitchFamily="34" charset="0"/>
                  <a:buChar char="•"/>
                </a:pPr>
                <a:r>
                  <a:rPr lang="cs-CZ" sz="2800" b="1" dirty="0">
                    <a:solidFill>
                      <a:srgbClr val="FF0000"/>
                    </a:solidFill>
                  </a:rPr>
                  <a:t>č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íslo 4 je druhý člen poměru </a:t>
                </a:r>
              </a:p>
              <a:p>
                <a:pPr marL="342900" indent="-342900" algn="l">
                  <a:buFont typeface="Arial" pitchFamily="34" charset="0"/>
                  <a:buChar char="•"/>
                </a:pPr>
                <a:r>
                  <a:rPr lang="cs-CZ" sz="2800" b="1" dirty="0">
                    <a:solidFill>
                      <a:srgbClr val="FF0000"/>
                    </a:solidFill>
                  </a:rPr>
                  <a:t>z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ápis čteme „tři ku čtyřem“ , „tři dílky ku čtyřem dílkům“</a:t>
                </a: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/>
                <a:stretch>
                  <a:fillRect l="-1259" t="-1497" r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Poměr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405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Zkraťte na základní tvar. </a:t>
            </a:r>
          </a:p>
          <a:p>
            <a:pPr algn="l"/>
            <a:r>
              <a:rPr lang="cs-CZ" b="1" dirty="0"/>
              <a:t> </a:t>
            </a:r>
            <a:r>
              <a:rPr lang="cs-CZ" b="1" dirty="0" smtClean="0"/>
              <a:t>                                        </a:t>
            </a:r>
            <a:r>
              <a:rPr lang="cs-CZ" dirty="0" smtClean="0"/>
              <a:t>             25 : 30   (oba členy lze dělit číslem 5)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              5 : 6 – poměr v základním tvaru </a:t>
            </a:r>
          </a:p>
          <a:p>
            <a:pPr algn="l"/>
            <a:endParaRPr lang="cs-CZ" dirty="0"/>
          </a:p>
          <a:p>
            <a:pPr algn="l"/>
            <a:r>
              <a:rPr lang="cs-CZ" b="1" dirty="0" smtClean="0"/>
              <a:t>Zkraťte na základní tvar: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          100 : 120 (oba členy lze dělit číslem 10)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            10 : 12 (oba členy lze dělit číslem 2)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              5 : 6 – poměr v základním tvaru </a:t>
            </a:r>
          </a:p>
          <a:p>
            <a:pPr algn="l"/>
            <a:r>
              <a:rPr lang="cs-CZ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Poměr v základním tvaru znamená, že jeho členy jsou vyjádřeny nesoudělnými přirozenými čísly</a:t>
            </a:r>
            <a:r>
              <a:rPr lang="cs-CZ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tvar poměru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58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Úspory Jirky a Karolíny jsou v poměru 5 : 8 </a:t>
            </a:r>
          </a:p>
          <a:p>
            <a:pPr algn="l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Jirka má 5 stejně velkých dílků (finančních částek, kupiček peněz) 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l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Karolína má 8 stejně velkých dílků (finančních částek, kupiček peněz)</a:t>
            </a:r>
          </a:p>
          <a:p>
            <a:pPr algn="l"/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 algn="l">
              <a:buFont typeface="Wingdings" pitchFamily="2" charset="2"/>
              <a:buChar char="q"/>
            </a:pPr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Jaký je poměr úspor Karolíny ku Jirkovi? 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l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8 : 5 </a:t>
            </a:r>
          </a:p>
          <a:p>
            <a:pPr algn="l"/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l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</a:t>
            </a:r>
            <a:r>
              <a:rPr lang="cs-CZ" b="1" i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Poměrům 5  : 8 a 8 : 5 říkáme převrácené poměry. 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Převrácený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174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457200" indent="-457200" algn="l">
              <a:buAutoNum type="arabicPeriod"/>
            </a:pPr>
            <a:r>
              <a:rPr lang="cs-CZ" sz="2400" b="1" u="sng" spc="150" dirty="0" smtClean="0">
                <a:ln w="11430"/>
                <a:solidFill>
                  <a:srgbClr val="00B05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Zkraťte na základní tvar zadané poměry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: </a:t>
            </a:r>
          </a:p>
          <a:p>
            <a:pPr algn="l"/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l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a/ 16 : 36          b/ 50 : 140      c/ 64 : 12        d/ 12 : 50</a:t>
            </a:r>
          </a:p>
          <a:p>
            <a:pPr algn="l"/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l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2.   </a:t>
            </a:r>
            <a:r>
              <a:rPr lang="cs-CZ" sz="2400" b="1" u="sng" spc="150" dirty="0" smtClean="0">
                <a:ln w="11430"/>
                <a:solidFill>
                  <a:srgbClr val="00B05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Vytvořte převrácené poměry k zadaným poměrům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: </a:t>
            </a:r>
          </a:p>
          <a:p>
            <a:pPr algn="l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</a:p>
          <a:p>
            <a:pPr algn="l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a/  3 : 8            b/ 12 : 13        c/ 10 : 15        d/ 5 : 6</a:t>
            </a:r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701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Poměr, který má alespoň tři členy se nazývá postupný poměr. </a:t>
            </a:r>
          </a:p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Příklady postupného poměru: </a:t>
            </a:r>
          </a:p>
          <a:p>
            <a:pPr algn="l"/>
            <a:endParaRPr lang="cs-CZ" sz="2400" b="1" dirty="0">
              <a:solidFill>
                <a:srgbClr val="00B0F0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Milan váží 15kg, Jana 13kg a Patrik 8 kg. Zapiš jejich hmotnosti s využitím poměru: 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                           M          J          P</a:t>
            </a:r>
          </a:p>
          <a:p>
            <a:pPr algn="l"/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   15   :    13    :     8         postupný poměr        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Postupný poměr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54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Rozděl spravedlivě částku 9 600Kč mezi tři kamarády, kteří pracovali na brigádě v poměru 2 : 5 : 3. Kolik peněz dostane každý? </a:t>
            </a:r>
          </a:p>
          <a:p>
            <a:pPr algn="l"/>
            <a:endParaRPr lang="cs-CZ" dirty="0">
              <a:solidFill>
                <a:srgbClr val="FFFF00"/>
              </a:solidFill>
            </a:endParaRPr>
          </a:p>
          <a:p>
            <a:pPr algn="l"/>
            <a:r>
              <a:rPr lang="cs-CZ" dirty="0" smtClean="0">
                <a:solidFill>
                  <a:srgbClr val="FFFF00"/>
                </a:solidFill>
              </a:rPr>
              <a:t>Nejprve určíme počet dílků  2 + 5 + 3 = 10 dílků </a:t>
            </a:r>
          </a:p>
          <a:p>
            <a:pPr algn="l"/>
            <a:endParaRPr lang="cs-CZ" dirty="0">
              <a:solidFill>
                <a:srgbClr val="FFFF00"/>
              </a:solidFill>
            </a:endParaRPr>
          </a:p>
          <a:p>
            <a:pPr algn="l"/>
            <a:r>
              <a:rPr lang="cs-CZ" dirty="0" smtClean="0">
                <a:solidFill>
                  <a:srgbClr val="FFFF00"/>
                </a:solidFill>
              </a:rPr>
              <a:t>9 600Kč : 10dílků = 960 Kč za 1 dílek </a:t>
            </a:r>
          </a:p>
          <a:p>
            <a:pPr algn="l"/>
            <a:endParaRPr lang="cs-CZ" dirty="0">
              <a:solidFill>
                <a:srgbClr val="FFFF00"/>
              </a:solidFill>
            </a:endParaRPr>
          </a:p>
          <a:p>
            <a:pPr algn="l"/>
            <a:r>
              <a:rPr lang="cs-CZ" dirty="0" smtClean="0">
                <a:solidFill>
                  <a:srgbClr val="FFFF00"/>
                </a:solidFill>
              </a:rPr>
              <a:t>2 . 960 = </a:t>
            </a:r>
            <a:r>
              <a:rPr lang="cs-CZ" b="1" u="sng" dirty="0" smtClean="0">
                <a:solidFill>
                  <a:srgbClr val="FFFF00"/>
                </a:solidFill>
              </a:rPr>
              <a:t>1 920Kč</a:t>
            </a:r>
          </a:p>
          <a:p>
            <a:pPr algn="l"/>
            <a:r>
              <a:rPr lang="cs-CZ" dirty="0" smtClean="0">
                <a:solidFill>
                  <a:srgbClr val="FFFF00"/>
                </a:solidFill>
              </a:rPr>
              <a:t>5 . 960 = </a:t>
            </a:r>
            <a:r>
              <a:rPr lang="cs-CZ" b="1" u="sng" dirty="0" smtClean="0">
                <a:solidFill>
                  <a:srgbClr val="FFFF00"/>
                </a:solidFill>
              </a:rPr>
              <a:t>4 800Kč</a:t>
            </a:r>
          </a:p>
          <a:p>
            <a:pPr algn="l"/>
            <a:r>
              <a:rPr lang="cs-CZ" dirty="0" smtClean="0">
                <a:solidFill>
                  <a:srgbClr val="FFFF00"/>
                </a:solidFill>
              </a:rPr>
              <a:t>3 . 960 = </a:t>
            </a:r>
            <a:r>
              <a:rPr lang="cs-CZ" b="1" u="sng" dirty="0" smtClean="0">
                <a:solidFill>
                  <a:srgbClr val="FFFF00"/>
                </a:solidFill>
              </a:rPr>
              <a:t>2 880 Kč 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postupný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213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</a:rPr>
              <a:t>Vypočítejte velikosti vnitřních úhlů v trojúhelníku ABC, které jsou v postupném poměru 5 : 3 : 4. </a:t>
            </a:r>
          </a:p>
          <a:p>
            <a:pPr algn="l"/>
            <a:endParaRPr lang="cs-CZ" b="1" dirty="0">
              <a:solidFill>
                <a:srgbClr val="00B050"/>
              </a:solidFill>
            </a:endParaRPr>
          </a:p>
          <a:p>
            <a:pPr algn="l"/>
            <a:r>
              <a:rPr lang="cs-CZ" b="1" dirty="0" smtClean="0">
                <a:solidFill>
                  <a:srgbClr val="00B050"/>
                </a:solidFill>
              </a:rPr>
              <a:t>Součet vnitřních úhlů v trojúhelníku je 180°</a:t>
            </a:r>
          </a:p>
          <a:p>
            <a:pPr algn="l"/>
            <a:endParaRPr lang="cs-CZ" b="1" dirty="0">
              <a:solidFill>
                <a:srgbClr val="00B050"/>
              </a:solidFill>
            </a:endParaRPr>
          </a:p>
          <a:p>
            <a:pPr algn="l"/>
            <a:r>
              <a:rPr lang="cs-CZ" b="1" dirty="0" smtClean="0">
                <a:solidFill>
                  <a:srgbClr val="FFFF00"/>
                </a:solidFill>
              </a:rPr>
              <a:t>Počet dílků 5 + 3 + 4 = 12 dílků 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</a:rPr>
              <a:t>180° : 12dílků = 15° na jeden dílek 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  <a:latin typeface="Calibri"/>
                <a:cs typeface="Calibri"/>
              </a:rPr>
              <a:t>5 . 15 = 75° úhel alfa 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  <a:latin typeface="Calibri"/>
                <a:cs typeface="Calibri"/>
              </a:rPr>
              <a:t>3 . 15 = 45° úhel beta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  <a:latin typeface="Calibri"/>
                <a:cs typeface="Calibri"/>
              </a:rPr>
              <a:t>4 . 15 = 60° úhel gama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postupný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302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 dirty="0" smtClean="0"/>
              <a:t>Vlastní text autora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5461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52</TotalTime>
  <Words>521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BlackTie</vt:lpstr>
      <vt:lpstr>Poměr</vt:lpstr>
      <vt:lpstr>Prezentace aplikace PowerPoint</vt:lpstr>
      <vt:lpstr>Anotace</vt:lpstr>
      <vt:lpstr>Poměr </vt:lpstr>
      <vt:lpstr>Základní tvar poměru </vt:lpstr>
      <vt:lpstr>Převrácený poměr</vt:lpstr>
      <vt:lpstr>Cvičení</vt:lpstr>
      <vt:lpstr>Postupný poměr </vt:lpstr>
      <vt:lpstr>Příklady na postupný poměr</vt:lpstr>
      <vt:lpstr>Příklady na postupný poměr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Poměr</dc:title>
  <dc:creator>Admin</dc:creator>
  <cp:lastModifiedBy>Admin</cp:lastModifiedBy>
  <cp:revision>8</cp:revision>
  <dcterms:created xsi:type="dcterms:W3CDTF">2013-01-04T19:27:58Z</dcterms:created>
  <dcterms:modified xsi:type="dcterms:W3CDTF">2013-02-24T12:59:23Z</dcterms:modified>
</cp:coreProperties>
</file>