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3B67EAC7-A45A-49E1-B058-1CAAA0A1E715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7DEA652C-9BFB-44D7-8563-4A70B57827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3B67EAC7-A45A-49E1-B058-1CAAA0A1E715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A652C-9BFB-44D7-8563-4A70B57827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3B67EAC7-A45A-49E1-B058-1CAAA0A1E715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7DEA652C-9BFB-44D7-8563-4A70B5782786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3B67EAC7-A45A-49E1-B058-1CAAA0A1E715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7DEA652C-9BFB-44D7-8563-4A70B57827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3B67EAC7-A45A-49E1-B058-1CAAA0A1E715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7DEA652C-9BFB-44D7-8563-4A70B578278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7EAC7-A45A-49E1-B058-1CAAA0A1E715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A652C-9BFB-44D7-8563-4A70B57827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3B67EAC7-A45A-49E1-B058-1CAAA0A1E715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7DEA652C-9BFB-44D7-8563-4A70B57827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3B67EAC7-A45A-49E1-B058-1CAAA0A1E715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7DEA652C-9BFB-44D7-8563-4A70B578278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3B67EAC7-A45A-49E1-B058-1CAAA0A1E715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7DEA652C-9BFB-44D7-8563-4A70B578278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7EAC7-A45A-49E1-B058-1CAAA0A1E715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A652C-9BFB-44D7-8563-4A70B57827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7EAC7-A45A-49E1-B058-1CAAA0A1E715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A652C-9BFB-44D7-8563-4A70B578278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3B67EAC7-A45A-49E1-B058-1CAAA0A1E715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7DEA652C-9BFB-44D7-8563-4A70B5782786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SLOVNÍ ÚLOHY NA PŘÍMOU A NEPŘÍMOU ÚMĚRNOST 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5400" b="1" i="1" u="sng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TROJČLENKA</a:t>
            </a:r>
            <a:endParaRPr lang="cs-CZ" sz="5400" b="1" i="1" u="sng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797573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2"/>
          <p:cNvSpPr txBox="1">
            <a:spLocks/>
          </p:cNvSpPr>
          <p:nvPr/>
        </p:nvSpPr>
        <p:spPr>
          <a:xfrm>
            <a:off x="1258888" y="36449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5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>
              <a:defRPr/>
            </a:pPr>
            <a:r>
              <a:rPr lang="cs-CZ" dirty="0" smtClean="0"/>
              <a:t>Autor: </a:t>
            </a:r>
            <a:r>
              <a:rPr lang="cs-CZ" i="1" dirty="0" smtClean="0">
                <a:solidFill>
                  <a:srgbClr val="FFC000"/>
                </a:solidFill>
              </a:rPr>
              <a:t>Mgr. Ortová Iveta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Číslo projektu: CZ.1.07/1.4.00/21.3235</a:t>
            </a:r>
          </a:p>
          <a:p>
            <a:pPr>
              <a:defRPr/>
            </a:pPr>
            <a:r>
              <a:rPr lang="cs-CZ" dirty="0" smtClean="0"/>
              <a:t>Název:	</a:t>
            </a:r>
            <a:r>
              <a:rPr lang="cs-CZ" smtClean="0"/>
              <a:t> VY_32_INOVACE_</a:t>
            </a:r>
            <a:r>
              <a:rPr lang="cs-CZ" smtClean="0">
                <a:solidFill>
                  <a:srgbClr val="FFC000"/>
                </a:solidFill>
              </a:rPr>
              <a:t>5C_04_Přímá</a:t>
            </a:r>
            <a:r>
              <a:rPr lang="cs-CZ" dirty="0" smtClean="0">
                <a:solidFill>
                  <a:srgbClr val="FFC000"/>
                </a:solidFill>
              </a:rPr>
              <a:t>, </a:t>
            </a:r>
            <a:r>
              <a:rPr lang="cs-CZ" smtClean="0">
                <a:solidFill>
                  <a:srgbClr val="FFC000"/>
                </a:solidFill>
              </a:rPr>
              <a:t>nepřímá úměrnost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Téma: </a:t>
            </a:r>
            <a:r>
              <a:rPr lang="cs-CZ" dirty="0" smtClean="0">
                <a:solidFill>
                  <a:srgbClr val="FFC000"/>
                </a:solidFill>
              </a:rPr>
              <a:t>Matematika pro 2. stupeň ZŠ 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endParaRPr lang="cs-CZ" dirty="0"/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096995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Anotace: </a:t>
            </a:r>
            <a:endParaRPr lang="cs-CZ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4008" indent="0">
              <a:buNone/>
            </a:pPr>
            <a:r>
              <a:rPr lang="cs-CZ" dirty="0" smtClean="0"/>
              <a:t>Materiál je vytvořen pro výklad na téma Přímá, nepřímá úměrnost – slovní úlohy řešené trojčlenkou. </a:t>
            </a:r>
          </a:p>
          <a:p>
            <a:pPr marL="64008" indent="0">
              <a:buNone/>
            </a:pPr>
            <a:endParaRPr lang="cs-CZ" dirty="0"/>
          </a:p>
          <a:p>
            <a:pPr marL="64008" indent="0">
              <a:buNone/>
            </a:pPr>
            <a:r>
              <a:rPr lang="cs-CZ" dirty="0" smtClean="0"/>
              <a:t>Prezentace obsahuje základní pojmy: úměra, přímá, nepřímá úměrnost, trojčlenka </a:t>
            </a:r>
          </a:p>
          <a:p>
            <a:pPr marL="64008" indent="0">
              <a:buNone/>
            </a:pPr>
            <a:endParaRPr lang="cs-CZ" dirty="0"/>
          </a:p>
          <a:p>
            <a:pPr marL="64008" indent="0">
              <a:buNone/>
            </a:pPr>
            <a:r>
              <a:rPr lang="cs-CZ" dirty="0" smtClean="0"/>
              <a:t>Prezentace obsahuje praktické příklady </a:t>
            </a:r>
          </a:p>
        </p:txBody>
      </p:sp>
    </p:spTree>
    <p:extLst>
      <p:ext uri="{BB962C8B-B14F-4D97-AF65-F5344CB8AC3E}">
        <p14:creationId xmlns:p14="http://schemas.microsoft.com/office/powerpoint/2010/main" val="16520400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b="1" u="sng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Úměra: </a:t>
            </a:r>
            <a:endParaRPr lang="cs-CZ" b="1" u="sng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4008" indent="0">
              <a:buNone/>
            </a:pPr>
            <a:r>
              <a:rPr lang="cs-CZ" dirty="0" smtClean="0"/>
              <a:t> </a:t>
            </a:r>
          </a:p>
          <a:p>
            <a:pPr marL="64008" indent="0">
              <a:buNone/>
            </a:pPr>
            <a:r>
              <a:rPr lang="cs-CZ" dirty="0"/>
              <a:t> </a:t>
            </a:r>
            <a:r>
              <a:rPr lang="cs-CZ" dirty="0" smtClean="0"/>
              <a:t>        10   :   4    =    5   :   2         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vnější členy</a:t>
            </a:r>
          </a:p>
          <a:p>
            <a:pPr marL="64008" indent="0">
              <a:buNone/>
            </a:pPr>
            <a:r>
              <a:rPr lang="cs-CZ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                                                  úměry</a:t>
            </a:r>
          </a:p>
          <a:p>
            <a:pPr marL="64008" indent="0">
              <a:buNone/>
            </a:pPr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Vnitřní členy úměry </a:t>
            </a:r>
          </a:p>
          <a:p>
            <a:pPr marL="64008" indent="0">
              <a:buNone/>
            </a:pPr>
            <a:endParaRPr lang="cs-CZ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pPr marL="64008" indent="0">
              <a:buNone/>
            </a:pPr>
            <a:r>
              <a:rPr lang="cs-CZ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Rovnost dvou poměrů se nazývá úměra. 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835696" y="2348880"/>
            <a:ext cx="3168352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843808" y="3068960"/>
            <a:ext cx="1296144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80137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Přímá úměrnost 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Přímá úměrnost</a:t>
            </a:r>
            <a:r>
              <a:rPr lang="cs-CZ" dirty="0" smtClean="0"/>
              <a:t> je taková závislost jedné veličiny na druhé, kdy se </a:t>
            </a:r>
            <a:r>
              <a:rPr lang="cs-CZ" b="1" u="sng" dirty="0" smtClean="0">
                <a:solidFill>
                  <a:schemeClr val="accent2">
                    <a:lumMod val="50000"/>
                  </a:schemeClr>
                </a:solidFill>
              </a:rPr>
              <a:t>při zvýšení hodnoty jedné veličiny zvýší i hodnota druhé veličiny  </a:t>
            </a:r>
            <a:endParaRPr lang="cs-CZ" b="1" u="sng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69400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Nepřímá úměrnost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Nepřímá úměrnost </a:t>
            </a:r>
            <a:r>
              <a:rPr lang="cs-CZ" dirty="0" smtClean="0"/>
              <a:t>je taková závislost jedné veličiny na druhé, kdy se </a:t>
            </a:r>
            <a:r>
              <a:rPr lang="cs-CZ" b="1" i="1" u="sng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při zvýšení hodnoty jedné veličiny naopak sníží hodnota druhé veličiny </a:t>
            </a:r>
            <a:endParaRPr lang="cs-CZ" b="1" i="1" u="sng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83711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Trojčlenka: </a:t>
            </a:r>
            <a:endParaRPr lang="cs-CZ" b="1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Používá se při řešení slovních úloh – např.: přímá, nepřímá úměrnost</a:t>
            </a:r>
          </a:p>
          <a:p>
            <a:endParaRPr lang="cs-CZ" dirty="0"/>
          </a:p>
          <a:p>
            <a:r>
              <a:rPr lang="cs-CZ" dirty="0" smtClean="0"/>
              <a:t>Úloha, ve které </a:t>
            </a:r>
            <a:r>
              <a:rPr lang="cs-CZ" b="1" u="sng" dirty="0" smtClean="0"/>
              <a:t>ze tří zadaných </a:t>
            </a:r>
            <a:r>
              <a:rPr lang="cs-CZ" dirty="0" smtClean="0"/>
              <a:t>(známých) údajů </a:t>
            </a:r>
            <a:r>
              <a:rPr lang="cs-CZ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počítáme čtvrtý (neznámý) údaj</a:t>
            </a:r>
            <a:r>
              <a:rPr lang="cs-CZ" dirty="0" smtClean="0"/>
              <a:t>, se nazývá </a:t>
            </a:r>
            <a:r>
              <a:rPr lang="cs-CZ" b="1" i="1" u="sng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trojčlenka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53727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Slovní úlohy </a:t>
            </a:r>
            <a:endParaRPr lang="cs-CZ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Za 3,5 kg švestek zaplatila paní Nováková 133 Kč. Kolik korun zaplatila paní Svobodová za 6 kg švestek? </a:t>
            </a:r>
            <a:endParaRPr lang="cs-CZ" dirty="0"/>
          </a:p>
          <a:p>
            <a:r>
              <a:rPr lang="cs-CZ" b="1" u="sng" dirty="0" smtClean="0">
                <a:solidFill>
                  <a:schemeClr val="accent2">
                    <a:lumMod val="50000"/>
                  </a:schemeClr>
                </a:solidFill>
              </a:rPr>
              <a:t>Řešení: </a:t>
            </a:r>
          </a:p>
          <a:p>
            <a:pPr marL="64008" indent="0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   3,5 kg………………133 Kč</a:t>
            </a:r>
          </a:p>
          <a:p>
            <a:pPr marL="64008" indent="0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   6 kg……………………x Kč</a:t>
            </a:r>
          </a:p>
          <a:p>
            <a:pPr marL="64008" indent="0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   3,5 : 6         =        133 : x</a:t>
            </a:r>
          </a:p>
          <a:p>
            <a:pPr marL="64008" indent="0">
              <a:buNone/>
            </a:pPr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      3,5 . </a:t>
            </a:r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x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    =     6 . 133</a:t>
            </a:r>
          </a:p>
          <a:p>
            <a:pPr marL="64008" indent="0">
              <a:buNone/>
            </a:pPr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         3,5x     =     798   </a:t>
            </a:r>
          </a:p>
          <a:p>
            <a:pPr marL="64008" indent="0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               </a:t>
            </a:r>
            <a:r>
              <a:rPr lang="cs-CZ" b="1" u="sng" dirty="0" smtClean="0">
                <a:solidFill>
                  <a:schemeClr val="accent2">
                    <a:lumMod val="50000"/>
                  </a:schemeClr>
                </a:solidFill>
              </a:rPr>
              <a:t>x     =     228 Kč</a:t>
            </a: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858669" y="3648364"/>
            <a:ext cx="0" cy="72008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5436096" y="3648364"/>
            <a:ext cx="0" cy="72008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805238" y="4581128"/>
            <a:ext cx="504056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066600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Slovní úlohy</a:t>
            </a:r>
            <a:endParaRPr lang="cs-CZ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 smtClean="0"/>
              <a:t>Tři chlapci posekali zahradu za 20 minut. Jak dlouho při stejném výkonu by trvalo sekání stejné zahrady čtyřem chlapcům? </a:t>
            </a:r>
          </a:p>
          <a:p>
            <a:r>
              <a:rPr lang="cs-CZ" sz="2800" b="1" u="sng" dirty="0" smtClean="0">
                <a:solidFill>
                  <a:schemeClr val="accent1">
                    <a:lumMod val="75000"/>
                  </a:schemeClr>
                </a:solidFill>
              </a:rPr>
              <a:t>Řešení:</a:t>
            </a:r>
            <a:r>
              <a:rPr lang="cs-CZ" sz="2800" dirty="0" smtClean="0"/>
              <a:t> </a:t>
            </a:r>
          </a:p>
          <a:p>
            <a:pPr marL="64008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3 chlapci …………… 20 minut</a:t>
            </a:r>
          </a:p>
          <a:p>
            <a:pPr marL="64008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4 chlapci ……………  x  minut </a:t>
            </a:r>
          </a:p>
          <a:p>
            <a:pPr marL="64008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3   :    4      =      x    :    20</a:t>
            </a:r>
          </a:p>
          <a:p>
            <a:pPr marL="64008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4 . x       =      20 . 3</a:t>
            </a:r>
          </a:p>
          <a:p>
            <a:pPr marL="64008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4x       =      60</a:t>
            </a:r>
          </a:p>
          <a:p>
            <a:pPr marL="64008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</a:t>
            </a:r>
            <a:r>
              <a:rPr lang="cs-CZ" sz="2800" b="1" u="sng" dirty="0" smtClean="0">
                <a:solidFill>
                  <a:schemeClr val="accent2"/>
                </a:solidFill>
              </a:rPr>
              <a:t>x       =      15 minut</a:t>
            </a:r>
            <a:r>
              <a:rPr lang="cs-CZ" sz="2800" dirty="0" smtClean="0"/>
              <a:t>       </a:t>
            </a:r>
            <a:endParaRPr lang="cs-CZ" sz="2800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683568" y="4581128"/>
            <a:ext cx="576064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899592" y="3652723"/>
            <a:ext cx="0" cy="72008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6228184" y="3724731"/>
            <a:ext cx="0" cy="64807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590106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Slovní úlohy na procvičení 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Pole farmáři sklidí 3 stejně výkonnými kombajny za 12 dnů. Kolik kombajnů musíme použít abychom sklidili pole už za 9 dnů? 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Za 9 minut se na soustruhu vyrobí 153 součástek. Za jak dlouho se vyrobí na soustruhu 187 součástek?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95276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 text autora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469369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187</TotalTime>
  <Words>350</Words>
  <Application>Microsoft Office PowerPoint</Application>
  <PresentationFormat>Předvádění na obrazovce (4:3)</PresentationFormat>
  <Paragraphs>51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Talent</vt:lpstr>
      <vt:lpstr>SLOVNÍ ÚLOHY NA PŘÍMOU A NEPŘÍMOU ÚMĚRNOST </vt:lpstr>
      <vt:lpstr>Prezentace aplikace PowerPoint</vt:lpstr>
      <vt:lpstr>Anotace: </vt:lpstr>
      <vt:lpstr>Úměra: </vt:lpstr>
      <vt:lpstr>Přímá úměrnost </vt:lpstr>
      <vt:lpstr>Nepřímá úměrnost</vt:lpstr>
      <vt:lpstr>Trojčlenka: </vt:lpstr>
      <vt:lpstr>Slovní úlohy </vt:lpstr>
      <vt:lpstr>Slovní úlohy</vt:lpstr>
      <vt:lpstr>Slovní úlohy na procvičení </vt:lpstr>
      <vt:lpstr>Citace 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SLOVNÍ ÚLOHY NA PŘÍMOU A NEPŘÍMOU ÚMĚRNOST</dc:title>
  <dc:creator>Admin</dc:creator>
  <cp:lastModifiedBy>Admin</cp:lastModifiedBy>
  <cp:revision>14</cp:revision>
  <dcterms:created xsi:type="dcterms:W3CDTF">2013-01-20T18:51:27Z</dcterms:created>
  <dcterms:modified xsi:type="dcterms:W3CDTF">2013-02-24T12:59:59Z</dcterms:modified>
</cp:coreProperties>
</file>