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6" r:id="rId3"/>
    <p:sldId id="257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0D04293-7222-4F17-ABF4-C9947EBA2C49}" type="datetimeFigureOut">
              <a:rPr lang="cs-CZ" smtClean="0"/>
              <a:t>24.2.2013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DEE4B75-727B-4C16-9B67-E1F6FFB0BAEC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Pythagorova věta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Matematika pro 2.stupeň ZŠ </a:t>
            </a:r>
            <a:endParaRPr lang="cs-CZ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460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979712" y="5517232"/>
            <a:ext cx="6400800" cy="1752600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258888" y="36449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dirty="0" smtClean="0"/>
              <a:t>Název školy:  </a:t>
            </a:r>
            <a:r>
              <a:rPr lang="cs-CZ" i="1" dirty="0" smtClean="0"/>
              <a:t>Základní škola a mateřská škola, </a:t>
            </a:r>
            <a:r>
              <a:rPr lang="cs-CZ" i="1" noProof="1" smtClean="0"/>
              <a:t>Hlušice</a:t>
            </a:r>
            <a:endParaRPr lang="cs-CZ" noProof="1" smtClean="0"/>
          </a:p>
          <a:p>
            <a:pPr>
              <a:defRPr/>
            </a:pPr>
            <a:r>
              <a:rPr lang="cs-CZ" dirty="0" smtClean="0"/>
              <a:t>Autor: </a:t>
            </a:r>
            <a:r>
              <a:rPr lang="cs-CZ" i="1" dirty="0" smtClean="0">
                <a:solidFill>
                  <a:srgbClr val="FFC000"/>
                </a:solidFill>
              </a:rPr>
              <a:t>Mgr. Ortová Iveta </a:t>
            </a:r>
            <a:endParaRPr lang="cs-CZ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Číslo projektu: CZ.1.07/1.4.00/21.3235</a:t>
            </a:r>
          </a:p>
          <a:p>
            <a:pPr>
              <a:defRPr/>
            </a:pPr>
            <a:r>
              <a:rPr lang="cs-CZ" dirty="0" smtClean="0"/>
              <a:t>Název:	 VY_32_INOVACE_</a:t>
            </a:r>
            <a:r>
              <a:rPr lang="cs-CZ" dirty="0" smtClean="0">
                <a:solidFill>
                  <a:srgbClr val="FFC000"/>
                </a:solidFill>
              </a:rPr>
              <a:t>5C_10_Pythagorova věta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r>
              <a:rPr lang="cs-CZ" dirty="0" smtClean="0"/>
              <a:t>Téma: </a:t>
            </a:r>
            <a:r>
              <a:rPr lang="cs-CZ" dirty="0" smtClean="0">
                <a:solidFill>
                  <a:srgbClr val="FFC000"/>
                </a:solidFill>
              </a:rPr>
              <a:t>Matematika pro 2. </a:t>
            </a:r>
            <a:r>
              <a:rPr lang="cs-CZ" smtClean="0">
                <a:solidFill>
                  <a:srgbClr val="FFC000"/>
                </a:solidFill>
              </a:rPr>
              <a:t>stupeň ZŠ</a:t>
            </a:r>
            <a:endParaRPr lang="en-GB" dirty="0" smtClean="0">
              <a:solidFill>
                <a:srgbClr val="FFC000"/>
              </a:solidFill>
            </a:endParaRPr>
          </a:p>
          <a:p>
            <a:pPr>
              <a:defRPr/>
            </a:pP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6" name="obrázek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052513"/>
            <a:ext cx="5753100" cy="14097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0904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 eaLnBrk="1" hangingPunct="1"/>
            <a:r>
              <a:rPr lang="cs-CZ" sz="36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Anotace: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Wingdings" pitchFamily="2" charset="2"/>
              <a:buChar char="§"/>
            </a:pPr>
            <a:r>
              <a:rPr lang="cs-CZ" dirty="0" smtClean="0"/>
              <a:t>prezentace slouží k výkladu na téma Pythagorova věta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dirty="0"/>
              <a:t>o</a:t>
            </a:r>
            <a:r>
              <a:rPr lang="cs-CZ" dirty="0" smtClean="0"/>
              <a:t>bsahuje základní pojmy na dané téma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dirty="0"/>
              <a:t>o</a:t>
            </a:r>
            <a:r>
              <a:rPr lang="cs-CZ" dirty="0" smtClean="0"/>
              <a:t>bsahuje praktické příklady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dirty="0"/>
              <a:t>p</a:t>
            </a:r>
            <a:r>
              <a:rPr lang="cs-CZ" dirty="0" smtClean="0"/>
              <a:t>říklady lze využít k procvičování, písemnému opakování, či skupinové práci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9716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u="sng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Pravoúhlý trojúhelník </a:t>
            </a:r>
            <a:endParaRPr lang="cs-CZ" b="1" u="sng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                                              C</a:t>
            </a:r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A, B, C jsou vrcholy </a:t>
            </a:r>
          </a:p>
          <a:p>
            <a:pPr marL="64008" indent="0">
              <a:buNone/>
            </a:pPr>
            <a:r>
              <a:rPr lang="cs-CZ" dirty="0" smtClean="0"/>
              <a:t>  strana BC, CA jsou </a:t>
            </a:r>
            <a:endParaRPr lang="cs-CZ" dirty="0"/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odvěsny</a:t>
            </a:r>
            <a:r>
              <a:rPr lang="cs-CZ" dirty="0" smtClean="0"/>
              <a:t> trojúhelníka</a:t>
            </a:r>
          </a:p>
          <a:p>
            <a:pPr marL="64008" indent="0">
              <a:buNone/>
            </a:pPr>
            <a:r>
              <a:rPr lang="cs-CZ" dirty="0" smtClean="0"/>
              <a:t>  strana AB je </a:t>
            </a:r>
            <a:endParaRPr lang="cs-CZ" dirty="0"/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přepona</a:t>
            </a:r>
            <a:r>
              <a:rPr lang="cs-CZ" dirty="0" smtClean="0"/>
              <a:t> </a:t>
            </a:r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trojúhelníka          A                                       B                                                       </a:t>
            </a:r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                                                                                   </a:t>
            </a:r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 rot="8018155">
            <a:off x="4787550" y="3160780"/>
            <a:ext cx="3100408" cy="3250364"/>
          </a:xfrm>
          <a:prstGeom prst="rtTriangle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4403199" y="2542523"/>
            <a:ext cx="240809" cy="38242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115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Odvěsny, přepona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Přepona</a:t>
            </a:r>
            <a:r>
              <a:rPr lang="cs-CZ" dirty="0" smtClean="0"/>
              <a:t> je vždy </a:t>
            </a:r>
            <a:r>
              <a:rPr lang="cs-CZ" b="1" dirty="0" smtClean="0"/>
              <a:t>nejdelší strana </a:t>
            </a:r>
            <a:r>
              <a:rPr lang="cs-CZ" dirty="0" smtClean="0"/>
              <a:t>v pravoúhlém trojúhelníku, je vždy </a:t>
            </a:r>
            <a:r>
              <a:rPr lang="cs-CZ" b="1" dirty="0" smtClean="0"/>
              <a:t>proti pravém úhlu</a:t>
            </a:r>
          </a:p>
          <a:p>
            <a:endParaRPr lang="cs-CZ" dirty="0"/>
          </a:p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Odvěsny</a:t>
            </a:r>
            <a:r>
              <a:rPr lang="cs-CZ" dirty="0" smtClean="0"/>
              <a:t> jsou strany </a:t>
            </a:r>
            <a:r>
              <a:rPr lang="cs-CZ" b="1" dirty="0" smtClean="0"/>
              <a:t>sousedící (svírající pravý úhel) </a:t>
            </a:r>
            <a:r>
              <a:rPr lang="cs-CZ" dirty="0" smtClean="0"/>
              <a:t>s pravým úhlem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7441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Pythagorova věta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                                            S = S</a:t>
            </a:r>
            <a:r>
              <a:rPr lang="cs-CZ" baseline="-25000" dirty="0" smtClean="0"/>
              <a:t>1 </a:t>
            </a:r>
            <a:r>
              <a:rPr lang="cs-CZ" dirty="0" smtClean="0"/>
              <a:t>+ S</a:t>
            </a:r>
            <a:r>
              <a:rPr lang="cs-CZ" baseline="-25000" dirty="0" smtClean="0"/>
              <a:t>2</a:t>
            </a:r>
            <a:endParaRPr lang="cs-CZ" dirty="0"/>
          </a:p>
        </p:txBody>
      </p:sp>
      <p:sp>
        <p:nvSpPr>
          <p:cNvPr id="4" name="Pravoúhlý trojúhelník 3"/>
          <p:cNvSpPr/>
          <p:nvPr/>
        </p:nvSpPr>
        <p:spPr>
          <a:xfrm>
            <a:off x="3131840" y="2708920"/>
            <a:ext cx="1656184" cy="2232248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 rot="19399103">
            <a:off x="3683754" y="1583769"/>
            <a:ext cx="2668718" cy="2847292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3097560" y="4946236"/>
            <a:ext cx="1690464" cy="1723124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827584" y="2708920"/>
            <a:ext cx="2304256" cy="2232248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1259632" y="3356992"/>
            <a:ext cx="10081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S</a:t>
            </a:r>
            <a:r>
              <a:rPr lang="cs-CZ" sz="5400" baseline="-25000" dirty="0" smtClean="0"/>
              <a:t>1</a:t>
            </a:r>
            <a:endParaRPr lang="cs-CZ" sz="5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419872" y="5445224"/>
            <a:ext cx="9361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/>
              <a:t>S</a:t>
            </a:r>
            <a:r>
              <a:rPr lang="cs-CZ" sz="5400" baseline="-25000" dirty="0" smtClean="0"/>
              <a:t>2</a:t>
            </a:r>
            <a:endParaRPr lang="cs-CZ" sz="5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211960" y="2708920"/>
            <a:ext cx="12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2">
                    <a:lumMod val="50000"/>
                  </a:schemeClr>
                </a:solidFill>
              </a:rPr>
              <a:t>S</a:t>
            </a:r>
            <a:endParaRPr lang="cs-CZ" sz="5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627784" y="3825044"/>
            <a:ext cx="288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a</a:t>
            </a:r>
            <a:endParaRPr lang="cs-CZ" sz="3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811629" y="4946236"/>
            <a:ext cx="7200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b</a:t>
            </a:r>
            <a:endParaRPr lang="cs-CZ" sz="32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211960" y="3632249"/>
            <a:ext cx="10801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solidFill>
                  <a:schemeClr val="accent2">
                    <a:lumMod val="50000"/>
                  </a:schemeClr>
                </a:solidFill>
              </a:rPr>
              <a:t>c</a:t>
            </a:r>
            <a:endParaRPr lang="cs-CZ" sz="36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1549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Pythagorova věta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Obsah čtverce </a:t>
            </a:r>
            <a:r>
              <a:rPr lang="cs-CZ" dirty="0" smtClean="0"/>
              <a:t>sestrojeného </a:t>
            </a:r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nad přeponou </a:t>
            </a:r>
            <a:r>
              <a:rPr lang="cs-CZ" dirty="0" smtClean="0"/>
              <a:t>(nejdelší stranou) pravoúhlého trojúhelníku </a:t>
            </a:r>
            <a:r>
              <a:rPr lang="cs-CZ" b="1" i="1" u="sng" dirty="0" smtClean="0">
                <a:solidFill>
                  <a:schemeClr val="accent2">
                    <a:lumMod val="40000"/>
                    <a:lumOff val="60000"/>
                  </a:schemeClr>
                </a:solidFill>
              </a:rPr>
              <a:t>je roven součtu obsahů čtverců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nad jeho odvěsnami </a:t>
            </a:r>
            <a:r>
              <a:rPr lang="cs-CZ" dirty="0" smtClean="0"/>
              <a:t>(dvěma kratšími stranami)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u="sng" dirty="0" smtClean="0"/>
              <a:t>Matematický zápis:</a:t>
            </a:r>
            <a:r>
              <a:rPr lang="cs-CZ" dirty="0" smtClean="0"/>
              <a:t> </a:t>
            </a:r>
          </a:p>
          <a:p>
            <a:pPr marL="64008" indent="0">
              <a:buNone/>
            </a:pPr>
            <a:r>
              <a:rPr lang="cs-CZ" dirty="0" smtClean="0"/>
              <a:t>                                        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</a:t>
            </a:r>
            <a:r>
              <a:rPr lang="cs-CZ" b="1" spc="300" baseline="300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 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 a</a:t>
            </a:r>
            <a:r>
              <a:rPr lang="cs-CZ" b="1" spc="300" baseline="300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+ b</a:t>
            </a:r>
            <a:r>
              <a:rPr lang="cs-CZ" b="1" spc="300" baseline="300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2</a:t>
            </a:r>
            <a:r>
              <a:rPr lang="cs-CZ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  </a:t>
            </a:r>
            <a:r>
              <a:rPr lang="cs-CZ" dirty="0" smtClean="0"/>
              <a:t>        </a:t>
            </a:r>
          </a:p>
          <a:p>
            <a:pPr marL="64008" indent="0">
              <a:buNone/>
            </a:pPr>
            <a:r>
              <a:rPr lang="cs-CZ" dirty="0"/>
              <a:t> </a:t>
            </a:r>
            <a:r>
              <a:rPr lang="cs-CZ" dirty="0" smtClean="0"/>
              <a:t>   c – přepona, a, b - odvěsny                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417642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Příklady: </a:t>
            </a:r>
            <a:endParaRPr lang="cs-CZ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Zjisti, zda se jedná o pravoúhlý trojúhelník: </a:t>
            </a:r>
          </a:p>
          <a:p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= 10cm, b = 8cm, c = 13cm</a:t>
            </a:r>
          </a:p>
          <a:p>
            <a:endParaRPr lang="cs-CZ" dirty="0"/>
          </a:p>
          <a:p>
            <a:r>
              <a:rPr lang="cs-CZ" dirty="0"/>
              <a:t>k</a:t>
            </a:r>
            <a:r>
              <a:rPr lang="cs-CZ" dirty="0" smtClean="0"/>
              <a:t> = 0,3 dm, l = 0,4 dm, m = 0,5 dm</a:t>
            </a:r>
          </a:p>
          <a:p>
            <a:endParaRPr lang="cs-CZ" dirty="0"/>
          </a:p>
          <a:p>
            <a:r>
              <a:rPr lang="cs-CZ" dirty="0"/>
              <a:t>a</a:t>
            </a:r>
            <a:r>
              <a:rPr lang="cs-CZ" dirty="0" smtClean="0"/>
              <a:t> = 3,2 cm, b = 2,5 cm, c = 4 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80912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Příklady: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Vypočítejte délku přepony c, jestliže jsou dány odvěsny: a = 3dm, b = 4dm.</a:t>
            </a:r>
          </a:p>
          <a:p>
            <a:pPr marL="64008" indent="0">
              <a:buNone/>
            </a:pPr>
            <a:endParaRPr lang="cs-CZ" dirty="0"/>
          </a:p>
          <a:p>
            <a:pPr marL="64008" indent="0">
              <a:buNone/>
            </a:pPr>
            <a:r>
              <a:rPr lang="cs-CZ" dirty="0" smtClean="0"/>
              <a:t> </a:t>
            </a: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</a:t>
            </a:r>
            <a:r>
              <a:rPr lang="cs-CZ" baseline="30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 </a:t>
            </a: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= a</a:t>
            </a:r>
            <a:r>
              <a:rPr lang="cs-CZ" baseline="30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+ 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</a:p>
          <a:p>
            <a:pPr marL="64008" indent="0">
              <a:buNone/>
            </a:pP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c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= 3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+ 4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                                           c = ?            </a:t>
            </a:r>
            <a:r>
              <a:rPr lang="cs-CZ" baseline="30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= 4dm</a:t>
            </a:r>
          </a:p>
          <a:p>
            <a:pPr marL="64008" indent="0">
              <a:buNone/>
            </a:pPr>
            <a:r>
              <a:rPr lang="cs-CZ" baseline="300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= 9 + 16</a:t>
            </a:r>
          </a:p>
          <a:p>
            <a:pPr marL="64008" indent="0">
              <a:buNone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</a:t>
            </a:r>
            <a:r>
              <a:rPr lang="cs-CZ" baseline="30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2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= 25</a:t>
            </a:r>
          </a:p>
          <a:p>
            <a:pPr marL="64008" indent="0">
              <a:buNone/>
            </a:pP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b="1" u="sng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c = 5 dm</a:t>
            </a:r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                                 </a:t>
            </a: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 = 3dm </a:t>
            </a:r>
            <a:endParaRPr lang="cs-CZ" sz="2000" b="1" u="sng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Pravoúhlý trojúhelník 3"/>
          <p:cNvSpPr/>
          <p:nvPr/>
        </p:nvSpPr>
        <p:spPr>
          <a:xfrm rot="16200000">
            <a:off x="5076056" y="3789039"/>
            <a:ext cx="2376264" cy="1368152"/>
          </a:xfrm>
          <a:prstGeom prst="rt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991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Příklady: 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Základna rovnoramenného trojúhelníku má délku 6m. Výška na základnu je 4m. Urči obvod trojúhelníku. </a:t>
            </a:r>
          </a:p>
          <a:p>
            <a:endParaRPr lang="cs-CZ" dirty="0"/>
          </a:p>
          <a:p>
            <a:r>
              <a:rPr lang="cs-CZ" dirty="0" smtClean="0"/>
              <a:t>Žebřík je dlouhý 6m a je opřen o zeď. Dolní konec žebříku je od zdi vzdálen 1,3m. Vypočítej v jaké výšce se žebřík zdi dotýká. Načrtni obrázek.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96907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Citace:</a:t>
            </a:r>
            <a:endParaRPr lang="cs-CZ" sz="32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vlastní text autora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obrázky vytvoření pomocí funkcí Microsoft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5505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124</TotalTime>
  <Words>349</Words>
  <Application>Microsoft Office PowerPoint</Application>
  <PresentationFormat>Předvádění na obrazovce (4:3)</PresentationFormat>
  <Paragraphs>71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Talent</vt:lpstr>
      <vt:lpstr>Pythagorova věta </vt:lpstr>
      <vt:lpstr> </vt:lpstr>
      <vt:lpstr>Anotace:</vt:lpstr>
      <vt:lpstr>Pravoúhlý trojúhelník </vt:lpstr>
      <vt:lpstr>Odvěsny, přepona</vt:lpstr>
      <vt:lpstr>Pythagorova věta </vt:lpstr>
      <vt:lpstr>Pythagorova věta </vt:lpstr>
      <vt:lpstr>Příklady: </vt:lpstr>
      <vt:lpstr>Příklady: </vt:lpstr>
      <vt:lpstr>Příklady: </vt:lpstr>
      <vt:lpstr>Citace:</vt:lpstr>
    </vt:vector>
  </TitlesOfParts>
  <Company>HL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Hlusice</dc:creator>
  <cp:lastModifiedBy>Admin</cp:lastModifiedBy>
  <cp:revision>18</cp:revision>
  <cp:lastPrinted>2011-11-28T08:18:46Z</cp:lastPrinted>
  <dcterms:created xsi:type="dcterms:W3CDTF">2011-09-01T06:10:59Z</dcterms:created>
  <dcterms:modified xsi:type="dcterms:W3CDTF">2013-02-24T13:04:31Z</dcterms:modified>
</cp:coreProperties>
</file>