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0D04293-7222-4F17-ABF4-C9947EBA2C49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</a:t>
            </a:r>
            <a:r>
              <a:rPr lang="cs-CZ" smtClean="0"/>
              <a:t> VY_32_INOVACE_</a:t>
            </a:r>
            <a:r>
              <a:rPr lang="cs-CZ" smtClean="0">
                <a:solidFill>
                  <a:srgbClr val="FFC000"/>
                </a:solidFill>
              </a:rPr>
              <a:t>5C_08_Rovnoběžníky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Matematika pro 2. stupeň ZŠ 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hangingPunct="1"/>
            <a:r>
              <a:rPr lang="cs-CZ" sz="3200" dirty="0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prezentace slouží k výkladu nebo zopakování základních pojmů na téma rovnoběžníky 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p</a:t>
            </a:r>
            <a:r>
              <a:rPr lang="cs-CZ" dirty="0" smtClean="0"/>
              <a:t>rezentace je převážně zaměřena na základní pojmy týkající se tohoto tématu 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d</a:t>
            </a:r>
            <a:r>
              <a:rPr lang="cs-CZ" dirty="0" smtClean="0"/>
              <a:t>alší součástí jsou vzorce pro výpočet obvodů, obsahů rovinných útvarů 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p</a:t>
            </a:r>
            <a:r>
              <a:rPr lang="cs-CZ" dirty="0" smtClean="0"/>
              <a:t>rezentace obsahuje i příklady pro procvičení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Rovnoběžník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Čtyřúhelník, jehož každé dvě protější strany jsou rovnoběžné a shodné, se nazývá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rovnoběžník</a:t>
            </a:r>
          </a:p>
          <a:p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Mezi rovnoběžníky patří: </a:t>
            </a:r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čtverec, obdélník, kosočtverec, kosodélník  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63888" y="4692921"/>
            <a:ext cx="1584176" cy="72008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084168" y="5693471"/>
            <a:ext cx="93610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čtverec 6"/>
          <p:cNvSpPr/>
          <p:nvPr/>
        </p:nvSpPr>
        <p:spPr>
          <a:xfrm rot="3614015">
            <a:off x="7619593" y="4689140"/>
            <a:ext cx="576064" cy="1008112"/>
          </a:xfrm>
          <a:prstGeom prst="diamond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>
            <a:off x="1043608" y="5413001"/>
            <a:ext cx="2016224" cy="914400"/>
          </a:xfrm>
          <a:prstGeom prst="parallelogram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3653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Čtverec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Rovnoběžník</a:t>
            </a:r>
          </a:p>
          <a:p>
            <a:r>
              <a:rPr lang="cs-CZ" dirty="0" smtClean="0"/>
              <a:t>A,B,C,D – vrcholy čtverce </a:t>
            </a:r>
          </a:p>
          <a:p>
            <a:r>
              <a:rPr lang="cs-CZ" dirty="0" smtClean="0"/>
              <a:t>AC, BD – úhlopříčky čtverce </a:t>
            </a:r>
          </a:p>
          <a:p>
            <a:r>
              <a:rPr lang="cs-CZ" dirty="0" smtClean="0"/>
              <a:t>Protější strany jsou rovnoběžné a shodné</a:t>
            </a:r>
          </a:p>
          <a:p>
            <a:r>
              <a:rPr lang="cs-CZ" dirty="0" smtClean="0"/>
              <a:t>Úhlopříčky se navzájem půlí</a:t>
            </a:r>
          </a:p>
          <a:p>
            <a:r>
              <a:rPr lang="cs-CZ" dirty="0" smtClean="0"/>
              <a:t>Úhlopříčky jsou k sobě kolmé</a:t>
            </a:r>
          </a:p>
          <a:p>
            <a:r>
              <a:rPr lang="cs-CZ" dirty="0" smtClean="0"/>
              <a:t>Všechny úhly jsou pravé  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732240" y="4509120"/>
            <a:ext cx="172819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6381328"/>
            <a:ext cx="3600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 </a:t>
            </a:r>
            <a:r>
              <a:rPr lang="cs-CZ" dirty="0" smtClean="0"/>
              <a:t>         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60432" y="638132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4149080"/>
            <a:ext cx="2555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                                   C   </a:t>
            </a:r>
            <a:endParaRPr lang="cs-CZ" b="1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6732240" y="4518412"/>
            <a:ext cx="1728192" cy="164689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6732240" y="4509120"/>
            <a:ext cx="1728192" cy="165618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6965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Obdélník</a:t>
            </a:r>
            <a:endParaRPr lang="cs-CZ" b="1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Rovnoběžník </a:t>
            </a:r>
          </a:p>
          <a:p>
            <a:r>
              <a:rPr lang="cs-CZ" dirty="0" smtClean="0"/>
              <a:t>A, B, C, D – vrcholy obdélníka</a:t>
            </a:r>
          </a:p>
          <a:p>
            <a:r>
              <a:rPr lang="cs-CZ" dirty="0" smtClean="0"/>
              <a:t>AC, BD – úhlopříčky obdélníka</a:t>
            </a:r>
          </a:p>
          <a:p>
            <a:r>
              <a:rPr lang="cs-CZ" dirty="0" smtClean="0"/>
              <a:t>Protější strany jsou rovnoběžné a shodné</a:t>
            </a:r>
          </a:p>
          <a:p>
            <a:r>
              <a:rPr lang="cs-CZ" dirty="0" smtClean="0"/>
              <a:t>Úhlopříčky se navzájem půlí</a:t>
            </a:r>
          </a:p>
          <a:p>
            <a:r>
              <a:rPr lang="cs-CZ" dirty="0" smtClean="0"/>
              <a:t>Všechny úhly jsou pravé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220072" y="5157192"/>
            <a:ext cx="3240360" cy="936104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6124654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 smtClean="0">
                <a:solidFill>
                  <a:srgbClr val="FFFF00"/>
                </a:solidFill>
              </a:rPr>
              <a:t>A                                                                     B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40052" y="4653136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D                                                                   C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5220072" y="5157192"/>
            <a:ext cx="3240360" cy="93610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5220072" y="5157192"/>
            <a:ext cx="3240360" cy="93610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1106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Kosočtverec</a:t>
            </a:r>
            <a:endParaRPr lang="cs-CZ" b="1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Rovnoběžník </a:t>
            </a:r>
          </a:p>
          <a:p>
            <a:r>
              <a:rPr lang="cs-CZ" dirty="0" smtClean="0"/>
              <a:t>A, B, C, D – vrcholy kosočtverce</a:t>
            </a:r>
          </a:p>
          <a:p>
            <a:r>
              <a:rPr lang="cs-CZ" dirty="0" smtClean="0"/>
              <a:t>AC, BD – úhlopříčky kosočtverce</a:t>
            </a:r>
          </a:p>
          <a:p>
            <a:r>
              <a:rPr lang="cs-CZ" dirty="0" smtClean="0"/>
              <a:t>Protější strany jsou rovnoběžné a shodné</a:t>
            </a:r>
          </a:p>
          <a:p>
            <a:r>
              <a:rPr lang="cs-CZ" dirty="0" smtClean="0"/>
              <a:t>Úhlopříčky se navzájem půlí a jsou k sobě kolmé </a:t>
            </a:r>
            <a:endParaRPr lang="cs-CZ" dirty="0"/>
          </a:p>
        </p:txBody>
      </p:sp>
      <p:sp>
        <p:nvSpPr>
          <p:cNvPr id="4" name="Kosoúhelník 3"/>
          <p:cNvSpPr/>
          <p:nvPr/>
        </p:nvSpPr>
        <p:spPr>
          <a:xfrm>
            <a:off x="4251992" y="5013176"/>
            <a:ext cx="1800200" cy="1296144"/>
          </a:xfrm>
          <a:prstGeom prst="parallelogram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630932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b="1" dirty="0" smtClean="0"/>
              <a:t>A                                B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51992" y="4653136"/>
            <a:ext cx="2552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b="1" dirty="0" smtClean="0"/>
              <a:t>D                               C</a:t>
            </a:r>
            <a:endParaRPr lang="cs-CZ" b="1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4572000" y="5013176"/>
            <a:ext cx="1224136" cy="129614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251992" y="5022468"/>
            <a:ext cx="1800200" cy="128685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4785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Kosodélník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Rovnoběžník </a:t>
            </a:r>
          </a:p>
          <a:p>
            <a:r>
              <a:rPr lang="cs-CZ" dirty="0" smtClean="0"/>
              <a:t>Protější strany jsou rovnoběžné a shodné</a:t>
            </a:r>
          </a:p>
          <a:p>
            <a:r>
              <a:rPr lang="cs-CZ" dirty="0" smtClean="0"/>
              <a:t>Úhlopříčky se navzájem půlí </a:t>
            </a:r>
          </a:p>
          <a:p>
            <a:r>
              <a:rPr lang="cs-CZ" dirty="0" smtClean="0"/>
              <a:t>Úhlopříčky na sebe </a:t>
            </a:r>
            <a:r>
              <a:rPr lang="cs-CZ" b="1" dirty="0" smtClean="0">
                <a:solidFill>
                  <a:srgbClr val="FF0000"/>
                </a:solidFill>
              </a:rPr>
              <a:t>NEJSOU</a:t>
            </a:r>
            <a:r>
              <a:rPr lang="cs-CZ" dirty="0" smtClean="0"/>
              <a:t> kolmé </a:t>
            </a:r>
            <a:endParaRPr lang="cs-CZ" dirty="0"/>
          </a:p>
        </p:txBody>
      </p:sp>
      <p:sp>
        <p:nvSpPr>
          <p:cNvPr id="4" name="Kosoúhelník 3"/>
          <p:cNvSpPr/>
          <p:nvPr/>
        </p:nvSpPr>
        <p:spPr>
          <a:xfrm>
            <a:off x="2915816" y="4509120"/>
            <a:ext cx="3240360" cy="1296144"/>
          </a:xfrm>
          <a:prstGeom prst="parallelogram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5821537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b="1" dirty="0" smtClean="0"/>
              <a:t>A                                                            B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4221088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                                                             C</a:t>
            </a:r>
            <a:endParaRPr lang="cs-CZ" b="1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3275856" y="4590420"/>
            <a:ext cx="2592288" cy="121484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915816" y="4509120"/>
            <a:ext cx="3240360" cy="129614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6848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/>
              <a:t>Vzorce pro obvod a obsah </a:t>
            </a:r>
            <a:endParaRPr lang="cs-CZ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5074414"/>
              </p:ext>
            </p:extLst>
          </p:nvPr>
        </p:nvGraphicFramePr>
        <p:xfrm>
          <a:off x="914400" y="1784350"/>
          <a:ext cx="7772400" cy="29311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590800"/>
                <a:gridCol w="2590800"/>
                <a:gridCol w="2590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Rovnoběžník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Vzorec</a:t>
                      </a:r>
                      <a:r>
                        <a:rPr lang="cs-CZ" baseline="0" dirty="0" smtClean="0"/>
                        <a:t> pro obvod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Vzorec pro obsah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b="0" dirty="0" smtClean="0"/>
                        <a:t>čtverec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/>
                        <a:t>o = 4</a:t>
                      </a:r>
                      <a:r>
                        <a:rPr lang="cs-CZ" sz="3600" b="0" baseline="0" dirty="0" smtClean="0"/>
                        <a:t> . a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/>
                        <a:t>S = a . a</a:t>
                      </a:r>
                      <a:endParaRPr lang="cs-CZ" sz="36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b="0" dirty="0" smtClean="0"/>
                        <a:t>obdélník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/>
                        <a:t>o = 2</a:t>
                      </a:r>
                      <a:r>
                        <a:rPr lang="cs-CZ" sz="3600" b="0" baseline="0" dirty="0" smtClean="0"/>
                        <a:t> . (a + b) 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/>
                        <a:t>S = a . b</a:t>
                      </a:r>
                      <a:endParaRPr lang="cs-CZ" sz="36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b="0" dirty="0" smtClean="0"/>
                        <a:t>kosočtverec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/>
                        <a:t>o = 4 . a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0" dirty="0" smtClean="0"/>
                        <a:t>S = a . </a:t>
                      </a:r>
                      <a:r>
                        <a:rPr lang="cs-CZ" sz="3600" b="0" dirty="0" err="1" smtClean="0"/>
                        <a:t>v</a:t>
                      </a:r>
                      <a:r>
                        <a:rPr lang="cs-CZ" sz="3600" b="0" baseline="-25000" dirty="0" err="1" smtClean="0"/>
                        <a:t>a</a:t>
                      </a:r>
                      <a:endParaRPr lang="cs-CZ" sz="3600" b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b="0" dirty="0" smtClean="0"/>
                        <a:t>kosodélník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0" dirty="0" smtClean="0"/>
                        <a:t>o = 2 . (a + b)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0" dirty="0" smtClean="0"/>
                        <a:t>S = a . </a:t>
                      </a:r>
                      <a:r>
                        <a:rPr lang="cs-CZ" sz="3600" b="0" dirty="0" err="1" smtClean="0"/>
                        <a:t>v</a:t>
                      </a:r>
                      <a:r>
                        <a:rPr lang="cs-CZ" sz="3600" b="0" baseline="-25000" dirty="0" err="1" smtClean="0"/>
                        <a:t>a</a:t>
                      </a:r>
                      <a:endParaRPr lang="cs-CZ" sz="3600" b="0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79376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Příklady na procvičení </a:t>
            </a:r>
            <a:endParaRPr lang="cs-CZ" b="1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Vypočítej kolik budeme potřebovat koberce na pokrytí podlahy pokoje o rozměrech 5m a 65dm. </a:t>
            </a:r>
          </a:p>
          <a:p>
            <a:endParaRPr lang="cs-CZ" dirty="0"/>
          </a:p>
          <a:p>
            <a:r>
              <a:rPr lang="cs-CZ" dirty="0" smtClean="0"/>
              <a:t>Vypočítej obvod a obsah kosočtverce, je-li strana a = 8 cm a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r>
              <a:rPr lang="cs-CZ" dirty="0" smtClean="0"/>
              <a:t> = 4cm. </a:t>
            </a:r>
          </a:p>
          <a:p>
            <a:endParaRPr lang="cs-CZ" dirty="0"/>
          </a:p>
          <a:p>
            <a:r>
              <a:rPr lang="cs-CZ" dirty="0" smtClean="0"/>
              <a:t>Jaký je v cm</a:t>
            </a:r>
            <a:r>
              <a:rPr lang="cs-CZ" baseline="30000" dirty="0" smtClean="0"/>
              <a:t>2</a:t>
            </a:r>
            <a:r>
              <a:rPr lang="cs-CZ" dirty="0" smtClean="0"/>
              <a:t> obsah obdélníku o stranách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a = 15dm, b = 60 cm 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802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vlastní text autora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smtClean="0"/>
              <a:t>brázky </a:t>
            </a:r>
            <a:r>
              <a:rPr lang="cs-CZ" dirty="0" smtClean="0"/>
              <a:t>vytvořeny pomocí funkcí Microsoft PowerPoint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126</TotalTime>
  <Words>357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Metro</vt:lpstr>
      <vt:lpstr> </vt:lpstr>
      <vt:lpstr>Anotace:</vt:lpstr>
      <vt:lpstr>Rovnoběžník  </vt:lpstr>
      <vt:lpstr>Čtverec  </vt:lpstr>
      <vt:lpstr>Obdélník</vt:lpstr>
      <vt:lpstr>Kosočtverec</vt:lpstr>
      <vt:lpstr>Kosodélník </vt:lpstr>
      <vt:lpstr>Vzorce pro obvod a obsah </vt:lpstr>
      <vt:lpstr>Příklady na procvičení </vt:lpstr>
      <vt:lpstr>Citace: 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Admin</cp:lastModifiedBy>
  <cp:revision>20</cp:revision>
  <cp:lastPrinted>2011-11-28T08:18:46Z</cp:lastPrinted>
  <dcterms:created xsi:type="dcterms:W3CDTF">2011-09-01T06:10:59Z</dcterms:created>
  <dcterms:modified xsi:type="dcterms:W3CDTF">2013-02-24T13:02:31Z</dcterms:modified>
</cp:coreProperties>
</file>