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87AE6C8-3784-4B3B-98A0-44E6AFD0ADF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F6E3D39-9FC6-4FFB-A8C3-AAA4DD09CAC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Soustavy dvou lineárních rovnic se dvěma neznámými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188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5C_20_Soustavy dvou lineární rovnic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           se dvěma neznámými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pro 2. 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0353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vytvořen pro výklad na téma soustavy dvou lineárních rovnic o dvou neznámých </a:t>
            </a:r>
          </a:p>
          <a:p>
            <a:r>
              <a:rPr lang="cs-CZ" dirty="0" smtClean="0"/>
              <a:t>Obsahuje výklad řešení těchto soustav pomocí metod: sčítací, dosazovací, kombinovaná</a:t>
            </a:r>
          </a:p>
          <a:p>
            <a:r>
              <a:rPr lang="cs-CZ" dirty="0" smtClean="0"/>
              <a:t>Součástí je řešení soustav o dvou neznámých </a:t>
            </a:r>
          </a:p>
          <a:p>
            <a:r>
              <a:rPr lang="cs-CZ" dirty="0" smtClean="0"/>
              <a:t>Obsahuje příklady na procvičení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17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Soustavy dvou lineárních rovnic se dvěma neznámými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Rovnice, kterou lze upravit na </a:t>
            </a:r>
            <a:r>
              <a:rPr lang="cs-CZ" sz="2800" b="1" dirty="0" smtClean="0">
                <a:solidFill>
                  <a:srgbClr val="FF0000"/>
                </a:solidFill>
              </a:rPr>
              <a:t>tvar </a:t>
            </a:r>
            <a:r>
              <a:rPr lang="cs-CZ" sz="2800" b="1" dirty="0" err="1" smtClean="0">
                <a:solidFill>
                  <a:srgbClr val="FF0000"/>
                </a:solidFill>
              </a:rPr>
              <a:t>ax</a:t>
            </a:r>
            <a:r>
              <a:rPr lang="cs-CZ" sz="2800" b="1" dirty="0" smtClean="0">
                <a:solidFill>
                  <a:srgbClr val="FF0000"/>
                </a:solidFill>
              </a:rPr>
              <a:t> + by = c,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a, b, c jsou libovolná reálná čísla, </a:t>
            </a:r>
            <a:r>
              <a:rPr lang="cs-CZ" sz="2800" b="1" dirty="0" smtClean="0">
                <a:solidFill>
                  <a:srgbClr val="FFFF00"/>
                </a:solidFill>
              </a:rPr>
              <a:t>x, y jsou neznámé </a:t>
            </a:r>
            <a:r>
              <a:rPr lang="cs-CZ" sz="2800" dirty="0" smtClean="0"/>
              <a:t>-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nazýváme lineární rovnicí se dvěma neznámými 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b="1" dirty="0" smtClean="0">
                <a:solidFill>
                  <a:srgbClr val="C00000"/>
                </a:solidFill>
              </a:rPr>
              <a:t>Řešení rovnice je uspořádaná dvojice čísel </a:t>
            </a:r>
            <a:r>
              <a:rPr lang="cs-CZ" sz="2800" b="1" dirty="0" smtClean="0">
                <a:solidFill>
                  <a:srgbClr val="C00000"/>
                </a:solidFill>
                <a:latin typeface="Calibri"/>
                <a:cs typeface="Calibri"/>
              </a:rPr>
              <a:t>[x ; y], x, y jsou reální čísla </a:t>
            </a:r>
          </a:p>
          <a:p>
            <a:endParaRPr lang="cs-CZ" sz="2800" b="1" dirty="0">
              <a:solidFill>
                <a:srgbClr val="C00000"/>
              </a:solidFill>
              <a:latin typeface="Calibri"/>
              <a:cs typeface="Calibri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Calibri"/>
                <a:cs typeface="Calibri"/>
              </a:rPr>
              <a:t>Součástí řešení je ZKOUŠKA 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84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Soustavy dvou lineárních rovnic se dvěma neznámými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Řešení soustav dvou lineárních rovnic se dvěma neznámými: </a:t>
            </a:r>
          </a:p>
          <a:p>
            <a:endParaRPr lang="cs-CZ" sz="2800" b="1" u="sng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r>
              <a:rPr lang="cs-CZ" sz="2800" b="1" u="sng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Metoda: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Dosazovací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Sčítací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Kombinovaná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Grafická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920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Dosazovací metoda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3x – 5y =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x + 4y = -15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 kterékoli rovnice </a:t>
            </a:r>
            <a:r>
              <a:rPr lang="cs-CZ" b="1" dirty="0" smtClean="0">
                <a:solidFill>
                  <a:srgbClr val="00B0F0"/>
                </a:solidFill>
              </a:rPr>
              <a:t>vyjádříme jednu neznámou</a:t>
            </a:r>
            <a:r>
              <a:rPr lang="cs-CZ" dirty="0" smtClean="0"/>
              <a:t>, snažíme se </a:t>
            </a:r>
          </a:p>
          <a:p>
            <a:pPr marL="0" indent="0">
              <a:buNone/>
            </a:pPr>
            <a:r>
              <a:rPr lang="cs-CZ" dirty="0" smtClean="0"/>
              <a:t>o nejvýhodnější postup. </a:t>
            </a:r>
          </a:p>
          <a:p>
            <a:pPr marL="0" indent="0">
              <a:buNone/>
            </a:pPr>
            <a:r>
              <a:rPr lang="cs-CZ" dirty="0" smtClean="0"/>
              <a:t>Zde si vyjádříme z 2. rovnice neznámou x </a:t>
            </a:r>
          </a:p>
          <a:p>
            <a:pPr marL="0" indent="0">
              <a:buNone/>
            </a:pPr>
            <a:r>
              <a:rPr lang="cs-CZ" dirty="0"/>
              <a:t>x</a:t>
            </a:r>
            <a:r>
              <a:rPr lang="cs-CZ" dirty="0" smtClean="0"/>
              <a:t> + 4y = -15        / - 4y</a:t>
            </a:r>
            <a:endParaRPr lang="cs-CZ" dirty="0"/>
          </a:p>
          <a:p>
            <a:pPr marL="0" indent="0">
              <a:buNone/>
            </a:pPr>
            <a:r>
              <a:rPr lang="cs-CZ" b="1" u="sng" dirty="0">
                <a:solidFill>
                  <a:srgbClr val="FF0000"/>
                </a:solidFill>
              </a:rPr>
              <a:t>x</a:t>
            </a:r>
            <a:r>
              <a:rPr lang="cs-CZ" b="1" u="sng" dirty="0" smtClean="0">
                <a:solidFill>
                  <a:srgbClr val="FF0000"/>
                </a:solidFill>
              </a:rPr>
              <a:t> = -15 – 4y</a:t>
            </a:r>
            <a:endParaRPr lang="cs-CZ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2564904"/>
            <a:ext cx="194421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2037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Dosazovací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Vyjádřenou neznámou z 2. rovnice dosadíme do 1. rovnice.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3 . (- 15 – 4y) – 5y =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- 45 – 12y – 5y = 6     / + 45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- 17y = 6 + 45</a:t>
            </a:r>
          </a:p>
          <a:p>
            <a:pPr marL="0" indent="0">
              <a:buNone/>
            </a:pPr>
            <a:r>
              <a:rPr lang="cs-CZ" dirty="0" smtClean="0"/>
              <a:t>                         - 17y = 51   / : (-17)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y = - 3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Vypočítanou hodnotu y dosadíme do rovnice x = - 15 – 4y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x = -15 – 4 . (-3)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x = -15 + 12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b="1" u="sng" dirty="0" smtClean="0">
                <a:solidFill>
                  <a:srgbClr val="FF0000"/>
                </a:solidFill>
              </a:rPr>
              <a:t>x = - 3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583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Dosazovací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Poslední součástí řešení je zkouška správnosti řešení: dosazujeme do zadání: </a:t>
            </a:r>
          </a:p>
          <a:p>
            <a:endParaRPr lang="cs-CZ" dirty="0"/>
          </a:p>
          <a:p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cs-CZ" dirty="0" smtClean="0"/>
              <a:t> = 3x – 5y = 3.(-3) – 5.(-3) = - 9 + 15 = 6</a:t>
            </a:r>
          </a:p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 = 6 </a:t>
            </a:r>
          </a:p>
          <a:p>
            <a:endParaRPr lang="cs-CZ" dirty="0"/>
          </a:p>
          <a:p>
            <a:r>
              <a:rPr lang="cs-CZ" dirty="0" smtClean="0"/>
              <a:t>L</a:t>
            </a:r>
            <a:r>
              <a:rPr lang="cs-CZ" baseline="-25000" dirty="0" smtClean="0"/>
              <a:t>2</a:t>
            </a:r>
            <a:r>
              <a:rPr lang="cs-CZ" dirty="0" smtClean="0"/>
              <a:t> = x + 4y = -3 + 4.(-3) = -3 – 12 = -15</a:t>
            </a:r>
          </a:p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 = -15 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r>
              <a:rPr lang="cs-CZ" b="1" baseline="-25000" dirty="0" smtClean="0">
                <a:solidFill>
                  <a:srgbClr val="FFFF00"/>
                </a:solidFill>
              </a:rPr>
              <a:t>1 </a:t>
            </a:r>
            <a:r>
              <a:rPr lang="cs-CZ" b="1" dirty="0" smtClean="0">
                <a:solidFill>
                  <a:srgbClr val="FFFF00"/>
                </a:solidFill>
              </a:rPr>
              <a:t> = P</a:t>
            </a:r>
            <a:r>
              <a:rPr lang="cs-CZ" b="1" baseline="-25000" dirty="0" smtClean="0">
                <a:solidFill>
                  <a:srgbClr val="FFFF00"/>
                </a:solidFill>
              </a:rPr>
              <a:t>1</a:t>
            </a:r>
            <a:r>
              <a:rPr lang="cs-CZ" b="1" dirty="0" smtClean="0">
                <a:solidFill>
                  <a:srgbClr val="FFFF00"/>
                </a:solidFill>
              </a:rPr>
              <a:t>     L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= P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31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Sčítací metoda</a:t>
            </a:r>
            <a:endParaRPr lang="cs-CZ" b="0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metoda je založena na vyloučení neznámé x a poté neznámé y (lze i naopak)</a:t>
            </a:r>
          </a:p>
          <a:p>
            <a:r>
              <a:rPr lang="cs-CZ" dirty="0" smtClean="0"/>
              <a:t>Jestliže chceme z rovnice vyjádřit neznámou x, musíme každou rovnici vynásobit takovým číslem, aby vznikly dvě rovnice, které obsahují opačné výrazy s x. </a:t>
            </a:r>
          </a:p>
          <a:p>
            <a:r>
              <a:rPr lang="cs-CZ" dirty="0" smtClean="0"/>
              <a:t>Poté rovnice sečteme – vznikne jedna rovnice s jednou neznámou y. </a:t>
            </a:r>
          </a:p>
          <a:p>
            <a:r>
              <a:rPr lang="cs-CZ" dirty="0" smtClean="0"/>
              <a:t>Obdobně postupujeme i při vyloučení neznámé 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122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Sčítací metoda</a:t>
            </a:r>
            <a:endParaRPr lang="cs-CZ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3x – 2y = 11        </a:t>
            </a:r>
          </a:p>
          <a:p>
            <a:pPr marL="0" indent="0">
              <a:buNone/>
            </a:pPr>
            <a:r>
              <a:rPr lang="cs-CZ" dirty="0" smtClean="0"/>
              <a:t>4x +  y = 22          / . 2</a:t>
            </a:r>
          </a:p>
          <a:p>
            <a:pPr marL="0" indent="0">
              <a:buNone/>
            </a:pPr>
            <a:r>
              <a:rPr lang="cs-CZ" dirty="0" smtClean="0"/>
              <a:t>3x – 2y = 11                         obě rovnice sečteme</a:t>
            </a:r>
          </a:p>
          <a:p>
            <a:pPr marL="0" indent="0">
              <a:buNone/>
            </a:pPr>
            <a:r>
              <a:rPr lang="cs-CZ" dirty="0" smtClean="0"/>
              <a:t>8x + 2y = 44                       </a:t>
            </a:r>
          </a:p>
          <a:p>
            <a:pPr marL="0" indent="0">
              <a:buNone/>
            </a:pPr>
            <a:r>
              <a:rPr lang="cs-CZ" dirty="0" smtClean="0"/>
              <a:t>11x        = 55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</a:t>
            </a:r>
            <a:r>
              <a:rPr lang="cs-CZ" b="1" u="sng" dirty="0" smtClean="0">
                <a:solidFill>
                  <a:srgbClr val="FFFF00"/>
                </a:solidFill>
              </a:rPr>
              <a:t>x        = 5 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249289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67544" y="3429000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2915816" y="2780928"/>
            <a:ext cx="1080120" cy="36004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b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0105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Sčítací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3x – 2y = 11          / . (-4)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4x +  y = 22          / . 3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-12x + 8y = -</a:t>
            </a:r>
            <a:r>
              <a:rPr lang="cs-CZ" dirty="0" smtClean="0">
                <a:solidFill>
                  <a:schemeClr val="tx1"/>
                </a:solidFill>
              </a:rPr>
              <a:t>44                          obě rovnice sečteme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12x + 3y = 66</a:t>
            </a:r>
          </a:p>
          <a:p>
            <a:pPr marL="0" indent="0">
              <a:buNone/>
            </a:pPr>
            <a:r>
              <a:rPr lang="cs-CZ" dirty="0" smtClean="0"/>
              <a:t>          11y = 22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u="sng" dirty="0" smtClean="0">
                <a:solidFill>
                  <a:srgbClr val="FF0000"/>
                </a:solidFill>
              </a:rPr>
              <a:t>y = 2</a:t>
            </a:r>
            <a:endParaRPr lang="cs-CZ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2492896"/>
            <a:ext cx="230425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5536" y="3356992"/>
            <a:ext cx="230425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Šipka doprava 7"/>
          <p:cNvSpPr/>
          <p:nvPr/>
        </p:nvSpPr>
        <p:spPr>
          <a:xfrm>
            <a:off x="3059832" y="2708920"/>
            <a:ext cx="1512168" cy="360040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164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Sčítací metoda</a:t>
            </a:r>
            <a:endParaRPr lang="cs-CZ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Součástí řešení je zkouška: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cs-CZ" dirty="0" smtClean="0"/>
              <a:t> = 3x – 2y = 3 . 5 – 2 . 2 = 15 – 4 = 11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 = 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baseline="-25000" dirty="0" smtClean="0"/>
              <a:t>2</a:t>
            </a:r>
            <a:r>
              <a:rPr lang="cs-CZ" dirty="0" smtClean="0"/>
              <a:t> = 4x + y = 4 . 5 + 2 = 20 + 2 = 22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 = 22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L</a:t>
            </a:r>
            <a:r>
              <a:rPr lang="cs-CZ" b="1" baseline="-25000" dirty="0">
                <a:solidFill>
                  <a:srgbClr val="FFFF00"/>
                </a:solidFill>
              </a:rPr>
              <a:t>1 </a:t>
            </a:r>
            <a:r>
              <a:rPr lang="cs-CZ" b="1" dirty="0">
                <a:solidFill>
                  <a:srgbClr val="FFFF00"/>
                </a:solidFill>
              </a:rPr>
              <a:t> = P</a:t>
            </a:r>
            <a:r>
              <a:rPr lang="cs-CZ" b="1" baseline="-25000" dirty="0">
                <a:solidFill>
                  <a:srgbClr val="FFFF00"/>
                </a:solidFill>
              </a:rPr>
              <a:t>1</a:t>
            </a:r>
            <a:r>
              <a:rPr lang="cs-CZ" b="1" dirty="0">
                <a:solidFill>
                  <a:srgbClr val="FFFF00"/>
                </a:solidFill>
              </a:rPr>
              <a:t>     L</a:t>
            </a:r>
            <a:r>
              <a:rPr lang="cs-CZ" b="1" baseline="-25000" dirty="0">
                <a:solidFill>
                  <a:srgbClr val="FFFF00"/>
                </a:solidFill>
              </a:rPr>
              <a:t>2</a:t>
            </a:r>
            <a:r>
              <a:rPr lang="cs-CZ" b="1" dirty="0">
                <a:solidFill>
                  <a:srgbClr val="FFFF00"/>
                </a:solidFill>
              </a:rPr>
              <a:t> = P</a:t>
            </a:r>
            <a:r>
              <a:rPr lang="cs-CZ" b="1" baseline="-25000" dirty="0">
                <a:solidFill>
                  <a:srgbClr val="FFFF00"/>
                </a:solidFill>
              </a:rPr>
              <a:t>2</a:t>
            </a:r>
            <a:endParaRPr lang="cs-CZ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95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Kombinovaná metoda</a:t>
            </a:r>
            <a:endParaRPr lang="cs-CZ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Hodnotu jedné neznámé získáme pomocí sčítací metody, hodnotu druhé neznámé dosazovací metodou. (nebo opačným postupem)</a:t>
            </a:r>
          </a:p>
          <a:p>
            <a:pPr marL="0" indent="0">
              <a:buNone/>
            </a:pPr>
            <a:r>
              <a:rPr lang="cs-CZ" dirty="0" smtClean="0"/>
              <a:t>4m + 7n = 5</a:t>
            </a:r>
          </a:p>
          <a:p>
            <a:pPr marL="0" indent="0">
              <a:buNone/>
            </a:pPr>
            <a:r>
              <a:rPr lang="cs-CZ" dirty="0" smtClean="0"/>
              <a:t>-2m + 5n = 6  / . 2</a:t>
            </a:r>
          </a:p>
          <a:p>
            <a:pPr marL="0" indent="0">
              <a:buNone/>
            </a:pPr>
            <a:r>
              <a:rPr lang="cs-CZ" dirty="0" smtClean="0"/>
              <a:t> 4m +   7n = 5                        obě rovnice sečteme</a:t>
            </a:r>
          </a:p>
          <a:p>
            <a:pPr marL="0" indent="0">
              <a:buNone/>
            </a:pPr>
            <a:r>
              <a:rPr lang="cs-CZ" dirty="0" smtClean="0"/>
              <a:t>-4m + 10n = 12</a:t>
            </a:r>
          </a:p>
          <a:p>
            <a:pPr marL="0" indent="0">
              <a:buNone/>
            </a:pPr>
            <a:r>
              <a:rPr lang="cs-CZ" dirty="0" smtClean="0"/>
              <a:t>           17n = 17    /:17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b="1" u="sng" dirty="0" smtClean="0">
                <a:solidFill>
                  <a:srgbClr val="FF0000"/>
                </a:solidFill>
              </a:rPr>
              <a:t>n = 1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4m + 7.1 = 5                      4m = 5 – 7            </a:t>
            </a:r>
            <a:r>
              <a:rPr lang="cs-CZ" b="1" u="sng" dirty="0" smtClean="0">
                <a:solidFill>
                  <a:srgbClr val="FF0000"/>
                </a:solidFill>
              </a:rPr>
              <a:t>m = - 0,5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4m + 7  = 5   / -7             4m = -2  / : 4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3284984"/>
            <a:ext cx="18002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Šipka doprava 6"/>
          <p:cNvSpPr/>
          <p:nvPr/>
        </p:nvSpPr>
        <p:spPr>
          <a:xfrm>
            <a:off x="2843808" y="3573016"/>
            <a:ext cx="1368152" cy="43204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539552" y="4149080"/>
            <a:ext cx="20162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703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Kombinovaná metoda</a:t>
            </a:r>
            <a:endParaRPr lang="cs-CZ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Zkouška: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cs-CZ" dirty="0" smtClean="0"/>
              <a:t> = 4m + 7n = 4.(-0,5) + 7.1 = -2 + 7 = 5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 = 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baseline="-25000" dirty="0" smtClean="0"/>
              <a:t>2</a:t>
            </a:r>
            <a:r>
              <a:rPr lang="cs-CZ" dirty="0" smtClean="0"/>
              <a:t> = -2m + 5n = -2.(-0,5) + 5.1 = 1 + 5 = 6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 =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L</a:t>
            </a:r>
            <a:r>
              <a:rPr lang="cs-CZ" b="1" baseline="-25000" dirty="0">
                <a:solidFill>
                  <a:srgbClr val="FFFF00"/>
                </a:solidFill>
              </a:rPr>
              <a:t>1 </a:t>
            </a:r>
            <a:r>
              <a:rPr lang="cs-CZ" b="1" dirty="0">
                <a:solidFill>
                  <a:srgbClr val="FFFF00"/>
                </a:solidFill>
              </a:rPr>
              <a:t> = P</a:t>
            </a:r>
            <a:r>
              <a:rPr lang="cs-CZ" b="1" baseline="-25000" dirty="0">
                <a:solidFill>
                  <a:srgbClr val="FFFF00"/>
                </a:solidFill>
              </a:rPr>
              <a:t>1</a:t>
            </a:r>
            <a:r>
              <a:rPr lang="cs-CZ" b="1" dirty="0">
                <a:solidFill>
                  <a:srgbClr val="FFFF00"/>
                </a:solidFill>
              </a:rPr>
              <a:t>     L</a:t>
            </a:r>
            <a:r>
              <a:rPr lang="cs-CZ" b="1" baseline="-25000" dirty="0">
                <a:solidFill>
                  <a:srgbClr val="FFFF00"/>
                </a:solidFill>
              </a:rPr>
              <a:t>2</a:t>
            </a:r>
            <a:r>
              <a:rPr lang="cs-CZ" b="1" dirty="0">
                <a:solidFill>
                  <a:srgbClr val="FFFF00"/>
                </a:solidFill>
              </a:rPr>
              <a:t> = P</a:t>
            </a:r>
            <a:r>
              <a:rPr lang="cs-CZ" b="1" baseline="-25000" dirty="0">
                <a:solidFill>
                  <a:srgbClr val="FFFF00"/>
                </a:solidFill>
              </a:rPr>
              <a:t>2</a:t>
            </a:r>
            <a:endParaRPr lang="cs-CZ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679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Příklady na procvičení: </a:t>
            </a:r>
            <a:endParaRPr lang="cs-CZ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x</a:t>
            </a:r>
            <a:r>
              <a:rPr lang="cs-CZ" dirty="0" smtClean="0"/>
              <a:t> + 2y = -1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7x – 20y = 146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7c + 6d = 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6c – 5d = 93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x</a:t>
            </a:r>
            <a:r>
              <a:rPr lang="cs-CZ" dirty="0" smtClean="0"/>
              <a:t> + 6y = 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2x – 9y = -7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183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554516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426</TotalTime>
  <Words>762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Došky</vt:lpstr>
      <vt:lpstr>Soustavy dvou lineárních rovnic se dvěma neznámými</vt:lpstr>
      <vt:lpstr>Prezentace aplikace PowerPoint</vt:lpstr>
      <vt:lpstr>Anotace: </vt:lpstr>
      <vt:lpstr>Soustavy dvou lineárních rovnic se dvěma neznámými</vt:lpstr>
      <vt:lpstr>Soustavy dvou lineárních rovnic se dvěma neznámými</vt:lpstr>
      <vt:lpstr>Dosazovací metoda </vt:lpstr>
      <vt:lpstr>Dosazovací metoda</vt:lpstr>
      <vt:lpstr>Dosazovací metoda</vt:lpstr>
      <vt:lpstr>Sčítací metoda</vt:lpstr>
      <vt:lpstr>Sčítací metoda</vt:lpstr>
      <vt:lpstr>Sčítací metoda</vt:lpstr>
      <vt:lpstr>Sčítací metoda</vt:lpstr>
      <vt:lpstr>Kombinovaná metoda</vt:lpstr>
      <vt:lpstr>Kombinovaná metoda</vt:lpstr>
      <vt:lpstr>Příklady na procvičení: 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Soustavy dvou lineárních rovnic se dvěma neznámými</dc:title>
  <dc:creator>Admin</dc:creator>
  <cp:lastModifiedBy>Admin</cp:lastModifiedBy>
  <cp:revision>15</cp:revision>
  <dcterms:created xsi:type="dcterms:W3CDTF">2013-01-14T19:16:22Z</dcterms:created>
  <dcterms:modified xsi:type="dcterms:W3CDTF">2013-02-24T13:13:07Z</dcterms:modified>
</cp:coreProperties>
</file>