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69" r:id="rId13"/>
    <p:sldId id="265" r:id="rId14"/>
    <p:sldId id="270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Ortová Iveta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C000"/>
                </a:solidFill>
              </a:rPr>
              <a:t>5C_13_Slovní úlohy o pohybu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Matematika pro 2. stupeň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 eaLnBrk="1" hangingPunct="1"/>
            <a:r>
              <a:rPr lang="cs-CZ" sz="3200" dirty="0" smtClean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Prezentace je vytvořená na téma slovní úlohy o pohybu.</a:t>
            </a:r>
          </a:p>
          <a:p>
            <a:pPr marL="0" indent="0">
              <a:buNone/>
            </a:pPr>
            <a:r>
              <a:rPr lang="cs-CZ" sz="2400" dirty="0" smtClean="0"/>
              <a:t>Soustřeďuje se na základní typy slovních úloh o pohybu – pohyb proti sobě, pohyb za sebou. </a:t>
            </a:r>
          </a:p>
          <a:p>
            <a:pPr marL="0" indent="0">
              <a:buNone/>
            </a:pPr>
            <a:r>
              <a:rPr lang="cs-CZ" sz="2400" dirty="0" smtClean="0"/>
              <a:t>Obsahuje praktické příklady.</a:t>
            </a:r>
          </a:p>
          <a:p>
            <a:pPr marL="0" indent="0">
              <a:buNone/>
            </a:pPr>
            <a:r>
              <a:rPr lang="cs-CZ" sz="2400" dirty="0" smtClean="0"/>
              <a:t>Součástí prezentace je i řešení příkladů. </a:t>
            </a:r>
          </a:p>
          <a:p>
            <a:pPr marL="0" indent="0">
              <a:buNone/>
            </a:pPr>
            <a:r>
              <a:rPr lang="cs-CZ" sz="2400" dirty="0" smtClean="0"/>
              <a:t>Lze tento materiál využít k výkladu, procvičování, ale i příklady využít k písemné práci. 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797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Úlohy o pohybu: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Tři základní veličiny: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dráha  s </a:t>
            </a:r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ychlost  v</a:t>
            </a:r>
          </a:p>
          <a:p>
            <a:pPr marL="0" indent="0">
              <a:buNone/>
            </a:pPr>
            <a:r>
              <a:rPr lang="cs-CZ" dirty="0" smtClean="0"/>
              <a:t>čas  t</a:t>
            </a:r>
          </a:p>
          <a:p>
            <a:pPr marL="0" indent="0">
              <a:buNone/>
            </a:pPr>
            <a:r>
              <a:rPr lang="cs-CZ" sz="6600" b="1" dirty="0">
                <a:solidFill>
                  <a:srgbClr val="FF0000"/>
                </a:solidFill>
              </a:rPr>
              <a:t> </a:t>
            </a:r>
            <a:r>
              <a:rPr lang="cs-CZ" sz="6600" b="1" dirty="0" smtClean="0">
                <a:solidFill>
                  <a:srgbClr val="FF0000"/>
                </a:solidFill>
              </a:rPr>
              <a:t>                  </a:t>
            </a:r>
            <a:r>
              <a:rPr lang="cs-CZ" sz="6600" b="1" dirty="0">
                <a:solidFill>
                  <a:srgbClr val="FF0000"/>
                </a:solidFill>
              </a:rPr>
              <a:t>s = v . </a:t>
            </a:r>
            <a:r>
              <a:rPr lang="cs-CZ" sz="6600" b="1" dirty="0" smtClean="0">
                <a:solidFill>
                  <a:srgbClr val="FF0000"/>
                </a:solidFill>
              </a:rPr>
              <a:t>t                     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25868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jednotky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8201440"/>
              </p:ext>
            </p:extLst>
          </p:nvPr>
        </p:nvGraphicFramePr>
        <p:xfrm>
          <a:off x="304800" y="1554163"/>
          <a:ext cx="8686800" cy="228600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895600"/>
                <a:gridCol w="2895600"/>
                <a:gridCol w="2895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4400" b="1" dirty="0" smtClean="0"/>
                        <a:t>dráha</a:t>
                      </a:r>
                      <a:endParaRPr lang="cs-CZ" sz="4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m (metr) 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km (kilometr)</a:t>
                      </a:r>
                      <a:endParaRPr lang="cs-CZ" sz="3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4400" b="1" dirty="0" smtClean="0"/>
                        <a:t>rychlost</a:t>
                      </a:r>
                      <a:endParaRPr lang="cs-CZ" sz="4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m/s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km/hod</a:t>
                      </a:r>
                      <a:endParaRPr lang="cs-CZ" sz="3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4400" b="1" dirty="0" smtClean="0"/>
                        <a:t>čas</a:t>
                      </a:r>
                      <a:endParaRPr lang="cs-CZ" sz="4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s (sekunda)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hod (hodina)</a:t>
                      </a:r>
                      <a:endParaRPr lang="cs-CZ" sz="36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136955"/>
            <a:ext cx="4126517" cy="2590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65048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Úlohy o pohybu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typ: auta jedou proti sobě:           s (</a:t>
            </a:r>
            <a:r>
              <a:rPr lang="cs-CZ" sz="2000" dirty="0" smtClean="0"/>
              <a:t>vzdálenost měst)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s</a:t>
            </a:r>
            <a:r>
              <a:rPr lang="cs-CZ" baseline="-25000" dirty="0" smtClean="0"/>
              <a:t>1                                                                                     </a:t>
            </a:r>
            <a:r>
              <a:rPr lang="cs-CZ" dirty="0" smtClean="0"/>
              <a:t>s</a:t>
            </a:r>
            <a:r>
              <a:rPr lang="cs-CZ" baseline="-25000" dirty="0" smtClean="0"/>
              <a:t>2</a:t>
            </a:r>
          </a:p>
          <a:p>
            <a:pPr marL="0" indent="0">
              <a:buNone/>
            </a:pPr>
            <a:endParaRPr lang="cs-CZ" baseline="-25000" dirty="0"/>
          </a:p>
          <a:p>
            <a:pPr marL="0" indent="0">
              <a:buNone/>
            </a:pPr>
            <a:endParaRPr lang="cs-CZ" baseline="-25000" dirty="0" smtClean="0"/>
          </a:p>
          <a:p>
            <a:pPr marL="0" indent="0">
              <a:buNone/>
            </a:pPr>
            <a:endParaRPr lang="cs-CZ" baseline="-25000" dirty="0"/>
          </a:p>
          <a:p>
            <a:pPr marL="0" indent="0">
              <a:buNone/>
            </a:pPr>
            <a:r>
              <a:rPr lang="cs-CZ" baseline="-25000" dirty="0" smtClean="0"/>
              <a:t>                                   </a:t>
            </a:r>
            <a:r>
              <a:rPr lang="cs-CZ" b="1" dirty="0"/>
              <a:t>místo setkání </a:t>
            </a:r>
            <a:r>
              <a:rPr lang="cs-CZ" baseline="-25000" dirty="0" smtClean="0"/>
              <a:t>        </a:t>
            </a:r>
          </a:p>
          <a:p>
            <a:pPr marL="0" indent="0">
              <a:buNone/>
            </a:pPr>
            <a:r>
              <a:rPr lang="cs-CZ" baseline="-25000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  <p:pic>
        <p:nvPicPr>
          <p:cNvPr id="2050" name="Picture 2" descr="C:\Program Files\Microsoft Office\MEDIA\CAGCAT10\j025187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852936"/>
            <a:ext cx="1904695" cy="1238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3" y="2884620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3923928" y="2492896"/>
            <a:ext cx="0" cy="129614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483768" y="3140968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4067944" y="3140968"/>
            <a:ext cx="223224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467544" y="2204864"/>
            <a:ext cx="7951308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9180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Úlohy o pohybu: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/>
              <a:t>a</a:t>
            </a:r>
            <a:r>
              <a:rPr lang="cs-CZ" b="1" u="sng" dirty="0" smtClean="0"/>
              <a:t>uta proti sobě: </a:t>
            </a:r>
            <a:endParaRPr lang="cs-CZ" b="1" u="sng" dirty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sz="4000" b="1" dirty="0" smtClean="0">
                <a:solidFill>
                  <a:srgbClr val="FF0000"/>
                </a:solidFill>
              </a:rPr>
              <a:t>s</a:t>
            </a:r>
            <a:r>
              <a:rPr lang="cs-CZ" sz="4000" b="1" baseline="-25000" dirty="0" smtClean="0">
                <a:solidFill>
                  <a:srgbClr val="FF0000"/>
                </a:solidFill>
              </a:rPr>
              <a:t>1</a:t>
            </a:r>
            <a:r>
              <a:rPr lang="cs-CZ" sz="4000" b="1" dirty="0" smtClean="0">
                <a:solidFill>
                  <a:srgbClr val="FF0000"/>
                </a:solidFill>
              </a:rPr>
              <a:t> + s</a:t>
            </a:r>
            <a:r>
              <a:rPr lang="cs-CZ" sz="40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4000" b="1" dirty="0" smtClean="0">
                <a:solidFill>
                  <a:srgbClr val="FF0000"/>
                </a:solidFill>
              </a:rPr>
              <a:t> = s              </a:t>
            </a:r>
            <a:r>
              <a:rPr lang="cs-CZ" dirty="0" smtClean="0">
                <a:solidFill>
                  <a:schemeClr val="tx1"/>
                </a:solidFill>
              </a:rPr>
              <a:t>stejný čas vyjetí z měst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v</a:t>
            </a:r>
            <a:r>
              <a:rPr lang="cs-CZ" sz="4000" b="1" baseline="-25000" dirty="0" smtClean="0">
                <a:solidFill>
                  <a:srgbClr val="FF0000"/>
                </a:solidFill>
              </a:rPr>
              <a:t>1</a:t>
            </a:r>
            <a:r>
              <a:rPr lang="cs-CZ" sz="4000" b="1" dirty="0" smtClean="0">
                <a:solidFill>
                  <a:srgbClr val="FF0000"/>
                </a:solidFill>
              </a:rPr>
              <a:t> . t + v</a:t>
            </a:r>
            <a:r>
              <a:rPr lang="cs-CZ" sz="40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4000" b="1" dirty="0" smtClean="0">
                <a:solidFill>
                  <a:srgbClr val="FF0000"/>
                </a:solidFill>
              </a:rPr>
              <a:t> . t = s </a:t>
            </a:r>
          </a:p>
          <a:p>
            <a:pPr marL="0" indent="0">
              <a:buNone/>
            </a:pPr>
            <a:endParaRPr lang="cs-CZ" sz="40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40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b="1" dirty="0">
                <a:solidFill>
                  <a:srgbClr val="FF0000"/>
                </a:solidFill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54028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Úlohy o pohybu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Příklad: </a:t>
            </a:r>
          </a:p>
          <a:p>
            <a:pPr marL="0" indent="0">
              <a:buNone/>
            </a:pPr>
            <a:r>
              <a:rPr lang="cs-CZ" dirty="0" smtClean="0"/>
              <a:t>Z Nového Bydžova vyjel cyklista v 7:00 a jel rychlostí 10km/hod. Proti němu vyjel z Hradce Králové ve stejný čas traktor, který jel rychlostí 20 km/hod. Města jsou vzdálena 30km. Za jak dlouho se potkají?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Rozbor slovní úlohy: </a:t>
            </a:r>
          </a:p>
          <a:p>
            <a:pPr marL="0" indent="0">
              <a:buNone/>
            </a:pPr>
            <a:r>
              <a:rPr lang="cs-CZ" dirty="0" smtClean="0"/>
              <a:t>Auta jedou proti sobě              </a:t>
            </a:r>
            <a:r>
              <a:rPr lang="cs-CZ" b="1" dirty="0" smtClean="0"/>
              <a:t>s</a:t>
            </a:r>
            <a:r>
              <a:rPr lang="cs-CZ" b="1" baseline="-25000" dirty="0" smtClean="0"/>
              <a:t>1 </a:t>
            </a:r>
            <a:r>
              <a:rPr lang="cs-CZ" b="1" dirty="0" smtClean="0"/>
              <a:t>+ s</a:t>
            </a:r>
            <a:r>
              <a:rPr lang="cs-CZ" b="1" baseline="-25000" dirty="0" smtClean="0"/>
              <a:t>2</a:t>
            </a:r>
            <a:r>
              <a:rPr lang="cs-CZ" b="1" dirty="0" smtClean="0"/>
              <a:t> = s 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4067944" y="5013176"/>
            <a:ext cx="792088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70606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Úlohy o pohybu: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b="1" dirty="0" smtClean="0"/>
              <a:t>v</a:t>
            </a:r>
            <a:r>
              <a:rPr lang="cs-CZ" b="1" baseline="-25000" dirty="0" smtClean="0"/>
              <a:t>1 . </a:t>
            </a:r>
            <a:r>
              <a:rPr lang="cs-CZ" b="1" dirty="0"/>
              <a:t>t</a:t>
            </a:r>
            <a:r>
              <a:rPr lang="cs-CZ" b="1" dirty="0" smtClean="0"/>
              <a:t> + v</a:t>
            </a:r>
            <a:r>
              <a:rPr lang="cs-CZ" b="1" baseline="-25000" dirty="0" smtClean="0"/>
              <a:t>2 . </a:t>
            </a:r>
            <a:r>
              <a:rPr lang="cs-CZ" b="1" dirty="0"/>
              <a:t>t</a:t>
            </a:r>
            <a:r>
              <a:rPr lang="cs-CZ" b="1" dirty="0" smtClean="0"/>
              <a:t> = s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10 . </a:t>
            </a:r>
            <a:r>
              <a:rPr lang="cs-CZ" dirty="0"/>
              <a:t>t</a:t>
            </a:r>
            <a:r>
              <a:rPr lang="cs-CZ" dirty="0" smtClean="0"/>
              <a:t> + 20 . </a:t>
            </a:r>
            <a:r>
              <a:rPr lang="cs-CZ" dirty="0"/>
              <a:t>t</a:t>
            </a:r>
            <a:r>
              <a:rPr lang="cs-CZ" dirty="0" smtClean="0"/>
              <a:t> = 30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30.t = 30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t = 1 hod.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Potkají se za 1 hodinu od výjezdu.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62180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Úlohy o pohybu: </a:t>
            </a:r>
            <a:endParaRPr lang="cs-CZ" dirty="0"/>
          </a:p>
        </p:txBody>
      </p:sp>
      <p:pic>
        <p:nvPicPr>
          <p:cNvPr id="3074" name="Picture 2" descr="C:\Program Files\Microsoft Office\MEDIA\CAGCAT10\j0183328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4784"/>
            <a:ext cx="1805940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Program Files\Microsoft Office\MEDIA\CAGCAT10\j0251871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573016"/>
            <a:ext cx="1904695" cy="1238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32040" y="1268760"/>
            <a:ext cx="34281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Auta jedou za sebou: </a:t>
            </a:r>
            <a:endParaRPr lang="cs-CZ" sz="2800" b="1" dirty="0">
              <a:solidFill>
                <a:srgbClr val="7030A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843808" y="2420888"/>
            <a:ext cx="331236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843808" y="4192065"/>
            <a:ext cx="331236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76256" y="2204864"/>
            <a:ext cx="0" cy="260625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156176" y="5445224"/>
            <a:ext cx="17027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s</a:t>
            </a:r>
            <a:r>
              <a:rPr lang="cs-CZ" sz="4000" b="1" baseline="-25000" dirty="0" smtClean="0">
                <a:solidFill>
                  <a:srgbClr val="FF0000"/>
                </a:solidFill>
              </a:rPr>
              <a:t>1 </a:t>
            </a:r>
            <a:r>
              <a:rPr lang="cs-CZ" sz="4000" b="1" dirty="0" smtClean="0">
                <a:solidFill>
                  <a:srgbClr val="FF0000"/>
                </a:solidFill>
              </a:rPr>
              <a:t>= s</a:t>
            </a:r>
            <a:r>
              <a:rPr lang="cs-CZ" sz="40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43808" y="2060848"/>
            <a:ext cx="4363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baseline="-25000" dirty="0" smtClean="0"/>
              <a:t>1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79229" y="3748390"/>
            <a:ext cx="4748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baseline="-25000" dirty="0" smtClean="0"/>
              <a:t>2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2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Úlohy o pohybu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Veronika jde rychlostí 5 km/h. O tři hodiny déle vyjel z téhož místa Petr na kole. Jel rychlostí 20 km/h. Za jak dlouho dohoní </a:t>
            </a:r>
            <a:r>
              <a:rPr lang="cs-CZ" dirty="0" err="1" smtClean="0"/>
              <a:t>Verču</a:t>
            </a:r>
            <a:r>
              <a:rPr lang="cs-CZ" dirty="0" smtClean="0"/>
              <a:t>?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Rozbor úlohy:  </a:t>
            </a:r>
          </a:p>
          <a:p>
            <a:pPr marL="0" indent="0">
              <a:buNone/>
            </a:pPr>
            <a:r>
              <a:rPr lang="cs-CZ" dirty="0" smtClean="0"/>
              <a:t>Auta jedou za sebou                        s</a:t>
            </a:r>
            <a:r>
              <a:rPr lang="cs-CZ" baseline="-25000" dirty="0" smtClean="0"/>
              <a:t>1 </a:t>
            </a:r>
            <a:r>
              <a:rPr lang="cs-CZ" dirty="0" smtClean="0"/>
              <a:t>= s</a:t>
            </a:r>
            <a:r>
              <a:rPr lang="cs-CZ" baseline="-25000" dirty="0" smtClean="0"/>
              <a:t>2</a:t>
            </a:r>
          </a:p>
          <a:p>
            <a:pPr marL="0" indent="0">
              <a:buNone/>
            </a:pPr>
            <a:endParaRPr lang="cs-CZ" baseline="-25000" dirty="0"/>
          </a:p>
        </p:txBody>
      </p:sp>
      <p:sp>
        <p:nvSpPr>
          <p:cNvPr id="4" name="Šipka doprava 3"/>
          <p:cNvSpPr/>
          <p:nvPr/>
        </p:nvSpPr>
        <p:spPr>
          <a:xfrm>
            <a:off x="4067944" y="4509120"/>
            <a:ext cx="1944216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56213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Úlohy o pohybu: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Veronika: v</a:t>
            </a:r>
            <a:r>
              <a:rPr lang="cs-CZ" baseline="-25000" dirty="0" smtClean="0"/>
              <a:t>1</a:t>
            </a:r>
            <a:r>
              <a:rPr lang="cs-CZ" dirty="0" smtClean="0"/>
              <a:t> = 5 km/h, čas: t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Petr: v</a:t>
            </a:r>
            <a:r>
              <a:rPr lang="cs-CZ" baseline="-25000" dirty="0" smtClean="0"/>
              <a:t>2</a:t>
            </a:r>
            <a:r>
              <a:rPr lang="cs-CZ" dirty="0" smtClean="0"/>
              <a:t> = 20 km/h, čas: (t – 3)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s</a:t>
            </a:r>
            <a:r>
              <a:rPr lang="cs-CZ" baseline="-25000" dirty="0" smtClean="0"/>
              <a:t>1 </a:t>
            </a:r>
            <a:r>
              <a:rPr lang="cs-CZ" dirty="0" smtClean="0"/>
              <a:t> =  s</a:t>
            </a:r>
            <a:r>
              <a:rPr lang="cs-CZ" baseline="-25000" dirty="0" smtClean="0"/>
              <a:t>2</a:t>
            </a:r>
          </a:p>
          <a:p>
            <a:pPr marL="0" indent="0">
              <a:buNone/>
            </a:pPr>
            <a:r>
              <a:rPr lang="cs-CZ" baseline="-25000" dirty="0"/>
              <a:t> </a:t>
            </a:r>
            <a:r>
              <a:rPr lang="cs-CZ" dirty="0" smtClean="0"/>
              <a:t>         v</a:t>
            </a:r>
            <a:r>
              <a:rPr lang="cs-CZ" baseline="-25000" dirty="0" smtClean="0"/>
              <a:t>1</a:t>
            </a:r>
            <a:r>
              <a:rPr lang="cs-CZ" dirty="0" smtClean="0"/>
              <a:t> . t = v</a:t>
            </a:r>
            <a:r>
              <a:rPr lang="cs-CZ" baseline="-25000" dirty="0" smtClean="0"/>
              <a:t>2 .</a:t>
            </a:r>
            <a:r>
              <a:rPr lang="cs-CZ" dirty="0" smtClean="0"/>
              <a:t> ( t – 3)                    - 15t = - 60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5 . t = 20 . ( t – 3)                          t = 4 hod.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5. t = 20. t – 60     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718422" y="162880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718422" y="2924944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123728" y="2086000"/>
            <a:ext cx="633670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123728" y="3382144"/>
            <a:ext cx="633670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03878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Úlohy o pohybu: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Odpověď: </a:t>
            </a:r>
          </a:p>
          <a:p>
            <a:r>
              <a:rPr lang="cs-CZ" dirty="0" smtClean="0"/>
              <a:t>Petr pojede 1 hodinu, Veronika 4 hodiny</a:t>
            </a:r>
          </a:p>
          <a:p>
            <a:r>
              <a:rPr lang="cs-CZ" dirty="0" smtClean="0"/>
              <a:t>Petr dohoní Veroniku za 1 hodinu.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5523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Úlohy o pohybu: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8:30 vyplula z přístavu loď rychlostí 12 km/hod. V poledne se stejným směrem za ní vydal motorový člun rychlostí 40 km/hod. Za jak dlouho dohoní motorový člun loď? V Kolik hodin loď člun dohoní a v jaké vzdálenosti od přístavu?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14852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Úlohy o pohybu: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Tábora do Veselí nad Lužnicí vyšel chodec rychlostí 6 km/hod. Ve stejnou dobu v opačném směru vyjel cyklista rychlostí 24 km/hod. Tábor a Veselí nad Lužnicí jsou vzdáleny od sebe 36 km. Za jak dlouho se potkají a v jaké vzdálenosti od Veselí nad Lužnicí?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31733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Citace: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vlastní text autora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brázky – galerie </a:t>
            </a:r>
            <a:r>
              <a:rPr lang="cs-CZ" dirty="0" err="1" smtClean="0"/>
              <a:t>microsoft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55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155</TotalTime>
  <Words>552</Words>
  <Application>Microsoft Office PowerPoint</Application>
  <PresentationFormat>Předvádění na obrazovce (4:3)</PresentationFormat>
  <Paragraphs>91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 </vt:lpstr>
      <vt:lpstr>Anotace:</vt:lpstr>
      <vt:lpstr>Úlohy o pohybu: </vt:lpstr>
      <vt:lpstr>Základní jednotky </vt:lpstr>
      <vt:lpstr>Úlohy o pohybu </vt:lpstr>
      <vt:lpstr>Úlohy o pohybu:</vt:lpstr>
      <vt:lpstr>Úlohy o pohybu </vt:lpstr>
      <vt:lpstr>Úlohy o pohybu: </vt:lpstr>
      <vt:lpstr>Úlohy o pohybu: </vt:lpstr>
      <vt:lpstr>Úlohy o pohybu </vt:lpstr>
      <vt:lpstr>Úlohy o pohybu: </vt:lpstr>
      <vt:lpstr>Úlohy o pohybu:</vt:lpstr>
      <vt:lpstr>Úlohy o pohybu: </vt:lpstr>
      <vt:lpstr>Úlohy o pohybu:</vt:lpstr>
      <vt:lpstr>Citace: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Admin</cp:lastModifiedBy>
  <cp:revision>21</cp:revision>
  <cp:lastPrinted>2011-11-28T08:18:46Z</cp:lastPrinted>
  <dcterms:created xsi:type="dcterms:W3CDTF">2011-09-01T06:10:59Z</dcterms:created>
  <dcterms:modified xsi:type="dcterms:W3CDTF">2013-02-24T13:06:33Z</dcterms:modified>
</cp:coreProperties>
</file>