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73" r:id="rId9"/>
    <p:sldId id="274" r:id="rId10"/>
    <p:sldId id="270" r:id="rId11"/>
    <p:sldId id="271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3E68B4FF-FDC0-4AFF-95B6-E020136FB82E}">
          <p14:sldIdLst>
            <p14:sldId id="256"/>
            <p14:sldId id="257"/>
            <p14:sldId id="258"/>
            <p14:sldId id="266"/>
            <p14:sldId id="267"/>
            <p14:sldId id="268"/>
            <p14:sldId id="269"/>
            <p14:sldId id="273"/>
            <p14:sldId id="274"/>
            <p14:sldId id="270"/>
            <p14:sldId id="271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20" autoAdjust="0"/>
  </p:normalViewPr>
  <p:slideViewPr>
    <p:cSldViewPr>
      <p:cViewPr varScale="1">
        <p:scale>
          <a:sx n="108" d="100"/>
          <a:sy n="108" d="100"/>
        </p:scale>
        <p:origin x="-106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VY_32_INOVACE_03_České země v období vrcholného baroka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České země v období vrcholného baroka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8.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VY_32_INOVACE_03_České země v období vrcholného baroka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8.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České země v období vrcholného baroka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1939048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3588874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nástěnné mapy a obrazy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(snímek </a:t>
                      </a:r>
                      <a:r>
                        <a:rPr lang="cs-CZ" baseline="0" dirty="0" smtClean="0"/>
                        <a:t>12)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b="1" dirty="0" smtClean="0"/>
              <a:t>České země v období vrcholného baroka</a:t>
            </a:r>
            <a:endParaRPr lang="cs-CZ" sz="8000" dirty="0"/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země po třicetileté válce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Úbytek obyvatelstva (až o 30%) – válkou i nemocemi</a:t>
            </a:r>
          </a:p>
          <a:p>
            <a:r>
              <a:rPr lang="cs-CZ" b="1" dirty="0" smtClean="0"/>
              <a:t>Hospodářský pokles – někde až hladomor</a:t>
            </a:r>
          </a:p>
          <a:p>
            <a:r>
              <a:rPr lang="cs-CZ" b="1" dirty="0" smtClean="0"/>
              <a:t>Emigrace nekatolíků do ciziny (odešlo až 80% české šlechty – místo ní přišla cizí)</a:t>
            </a:r>
          </a:p>
          <a:p>
            <a:r>
              <a:rPr lang="cs-CZ" b="1" dirty="0" smtClean="0"/>
              <a:t>Konfiskace majetku nekatolíků – získávají cizinci, kteří pomáhali Habsburkům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2383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r>
              <a:rPr lang="cs-CZ" b="1" dirty="0" smtClean="0"/>
              <a:t>Po válce začala pomalá obnova hospodářství – nedostatek pracovních sil řešen nevolnictvím a robotou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Nevolnictví</a:t>
            </a:r>
            <a:r>
              <a:rPr lang="cs-CZ" b="1" dirty="0" smtClean="0"/>
              <a:t> – nevolník je „majetkem“ své vrchnosti (šlechta, klášter atd.), bez souhlasu se nesmí stěhovat, ženit, dát dítě do školy atd. – tím chtěli zajistit stálé pracovní síly</a:t>
            </a:r>
          </a:p>
        </p:txBody>
      </p:sp>
    </p:spTree>
    <p:extLst>
      <p:ext uri="{BB962C8B-B14F-4D97-AF65-F5344CB8AC3E}">
        <p14:creationId xmlns:p14="http://schemas.microsoft.com/office/powerpoint/2010/main" val="209047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Robota</a:t>
            </a:r>
            <a:r>
              <a:rPr lang="cs-CZ" b="1" dirty="0"/>
              <a:t> – povinnost pracovat tzv. „na panském“ = sedlák nebyl majitelem svého pole, to dostal do pronájmu od </a:t>
            </a:r>
            <a:r>
              <a:rPr lang="cs-CZ" b="1" dirty="0" smtClean="0"/>
              <a:t>vrchnosti a nájem platil svou prací – určitý počet dní v týdnu</a:t>
            </a:r>
          </a:p>
          <a:p>
            <a:pPr marL="0" indent="0">
              <a:buNone/>
            </a:pPr>
            <a:r>
              <a:rPr lang="cs-CZ" b="1" dirty="0" smtClean="0"/>
              <a:t>                                pěší (manuální práce)</a:t>
            </a:r>
            <a:endParaRPr lang="cs-CZ" b="1" dirty="0"/>
          </a:p>
          <a:p>
            <a:r>
              <a:rPr lang="cs-CZ" b="1" dirty="0" smtClean="0"/>
              <a:t>Robota </a:t>
            </a:r>
          </a:p>
          <a:p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                             potažní (bohatší sedlák pracoval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       se svým potahem)</a:t>
            </a:r>
            <a:endParaRPr lang="cs-CZ" b="1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213756" y="4221088"/>
            <a:ext cx="914400" cy="91440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2222104" y="3645024"/>
            <a:ext cx="1030261" cy="576064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505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Rozvoj výroby spotřebního zboží – vznikají první </a:t>
            </a:r>
            <a:r>
              <a:rPr lang="cs-CZ" b="1" dirty="0" smtClean="0">
                <a:solidFill>
                  <a:srgbClr val="FF0000"/>
                </a:solidFill>
              </a:rPr>
              <a:t>manufaktury</a:t>
            </a:r>
            <a:r>
              <a:rPr lang="cs-CZ" b="1" dirty="0" smtClean="0"/>
              <a:t> (větší dílny s dělbou práce)</a:t>
            </a:r>
          </a:p>
          <a:p>
            <a:r>
              <a:rPr lang="cs-CZ" b="1" dirty="0" smtClean="0"/>
              <a:t>Sklářské, textilní, hamry </a:t>
            </a:r>
          </a:p>
          <a:p>
            <a:r>
              <a:rPr lang="cs-CZ" b="1" dirty="0" smtClean="0"/>
              <a:t>Oblíbená je i výroba porcelánu</a:t>
            </a:r>
            <a:endParaRPr lang="cs-CZ" b="1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5800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Selská povstání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/>
          <a:lstStyle/>
          <a:p>
            <a:r>
              <a:rPr lang="cs-CZ" b="1" dirty="0" smtClean="0"/>
              <a:t>Sedláci se snažili snížit své robotní povinnosti (často byly neúnosné)</a:t>
            </a:r>
          </a:p>
          <a:p>
            <a:r>
              <a:rPr lang="cs-CZ" b="1" dirty="0" smtClean="0"/>
              <a:t>Šířily se zprávy o </a:t>
            </a:r>
            <a:r>
              <a:rPr lang="cs-CZ" b="1" dirty="0" smtClean="0">
                <a:solidFill>
                  <a:srgbClr val="FF0000"/>
                </a:solidFill>
              </a:rPr>
              <a:t>robotních patentech </a:t>
            </a:r>
            <a:r>
              <a:rPr lang="cs-CZ" b="1" dirty="0" smtClean="0"/>
              <a:t>(=císařské rozhodnutí o omezení roboty), které údajně vrchnost zadržovala</a:t>
            </a:r>
          </a:p>
          <a:p>
            <a:r>
              <a:rPr lang="cs-CZ" b="1" dirty="0" smtClean="0"/>
              <a:t>Sepisují se </a:t>
            </a:r>
            <a:r>
              <a:rPr lang="cs-CZ" b="1" dirty="0" smtClean="0">
                <a:solidFill>
                  <a:srgbClr val="FF0000"/>
                </a:solidFill>
              </a:rPr>
              <a:t>petice</a:t>
            </a:r>
            <a:r>
              <a:rPr lang="cs-CZ" b="1" dirty="0" smtClean="0"/>
              <a:t> – neúčinné               vede to k živelným povstáním</a:t>
            </a:r>
            <a:endParaRPr lang="cs-CZ" b="1" dirty="0"/>
          </a:p>
        </p:txBody>
      </p:sp>
      <p:sp>
        <p:nvSpPr>
          <p:cNvPr id="4" name="Šipka doprava 3"/>
          <p:cNvSpPr/>
          <p:nvPr/>
        </p:nvSpPr>
        <p:spPr>
          <a:xfrm>
            <a:off x="5796136" y="40770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37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472608"/>
          </a:xfrm>
        </p:spPr>
        <p:txBody>
          <a:bodyPr/>
          <a:lstStyle/>
          <a:p>
            <a:r>
              <a:rPr lang="cs-CZ" b="1" dirty="0" smtClean="0"/>
              <a:t>První velké povstání r. 1680 – rozšířilo se do 150 panství – tvrdě potlačeno, ale císař pak vydává </a:t>
            </a:r>
            <a:r>
              <a:rPr lang="cs-CZ" b="1" dirty="0" smtClean="0">
                <a:solidFill>
                  <a:srgbClr val="FF0000"/>
                </a:solidFill>
              </a:rPr>
              <a:t>robotní patent </a:t>
            </a:r>
            <a:r>
              <a:rPr lang="cs-CZ" b="1" dirty="0" smtClean="0"/>
              <a:t>– omezuje robotu na max. 3 dny v týdnu</a:t>
            </a:r>
          </a:p>
          <a:p>
            <a:r>
              <a:rPr lang="cs-CZ" b="1" dirty="0" smtClean="0"/>
              <a:t>1693-5 – povstání </a:t>
            </a:r>
            <a:r>
              <a:rPr lang="cs-CZ" b="1" dirty="0" smtClean="0">
                <a:solidFill>
                  <a:srgbClr val="FF0000"/>
                </a:solidFill>
              </a:rPr>
              <a:t>Chodů</a:t>
            </a:r>
            <a:r>
              <a:rPr lang="cs-CZ" b="1" dirty="0" smtClean="0"/>
              <a:t> (vede Jan Sladký Kozina)</a:t>
            </a:r>
          </a:p>
          <a:p>
            <a:r>
              <a:rPr lang="cs-CZ" b="1" dirty="0" smtClean="0"/>
              <a:t>1770 – největší povstání - ve Východních Čechách – poraženo po </a:t>
            </a:r>
            <a:r>
              <a:rPr lang="cs-CZ" b="1" dirty="0" smtClean="0">
                <a:solidFill>
                  <a:srgbClr val="FF0000"/>
                </a:solidFill>
              </a:rPr>
              <a:t>potyčce u Chlumce nad Cidlinou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93682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Rekatolizace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525963"/>
          </a:xfrm>
        </p:spPr>
        <p:txBody>
          <a:bodyPr>
            <a:normAutofit lnSpcReduction="10000"/>
          </a:bodyPr>
          <a:lstStyle/>
          <a:p>
            <a:r>
              <a:rPr lang="cs-CZ" b="1" dirty="0" err="1" smtClean="0"/>
              <a:t>Znovuobracení</a:t>
            </a:r>
            <a:r>
              <a:rPr lang="cs-CZ" b="1" dirty="0" smtClean="0"/>
              <a:t> obyvatel na katolickou víru</a:t>
            </a:r>
          </a:p>
          <a:p>
            <a:r>
              <a:rPr lang="cs-CZ" b="1" dirty="0" smtClean="0"/>
              <a:t>Součást upevnění moci Habsburků v Čechách</a:t>
            </a:r>
          </a:p>
          <a:p>
            <a:pPr marL="0" indent="0">
              <a:buNone/>
            </a:pPr>
            <a:r>
              <a:rPr lang="cs-CZ" b="1" dirty="0" smtClean="0"/>
              <a:t>             nenásilná – výchova, vzdělání,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upřednostňování katolíků…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          násilná – vypovídání  ze země, konfiskace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majetku, tělesné tresty (výjimečně)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pálení nekatolických knih</a:t>
            </a: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519745" y="3649588"/>
            <a:ext cx="914400" cy="91440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/>
          <p:cNvCxnSpPr/>
          <p:nvPr/>
        </p:nvCxnSpPr>
        <p:spPr>
          <a:xfrm flipV="1">
            <a:off x="528093" y="3073524"/>
            <a:ext cx="1030261" cy="576064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581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Velký díl na rekatolizaci měl </a:t>
            </a:r>
            <a:r>
              <a:rPr lang="cs-CZ" b="1" dirty="0" smtClean="0">
                <a:solidFill>
                  <a:srgbClr val="FF0000"/>
                </a:solidFill>
              </a:rPr>
              <a:t>jezuitský řád </a:t>
            </a:r>
            <a:r>
              <a:rPr lang="cs-CZ" b="1" dirty="0" smtClean="0"/>
              <a:t>– převzal v Čechách většinu školství</a:t>
            </a:r>
          </a:p>
          <a:p>
            <a:r>
              <a:rPr lang="cs-CZ" b="1" dirty="0" smtClean="0"/>
              <a:t>Další velký význam v rekatolizaci mělo svatořečení </a:t>
            </a:r>
            <a:r>
              <a:rPr lang="cs-CZ" b="1" dirty="0" smtClean="0">
                <a:solidFill>
                  <a:srgbClr val="FF0000"/>
                </a:solidFill>
              </a:rPr>
              <a:t>Jana Nepomuckého </a:t>
            </a:r>
            <a:r>
              <a:rPr lang="cs-CZ" b="1" dirty="0" smtClean="0"/>
              <a:t>19.3.1729 – cílem bylo zastínit památku Jan Husa</a:t>
            </a:r>
          </a:p>
          <a:p>
            <a:r>
              <a:rPr lang="cs-CZ" b="1" dirty="0" smtClean="0"/>
              <a:t>Jan se stal dalším zemským patronem, jeho kult se velice rozšířil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887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Popiš situaci v českých zemích po třicetileté válce.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Vysvětli pojmy nevolnictví a robota.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Co to je manufaktura?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Jaká znáš velká selská povstání v Čechách?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Vysvětli pojem rekatolizace.</a:t>
            </a:r>
          </a:p>
        </p:txBody>
      </p:sp>
    </p:spTree>
    <p:extLst>
      <p:ext uri="{BB962C8B-B14F-4D97-AF65-F5344CB8AC3E}">
        <p14:creationId xmlns:p14="http://schemas.microsoft.com/office/powerpoint/2010/main" val="407542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</TotalTime>
  <Words>497</Words>
  <Application>Microsoft Office PowerPoint</Application>
  <PresentationFormat>Předvádění na obrazovce (4:3)</PresentationFormat>
  <Paragraphs>59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Anotace</vt:lpstr>
      <vt:lpstr>Prezentace aplikace PowerPoint</vt:lpstr>
      <vt:lpstr>České země po třicetileté válce</vt:lpstr>
      <vt:lpstr>Prezentace aplikace PowerPoint</vt:lpstr>
      <vt:lpstr>Prezentace aplikace PowerPoint</vt:lpstr>
      <vt:lpstr>Prezentace aplikace PowerPoint</vt:lpstr>
      <vt:lpstr>Selská povstání</vt:lpstr>
      <vt:lpstr>Prezentace aplikace PowerPoint</vt:lpstr>
      <vt:lpstr>Rekatolizace</vt:lpstr>
      <vt:lpstr>Prezentace aplikace PowerPoint</vt:lpstr>
      <vt:lpstr>Otázky k procvičení: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Míra</cp:lastModifiedBy>
  <cp:revision>56</cp:revision>
  <dcterms:created xsi:type="dcterms:W3CDTF">2011-11-09T14:01:04Z</dcterms:created>
  <dcterms:modified xsi:type="dcterms:W3CDTF">2012-08-22T16:05:23Z</dcterms:modified>
</cp:coreProperties>
</file>