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VY_32_INOVACE_04_Arabové a jejich výboje, vznik islámu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Arabové a jejich výboje, vznik islámu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VY_32_INOVACE_04_Arabové a jejich výboje, vznik islámu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Arabové a jejich výboje, vznik islámu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93795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02530519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12)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374684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Arabové </a:t>
            </a:r>
            <a:r>
              <a:rPr lang="cs-CZ" sz="8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jejich výboje, vznik islámu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S L Á M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je dnes jedno z největších náboženství</a:t>
            </a:r>
          </a:p>
          <a:p>
            <a:r>
              <a:rPr lang="cs-CZ" b="1" dirty="0"/>
              <a:t>vznikl na Arabském poloostrově </a:t>
            </a:r>
          </a:p>
          <a:p>
            <a:r>
              <a:rPr lang="pl-PL" b="1" dirty="0"/>
              <a:t>jeho vznik je spojen s postavou </a:t>
            </a:r>
            <a:r>
              <a:rPr lang="pl-PL" b="1" dirty="0">
                <a:solidFill>
                  <a:srgbClr val="FF0000"/>
                </a:solidFill>
              </a:rPr>
              <a:t>Muhammada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3589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Muhammad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narodil </a:t>
            </a:r>
            <a:r>
              <a:rPr lang="cs-CZ" b="1" dirty="0"/>
              <a:t>se v 6.stol. v Mekce</a:t>
            </a:r>
          </a:p>
          <a:p>
            <a:r>
              <a:rPr lang="cs-CZ" b="1" dirty="0" smtClean="0"/>
              <a:t>kupec</a:t>
            </a:r>
            <a:r>
              <a:rPr lang="cs-CZ" b="1" dirty="0"/>
              <a:t>, který se při svých obchodech setkal s různými náboženstvími - nejvíce ho zaujalo křesťanství a židovské náboženství </a:t>
            </a:r>
            <a:r>
              <a:rPr lang="cs-CZ" b="1" dirty="0" smtClean="0"/>
              <a:t>(obě </a:t>
            </a:r>
            <a:r>
              <a:rPr lang="cs-CZ" b="1" dirty="0"/>
              <a:t>věří v jednoho </a:t>
            </a:r>
            <a:r>
              <a:rPr lang="cs-CZ" b="1" dirty="0" smtClean="0"/>
              <a:t>boha)</a:t>
            </a:r>
            <a:endParaRPr lang="cs-CZ" b="1" dirty="0"/>
          </a:p>
          <a:p>
            <a:r>
              <a:rPr lang="cs-CZ" b="1" dirty="0" smtClean="0"/>
              <a:t>v </a:t>
            </a:r>
            <a:r>
              <a:rPr lang="cs-CZ" b="1" dirty="0"/>
              <a:t>době jeho života byli Arabové pohany </a:t>
            </a:r>
            <a:r>
              <a:rPr lang="cs-CZ" b="1" dirty="0" smtClean="0"/>
              <a:t>(neměli </a:t>
            </a:r>
            <a:r>
              <a:rPr lang="cs-CZ" b="1" dirty="0"/>
              <a:t>jednotné </a:t>
            </a:r>
            <a:r>
              <a:rPr lang="cs-CZ" b="1" dirty="0" smtClean="0"/>
              <a:t>náboženství)</a:t>
            </a:r>
            <a:endParaRPr lang="cs-CZ" b="1" dirty="0"/>
          </a:p>
          <a:p>
            <a:r>
              <a:rPr lang="cs-CZ" b="1" dirty="0" smtClean="0"/>
              <a:t>vytvořil </a:t>
            </a:r>
            <a:r>
              <a:rPr lang="cs-CZ" b="1" dirty="0"/>
              <a:t>nové náboženství islám</a:t>
            </a:r>
          </a:p>
        </p:txBody>
      </p:sp>
    </p:spTree>
    <p:extLst>
      <p:ext uri="{BB962C8B-B14F-4D97-AF65-F5344CB8AC3E}">
        <p14:creationId xmlns:p14="http://schemas.microsoft.com/office/powerpoint/2010/main" xmlns="" val="2800549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Pojmy z islámu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/>
              <a:t>víra v jednoho boha </a:t>
            </a:r>
            <a:r>
              <a:rPr lang="cs-CZ" sz="4400" b="1" dirty="0" smtClean="0">
                <a:solidFill>
                  <a:srgbClr val="FF0000"/>
                </a:solidFill>
              </a:rPr>
              <a:t>Alláha</a:t>
            </a:r>
            <a:endParaRPr lang="cs-CZ" sz="4400" b="1" dirty="0">
              <a:solidFill>
                <a:srgbClr val="FF0000"/>
              </a:solidFill>
            </a:endParaRPr>
          </a:p>
          <a:p>
            <a:r>
              <a:rPr lang="cs-CZ" sz="4400" b="1" dirty="0"/>
              <a:t>posvátná kniha </a:t>
            </a:r>
            <a:r>
              <a:rPr lang="cs-CZ" sz="4400" b="1" dirty="0">
                <a:solidFill>
                  <a:srgbClr val="FF0000"/>
                </a:solidFill>
              </a:rPr>
              <a:t>korán</a:t>
            </a:r>
          </a:p>
          <a:p>
            <a:r>
              <a:rPr lang="cs-CZ" sz="4400" b="1" dirty="0"/>
              <a:t>vyznavači islámu </a:t>
            </a:r>
            <a:r>
              <a:rPr lang="cs-CZ" sz="4400" b="1" dirty="0" smtClean="0"/>
              <a:t>– </a:t>
            </a:r>
            <a:r>
              <a:rPr lang="cs-CZ" sz="4400" b="1" dirty="0" smtClean="0">
                <a:solidFill>
                  <a:srgbClr val="FF0000"/>
                </a:solidFill>
              </a:rPr>
              <a:t>muslimové</a:t>
            </a:r>
          </a:p>
          <a:p>
            <a:r>
              <a:rPr lang="cs-CZ" sz="4400" b="1" dirty="0" smtClean="0"/>
              <a:t>dodržování přísných rituálních předpisů</a:t>
            </a:r>
            <a:endParaRPr lang="cs-CZ" sz="4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6751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Vytvoření silné arabské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říše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b="1" dirty="0" smtClean="0"/>
              <a:t>p</a:t>
            </a:r>
            <a:r>
              <a:rPr lang="cs-CZ" sz="3600" b="1" dirty="0" smtClean="0"/>
              <a:t>řijetí </a:t>
            </a:r>
            <a:r>
              <a:rPr lang="cs-CZ" sz="3600" b="1" dirty="0" smtClean="0"/>
              <a:t>islámu umožnilo vznik arabské říše</a:t>
            </a:r>
          </a:p>
          <a:p>
            <a:r>
              <a:rPr lang="cs-CZ" sz="3600" b="1" dirty="0"/>
              <a:t>r</a:t>
            </a:r>
            <a:r>
              <a:rPr lang="cs-CZ" sz="3600" b="1" dirty="0" smtClean="0"/>
              <a:t>. 632 n.l. zahájeno vítězná </a:t>
            </a:r>
            <a:r>
              <a:rPr lang="cs-CZ" sz="3600" b="1" dirty="0"/>
              <a:t>tažení – </a:t>
            </a:r>
            <a:r>
              <a:rPr lang="cs-CZ" sz="3600" b="1" dirty="0" smtClean="0"/>
              <a:t>cílem zvětšit říši a rozšířit islám</a:t>
            </a:r>
            <a:endParaRPr lang="cs-CZ" sz="3600" b="1" dirty="0"/>
          </a:p>
          <a:p>
            <a:r>
              <a:rPr lang="cs-CZ" sz="3600" b="1" dirty="0"/>
              <a:t>první pol. 7 století – podrobení Sýrie, Mezopotámie, Egypta, Palestiny a rozdrcení Persie (dnešního Íránu)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38120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/>
              <a:t>vrchol moci - přelom 8.-9. stol.</a:t>
            </a:r>
          </a:p>
          <a:p>
            <a:r>
              <a:rPr lang="cs-CZ" sz="4400" b="1" dirty="0" smtClean="0"/>
              <a:t>h</a:t>
            </a:r>
            <a:r>
              <a:rPr lang="cs-CZ" sz="4400" b="1" dirty="0" smtClean="0"/>
              <a:t>lavní </a:t>
            </a:r>
            <a:r>
              <a:rPr lang="cs-CZ" sz="4400" b="1" dirty="0" smtClean="0"/>
              <a:t>město říše </a:t>
            </a:r>
            <a:r>
              <a:rPr lang="cs-CZ" sz="4400" b="1" dirty="0" smtClean="0">
                <a:solidFill>
                  <a:srgbClr val="FF0000"/>
                </a:solidFill>
              </a:rPr>
              <a:t>Bagdád</a:t>
            </a:r>
          </a:p>
          <a:p>
            <a:r>
              <a:rPr lang="cs-CZ" sz="4400" b="1" dirty="0" smtClean="0"/>
              <a:t>n</a:t>
            </a:r>
            <a:r>
              <a:rPr lang="cs-CZ" sz="4400" b="1" dirty="0" smtClean="0"/>
              <a:t>ejslavnější </a:t>
            </a:r>
            <a:r>
              <a:rPr lang="cs-CZ" sz="4400" b="1" dirty="0" smtClean="0"/>
              <a:t>vládce </a:t>
            </a:r>
            <a:r>
              <a:rPr lang="cs-CZ" sz="4400" b="1" dirty="0"/>
              <a:t>chalífa </a:t>
            </a:r>
            <a:r>
              <a:rPr lang="cs-CZ" sz="4400" b="1" dirty="0" err="1">
                <a:solidFill>
                  <a:srgbClr val="FF0000"/>
                </a:solidFill>
              </a:rPr>
              <a:t>Hárún</a:t>
            </a:r>
            <a:r>
              <a:rPr lang="cs-CZ" sz="4400" b="1" dirty="0">
                <a:solidFill>
                  <a:srgbClr val="FF0000"/>
                </a:solidFill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</a:rPr>
              <a:t>al-</a:t>
            </a:r>
            <a:r>
              <a:rPr lang="cs-CZ" sz="4400" b="1" dirty="0" err="1" smtClean="0">
                <a:solidFill>
                  <a:srgbClr val="FF0000"/>
                </a:solidFill>
              </a:rPr>
              <a:t>Rašíd</a:t>
            </a:r>
            <a:r>
              <a:rPr lang="cs-CZ" sz="4400" b="1" dirty="0" smtClean="0">
                <a:solidFill>
                  <a:srgbClr val="FF0000"/>
                </a:solidFill>
              </a:rPr>
              <a:t> </a:t>
            </a:r>
            <a:endParaRPr lang="cs-CZ" sz="4400" b="1" dirty="0">
              <a:solidFill>
                <a:srgbClr val="FF0000"/>
              </a:solidFill>
            </a:endParaRPr>
          </a:p>
          <a:p>
            <a:r>
              <a:rPr lang="cs-CZ" sz="4400" b="1" dirty="0" smtClean="0"/>
              <a:t>p</a:t>
            </a:r>
            <a:r>
              <a:rPr lang="cs-CZ" sz="4400" b="1" dirty="0" smtClean="0"/>
              <a:t>oté </a:t>
            </a:r>
            <a:r>
              <a:rPr lang="cs-CZ" sz="4400" b="1" dirty="0"/>
              <a:t>rozpad říše na několik emirátů</a:t>
            </a:r>
          </a:p>
        </p:txBody>
      </p:sp>
    </p:spTree>
    <p:extLst>
      <p:ext uri="{BB962C8B-B14F-4D97-AF65-F5344CB8AC3E}">
        <p14:creationId xmlns:p14="http://schemas.microsoft.com/office/powerpoint/2010/main" xmlns="" val="7211401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p</a:t>
            </a:r>
            <a:r>
              <a:rPr lang="cs-CZ" sz="4000" b="1" dirty="0" smtClean="0"/>
              <a:t>ostupně </a:t>
            </a:r>
            <a:r>
              <a:rPr lang="cs-CZ" sz="4000" b="1" dirty="0" smtClean="0"/>
              <a:t>obsadili </a:t>
            </a:r>
            <a:r>
              <a:rPr lang="cs-CZ" sz="4000" b="1" dirty="0"/>
              <a:t>i celé severoafrické pobřeží</a:t>
            </a:r>
          </a:p>
          <a:p>
            <a:r>
              <a:rPr lang="pt-BR" sz="4000" b="1" dirty="0" smtClean="0"/>
              <a:t>r.711 </a:t>
            </a:r>
            <a:r>
              <a:rPr lang="cs-CZ" sz="4000" b="1" dirty="0" smtClean="0"/>
              <a:t>pronikli </a:t>
            </a:r>
            <a:r>
              <a:rPr lang="pt-BR" sz="4000" b="1" dirty="0" smtClean="0"/>
              <a:t>z </a:t>
            </a:r>
            <a:r>
              <a:rPr lang="pt-BR" sz="4000" b="1" dirty="0"/>
              <a:t>Gibraltaru na evropskou pevninu</a:t>
            </a:r>
          </a:p>
          <a:p>
            <a:r>
              <a:rPr lang="cs-CZ" sz="4000" b="1" dirty="0" smtClean="0"/>
              <a:t>o</a:t>
            </a:r>
            <a:r>
              <a:rPr lang="cs-CZ" sz="4000" b="1" dirty="0" smtClean="0"/>
              <a:t>bsazena</a:t>
            </a:r>
            <a:r>
              <a:rPr lang="cs-CZ" sz="4000" b="1" dirty="0"/>
              <a:t> Hispánie, poté výpady přes Pyreneje do francké říše</a:t>
            </a:r>
          </a:p>
          <a:p>
            <a:r>
              <a:rPr lang="cs-CZ" sz="4000" b="1" dirty="0" smtClean="0"/>
              <a:t>r</a:t>
            </a:r>
            <a:r>
              <a:rPr lang="cs-CZ" sz="4000" b="1" dirty="0"/>
              <a:t>. 732 porážka v bitvě u </a:t>
            </a:r>
            <a:r>
              <a:rPr lang="cs-CZ" sz="4000" b="1" dirty="0" err="1"/>
              <a:t>Poitiers</a:t>
            </a:r>
            <a:r>
              <a:rPr lang="cs-CZ" sz="4000" b="1" dirty="0"/>
              <a:t> Karlem </a:t>
            </a:r>
            <a:r>
              <a:rPr lang="cs-CZ" sz="4000" b="1" dirty="0" err="1"/>
              <a:t>Martelem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xmlns="" val="36661501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Cordobský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chalifát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Arabská říše na Pyrenejském poloostrově</a:t>
            </a:r>
          </a:p>
          <a:p>
            <a:r>
              <a:rPr lang="cs-CZ" b="1" dirty="0" smtClean="0"/>
              <a:t>h</a:t>
            </a:r>
            <a:r>
              <a:rPr lang="cs-CZ" b="1" dirty="0" smtClean="0"/>
              <a:t>lavní </a:t>
            </a:r>
            <a:r>
              <a:rPr lang="cs-CZ" b="1" dirty="0" smtClean="0"/>
              <a:t>město </a:t>
            </a:r>
            <a:r>
              <a:rPr lang="cs-CZ" b="1" dirty="0" err="1" smtClean="0"/>
              <a:t>Cordoba</a:t>
            </a:r>
            <a:r>
              <a:rPr lang="cs-CZ" b="1" dirty="0" smtClean="0"/>
              <a:t> (palác Alhambra)</a:t>
            </a:r>
          </a:p>
          <a:p>
            <a:r>
              <a:rPr lang="cs-CZ" b="1" dirty="0" smtClean="0"/>
              <a:t>š</a:t>
            </a:r>
            <a:r>
              <a:rPr lang="cs-CZ" b="1" dirty="0" smtClean="0"/>
              <a:t>panělští </a:t>
            </a:r>
            <a:r>
              <a:rPr lang="cs-CZ" b="1" dirty="0" smtClean="0"/>
              <a:t>Arabové byli nazýváni </a:t>
            </a:r>
            <a:r>
              <a:rPr lang="cs-CZ" b="1" dirty="0" smtClean="0">
                <a:solidFill>
                  <a:srgbClr val="FF0000"/>
                </a:solidFill>
              </a:rPr>
              <a:t>Maurové</a:t>
            </a:r>
          </a:p>
          <a:p>
            <a:r>
              <a:rPr lang="cs-CZ" b="1" dirty="0" smtClean="0"/>
              <a:t>v</a:t>
            </a:r>
            <a:r>
              <a:rPr lang="cs-CZ" b="1" dirty="0" smtClean="0"/>
              <a:t>ytlačeni </a:t>
            </a:r>
            <a:r>
              <a:rPr lang="cs-CZ" b="1" dirty="0" smtClean="0"/>
              <a:t>ze Španělska až v r. 1492 Ferdinandem Aragonským a Isabelou Kastilskou (tzv. </a:t>
            </a:r>
            <a:r>
              <a:rPr lang="cs-CZ" b="1" dirty="0" err="1" smtClean="0">
                <a:solidFill>
                  <a:srgbClr val="FF0000"/>
                </a:solidFill>
              </a:rPr>
              <a:t>reconquista</a:t>
            </a:r>
            <a:r>
              <a:rPr lang="cs-CZ" b="1" dirty="0" smtClean="0"/>
              <a:t>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2791945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arabských výbojů pro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Arabové přinesli do Evropy nové plodiny - </a:t>
            </a:r>
            <a:r>
              <a:rPr lang="cs-CZ" b="1" dirty="0">
                <a:solidFill>
                  <a:srgbClr val="FF0000"/>
                </a:solidFill>
              </a:rPr>
              <a:t>rýži, cukrovou třtinu, bavlnu, citroník</a:t>
            </a:r>
            <a:r>
              <a:rPr lang="cs-CZ" b="1" dirty="0"/>
              <a:t>,…</a:t>
            </a:r>
          </a:p>
          <a:p>
            <a:r>
              <a:rPr lang="cs-CZ" b="1" dirty="0"/>
              <a:t>n</a:t>
            </a:r>
            <a:r>
              <a:rPr lang="cs-CZ" b="1" dirty="0" smtClean="0"/>
              <a:t>a </a:t>
            </a:r>
            <a:r>
              <a:rPr lang="cs-CZ" b="1" dirty="0"/>
              <a:t>dobytých územích šířili vysoce rozvinutou kulturu a </a:t>
            </a:r>
            <a:r>
              <a:rPr lang="cs-CZ" b="1" dirty="0" smtClean="0"/>
              <a:t>vzdělanost, ale i třeba hygienu</a:t>
            </a:r>
            <a:endParaRPr lang="cs-CZ" b="1" dirty="0"/>
          </a:p>
          <a:p>
            <a:r>
              <a:rPr lang="cs-CZ" b="1" dirty="0"/>
              <a:t>v</a:t>
            </a:r>
            <a:r>
              <a:rPr lang="cs-CZ" b="1" dirty="0" smtClean="0"/>
              <a:t>ynikali </a:t>
            </a:r>
            <a:r>
              <a:rPr lang="cs-CZ" b="1" dirty="0"/>
              <a:t>ve vědních oborech (</a:t>
            </a:r>
            <a:r>
              <a:rPr lang="cs-CZ" b="1" dirty="0">
                <a:solidFill>
                  <a:srgbClr val="FF0000"/>
                </a:solidFill>
              </a:rPr>
              <a:t>matematika, fyzika, zeměpis, lékařství</a:t>
            </a:r>
            <a:r>
              <a:rPr lang="cs-CZ" b="1" dirty="0"/>
              <a:t>).</a:t>
            </a:r>
          </a:p>
          <a:p>
            <a:r>
              <a:rPr lang="cs-CZ" b="1" dirty="0" smtClean="0"/>
              <a:t>p</a:t>
            </a:r>
            <a:r>
              <a:rPr lang="cs-CZ" b="1" dirty="0" smtClean="0"/>
              <a:t>řinesli </a:t>
            </a:r>
            <a:r>
              <a:rPr lang="cs-CZ" b="1" dirty="0" smtClean="0"/>
              <a:t>do Evropy arabské číslice – používáme je dodnes</a:t>
            </a: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06137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jmenoval zakladatel islámu?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Jmenuj některá monoteistická náboženství </a:t>
            </a:r>
            <a:r>
              <a:rPr lang="cs-CZ" b="1" smtClean="0"/>
              <a:t>(</a:t>
            </a:r>
            <a:r>
              <a:rPr lang="cs-CZ" b="1" smtClean="0"/>
              <a:t>tj</a:t>
            </a:r>
            <a:r>
              <a:rPr lang="cs-CZ" b="1" dirty="0" smtClean="0"/>
              <a:t>.</a:t>
            </a:r>
            <a:r>
              <a:rPr lang="cs-CZ" b="1" smtClean="0"/>
              <a:t> </a:t>
            </a:r>
            <a:r>
              <a:rPr lang="cs-CZ" b="1" dirty="0" smtClean="0"/>
              <a:t>ta, která mají jen jednoho boha)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Hlavním městem arabské říše byl Bagdád. Víš, ve které zemi dnes leží?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Nejznámějším projevem arabské kultury jsou pohádky. Jak se jmenuje slavná sbírka arabských pohádek, sepsaná v době vlády </a:t>
            </a:r>
            <a:r>
              <a:rPr lang="cs-CZ" b="1" dirty="0" err="1" smtClean="0"/>
              <a:t>Hárúna</a:t>
            </a:r>
            <a:r>
              <a:rPr lang="cs-CZ" b="1" dirty="0" smtClean="0"/>
              <a:t>-al-</a:t>
            </a:r>
            <a:r>
              <a:rPr lang="cs-CZ" b="1" dirty="0" err="1" smtClean="0"/>
              <a:t>Rašída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Vyjmenuj čím Arabové obohatili Evropu!</a:t>
            </a:r>
          </a:p>
        </p:txBody>
      </p:sp>
    </p:spTree>
    <p:extLst>
      <p:ext uri="{BB962C8B-B14F-4D97-AF65-F5344CB8AC3E}">
        <p14:creationId xmlns:p14="http://schemas.microsoft.com/office/powerpoint/2010/main" xmlns="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262</TotalTime>
  <Words>441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Anotace</vt:lpstr>
      <vt:lpstr>Snímek 3</vt:lpstr>
      <vt:lpstr>I S L Á M</vt:lpstr>
      <vt:lpstr>Muhammad</vt:lpstr>
      <vt:lpstr>Pojmy z islámu</vt:lpstr>
      <vt:lpstr>Vytvoření silné arabské říše</vt:lpstr>
      <vt:lpstr>Snímek 8</vt:lpstr>
      <vt:lpstr>Snímek 9</vt:lpstr>
      <vt:lpstr>Cordobský chalifát</vt:lpstr>
      <vt:lpstr>Význam arabských výbojů pro Evropu</vt:lpstr>
      <vt:lpstr>Otázky k procvičení: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U1</cp:lastModifiedBy>
  <cp:revision>29</cp:revision>
  <dcterms:created xsi:type="dcterms:W3CDTF">2011-11-09T14:01:04Z</dcterms:created>
  <dcterms:modified xsi:type="dcterms:W3CDTF">2013-02-24T16:38:28Z</dcterms:modified>
</cp:coreProperties>
</file>