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VY_32_INOVACE_07_Přemyslovci na českém trůnu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Přemyslovci na českém trůnu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7.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VY_32_INOVACE_07_Přemyslovci na českém trůnu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7.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Přemyslovci na českém trůnu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5547519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4849586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</a:t>
                      </a:r>
                      <a:r>
                        <a:rPr lang="cs-CZ" baseline="0" smtClean="0"/>
                        <a:t>snímek </a:t>
                      </a:r>
                      <a:r>
                        <a:rPr lang="cs-CZ" baseline="0" smtClean="0"/>
                        <a:t>13)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1340769"/>
            <a:ext cx="7772400" cy="4536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Přemyslovci na českém trůnu</a:t>
            </a:r>
            <a:endParaRPr lang="cs-CZ" sz="7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Přemyslovci</a:t>
            </a: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Český knížecí, později královský rod</a:t>
            </a:r>
          </a:p>
          <a:p>
            <a:r>
              <a:rPr lang="cs-CZ" b="1" dirty="0" smtClean="0"/>
              <a:t>Jejich původ nejasný (pověst o Přemyslu Oráči)</a:t>
            </a:r>
          </a:p>
          <a:p>
            <a:r>
              <a:rPr lang="cs-CZ" b="1" dirty="0" smtClean="0"/>
              <a:t>Podle některých historiků příbuzní s moravskými </a:t>
            </a:r>
            <a:r>
              <a:rPr lang="cs-CZ" b="1" dirty="0" err="1" smtClean="0"/>
              <a:t>Mojmírovci</a:t>
            </a:r>
            <a:endParaRPr lang="cs-CZ" b="1" dirty="0" smtClean="0"/>
          </a:p>
          <a:p>
            <a:r>
              <a:rPr lang="cs-CZ" b="1" dirty="0" smtClean="0"/>
              <a:t>Jimi ovládané území se stalo základem českého státu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8986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Bořivoj I. (867-889)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1. doložený Přemyslovec</a:t>
            </a:r>
          </a:p>
          <a:p>
            <a:r>
              <a:rPr lang="cs-CZ" b="1" dirty="0" smtClean="0"/>
              <a:t>Byl vazalem Velké Moravy – zde přijal i s manželkou Ludmilou křesťanství</a:t>
            </a:r>
          </a:p>
          <a:p>
            <a:r>
              <a:rPr lang="cs-CZ" b="1" dirty="0" smtClean="0"/>
              <a:t>Založil Pražský hrad</a:t>
            </a:r>
          </a:p>
          <a:p>
            <a:r>
              <a:rPr lang="cs-CZ" b="1" dirty="0" smtClean="0"/>
              <a:t>Po něm vládli jeho synové </a:t>
            </a:r>
            <a:r>
              <a:rPr lang="cs-CZ" b="1" dirty="0" smtClean="0">
                <a:solidFill>
                  <a:srgbClr val="FF0000"/>
                </a:solidFill>
              </a:rPr>
              <a:t>Spytihněv I.</a:t>
            </a:r>
            <a:r>
              <a:rPr lang="cs-CZ" b="1" dirty="0" smtClean="0"/>
              <a:t> a </a:t>
            </a:r>
            <a:r>
              <a:rPr lang="cs-CZ" b="1" dirty="0" smtClean="0">
                <a:solidFill>
                  <a:srgbClr val="FF0000"/>
                </a:solidFill>
              </a:rPr>
              <a:t>Vratislav I.</a:t>
            </a:r>
            <a:r>
              <a:rPr lang="cs-CZ" b="1" dirty="0" smtClean="0"/>
              <a:t> , po jeho smrti jeho manželka Drahomíra do dospělosti syna Václava</a:t>
            </a:r>
          </a:p>
          <a:p>
            <a:r>
              <a:rPr lang="cs-CZ" b="1" dirty="0" smtClean="0"/>
              <a:t>Nechala zavraždit Ludmilu (svatá Ludmila)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2902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Svatý Václav (921-935?)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Posiloval v Čechách křesťanství</a:t>
            </a:r>
          </a:p>
          <a:p>
            <a:r>
              <a:rPr lang="cs-CZ" b="1" dirty="0" smtClean="0"/>
              <a:t>Ve své vládě se odklonil z vlivu Bavor k Sasku a vládl jako vazal Jindřicha Ptáčníka – platil mu tribut</a:t>
            </a:r>
          </a:p>
          <a:p>
            <a:r>
              <a:rPr lang="cs-CZ" b="1" dirty="0" smtClean="0"/>
              <a:t>Údajně zavražděn bratrem Boleslavem</a:t>
            </a:r>
          </a:p>
          <a:p>
            <a:r>
              <a:rPr lang="cs-CZ" b="1" dirty="0" smtClean="0"/>
              <a:t>Po smrti svatořečen, prohlášen za zemského patrona – svatováclavský kult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1990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Boleslav I. (935-972)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Přezdívaný </a:t>
            </a:r>
            <a:r>
              <a:rPr lang="cs-CZ" b="1" dirty="0" smtClean="0">
                <a:solidFill>
                  <a:srgbClr val="FF0000"/>
                </a:solidFill>
              </a:rPr>
              <a:t>Ukrutný</a:t>
            </a:r>
            <a:r>
              <a:rPr lang="cs-CZ" b="1" dirty="0" smtClean="0"/>
              <a:t> (kvůli vraždě Václava)</a:t>
            </a:r>
          </a:p>
          <a:p>
            <a:r>
              <a:rPr lang="cs-CZ" b="1" dirty="0" smtClean="0"/>
              <a:t>Velice schopný panovník</a:t>
            </a:r>
          </a:p>
          <a:p>
            <a:r>
              <a:rPr lang="cs-CZ" b="1" dirty="0" smtClean="0"/>
              <a:t>Upevnil moc Přemyslovců, spojil Čechy, Moravu a Slezsko – základ českého státu</a:t>
            </a:r>
          </a:p>
          <a:p>
            <a:r>
              <a:rPr lang="cs-CZ" b="1" dirty="0" smtClean="0"/>
              <a:t>Vazal císaře Oty I. – pomohl mu proti Maďarům v bitvě na Lechu</a:t>
            </a:r>
          </a:p>
          <a:p>
            <a:r>
              <a:rPr lang="cs-CZ" b="1" dirty="0" smtClean="0"/>
              <a:t>Razil první české mince - </a:t>
            </a:r>
            <a:r>
              <a:rPr lang="cs-CZ" b="1" dirty="0" smtClean="0">
                <a:solidFill>
                  <a:srgbClr val="FF0000"/>
                </a:solidFill>
              </a:rPr>
              <a:t>denáry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5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Boleslav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972-999)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Podpora církve – přezdívali ho </a:t>
            </a:r>
            <a:r>
              <a:rPr lang="cs-CZ" b="1" dirty="0" smtClean="0">
                <a:solidFill>
                  <a:srgbClr val="FF0000"/>
                </a:solidFill>
              </a:rPr>
              <a:t>Pobožný</a:t>
            </a:r>
          </a:p>
          <a:p>
            <a:r>
              <a:rPr lang="cs-CZ" b="1" dirty="0" smtClean="0"/>
              <a:t>Založil pražské biskupství</a:t>
            </a:r>
          </a:p>
          <a:p>
            <a:r>
              <a:rPr lang="cs-CZ" b="1" dirty="0" smtClean="0"/>
              <a:t>995 nechal vyvraždit konkurenční rod </a:t>
            </a:r>
            <a:r>
              <a:rPr lang="cs-CZ" b="1" dirty="0" smtClean="0">
                <a:solidFill>
                  <a:srgbClr val="FF0000"/>
                </a:solidFill>
              </a:rPr>
              <a:t>Slavníkovců</a:t>
            </a:r>
          </a:p>
          <a:p>
            <a:pPr marL="0" indent="0" algn="ctr">
              <a:buNone/>
            </a:pPr>
            <a:r>
              <a:rPr lang="cs-CZ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Boleslav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cs-CZ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999-1002 a 1003)</a:t>
            </a:r>
          </a:p>
          <a:p>
            <a:r>
              <a:rPr lang="cs-CZ" b="1" dirty="0" smtClean="0"/>
              <a:t>Neschopný, alkoholik a sadista („Ryšavý“)</a:t>
            </a:r>
          </a:p>
          <a:p>
            <a:r>
              <a:rPr lang="cs-CZ" b="1" dirty="0" smtClean="0"/>
              <a:t>Jednoho bratra nechal vykastrovat, druhého chtěl zavraždit</a:t>
            </a:r>
          </a:p>
          <a:p>
            <a:r>
              <a:rPr lang="cs-CZ" b="1" dirty="0" smtClean="0"/>
              <a:t>Jeho vláda byla počátek krize v Čechách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1480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Na přechodnou dobu vládl v Čechách polský král </a:t>
            </a:r>
            <a:r>
              <a:rPr lang="cs-CZ" b="1" dirty="0" smtClean="0">
                <a:solidFill>
                  <a:srgbClr val="FF0000"/>
                </a:solidFill>
              </a:rPr>
              <a:t>Boleslav Chrabrý </a:t>
            </a:r>
            <a:r>
              <a:rPr lang="cs-CZ" b="1" dirty="0" smtClean="0"/>
              <a:t>(jeho matka byla Přemyslovna)</a:t>
            </a:r>
          </a:p>
          <a:p>
            <a:pPr marL="0" indent="0" algn="ctr">
              <a:buNone/>
            </a:pP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Jaromír (1004-10012, 1033-1034)</a:t>
            </a:r>
          </a:p>
          <a:p>
            <a:r>
              <a:rPr lang="cs-CZ" b="1" dirty="0" smtClean="0"/>
              <a:t>Bratr Boleslava III.</a:t>
            </a:r>
          </a:p>
          <a:p>
            <a:r>
              <a:rPr lang="cs-CZ" b="1" dirty="0" smtClean="0"/>
              <a:t>Mírný vládce, byl nejprve vykastrován, později oslepen</a:t>
            </a:r>
          </a:p>
          <a:p>
            <a:r>
              <a:rPr lang="cs-CZ" b="1" dirty="0" smtClean="0"/>
              <a:t>Nejprve zbaven vlády bratrem Oldřichem, podruhé se vlády vzdal ve prospěch synovce Břetislava</a:t>
            </a:r>
          </a:p>
          <a:p>
            <a:r>
              <a:rPr lang="cs-CZ" b="1" dirty="0" smtClean="0"/>
              <a:t>Nakonec zavražděn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4482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Oldřich I. (1012-1033; 1034)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Schopný panovník, překonal krizi</a:t>
            </a:r>
          </a:p>
          <a:p>
            <a:r>
              <a:rPr lang="cs-CZ" b="1" dirty="0" smtClean="0"/>
              <a:t>Založil sázavský klášter – konala se tam staroslověnská liturgie a ne latinská</a:t>
            </a:r>
          </a:p>
          <a:p>
            <a:r>
              <a:rPr lang="cs-CZ" b="1" dirty="0" smtClean="0"/>
              <a:t>Proslavil se tím, že zapudil svou první manželku (neměla děti) a místo ní si vzal vesnickou dívku Boženu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0455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Břetislav I. (1034-1055)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Nejschopnější z přemyslovských knížat – měl přezdívku </a:t>
            </a:r>
            <a:r>
              <a:rPr lang="cs-CZ" b="1" dirty="0" smtClean="0">
                <a:solidFill>
                  <a:srgbClr val="FF0000"/>
                </a:solidFill>
              </a:rPr>
              <a:t>„Český Achilles“</a:t>
            </a:r>
          </a:p>
          <a:p>
            <a:r>
              <a:rPr lang="cs-CZ" b="1" dirty="0" smtClean="0"/>
              <a:t>1029 unesl z kláštera v </a:t>
            </a:r>
            <a:r>
              <a:rPr lang="cs-CZ" b="1" dirty="0" err="1" smtClean="0"/>
              <a:t>Schweinfurthu</a:t>
            </a:r>
            <a:r>
              <a:rPr lang="cs-CZ" b="1" dirty="0" smtClean="0"/>
              <a:t> dceru markraběte </a:t>
            </a:r>
            <a:r>
              <a:rPr lang="cs-CZ" b="1" dirty="0" smtClean="0">
                <a:solidFill>
                  <a:srgbClr val="FF0000"/>
                </a:solidFill>
              </a:rPr>
              <a:t>Juditu</a:t>
            </a:r>
            <a:r>
              <a:rPr lang="cs-CZ" b="1" dirty="0" smtClean="0"/>
              <a:t> (neboli Jitku) a vzal si ji za ženu </a:t>
            </a:r>
            <a:r>
              <a:rPr lang="cs-CZ" sz="2800" b="1" i="1" dirty="0" smtClean="0"/>
              <a:t>(ale bylo to asi předem domluveno – jako levoboček neměl právo se o ni ucházet, ale tento sňatek vyhovoval všem)</a:t>
            </a:r>
          </a:p>
          <a:p>
            <a:r>
              <a:rPr lang="cs-CZ" b="1" dirty="0" smtClean="0"/>
              <a:t>1038-39 – vojenské tažení do Polska, dobyl hl. město Krakov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3164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b="1" dirty="0" smtClean="0"/>
              <a:t>V Krakově vyhlásil </a:t>
            </a:r>
            <a:r>
              <a:rPr lang="cs-CZ" b="1" dirty="0" smtClean="0">
                <a:solidFill>
                  <a:srgbClr val="FF0000"/>
                </a:solidFill>
              </a:rPr>
              <a:t>Břetislavova </a:t>
            </a:r>
            <a:r>
              <a:rPr lang="cs-CZ" b="1" dirty="0" err="1" smtClean="0">
                <a:solidFill>
                  <a:srgbClr val="FF0000"/>
                </a:solidFill>
              </a:rPr>
              <a:t>dekreta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– první český zákoník</a:t>
            </a:r>
          </a:p>
          <a:p>
            <a:r>
              <a:rPr lang="cs-CZ" b="1" dirty="0" smtClean="0"/>
              <a:t>Z Polska přivezl </a:t>
            </a:r>
            <a:r>
              <a:rPr lang="cs-CZ" b="1" dirty="0" smtClean="0">
                <a:solidFill>
                  <a:srgbClr val="FF0000"/>
                </a:solidFill>
              </a:rPr>
              <a:t>ostatky svatého Vojtěcha</a:t>
            </a:r>
          </a:p>
          <a:p>
            <a:r>
              <a:rPr lang="cs-CZ" b="1" dirty="0" smtClean="0"/>
              <a:t>Později se dostal do sporu s římským císařem Jindřichem III. – nejprve ho porazil v </a:t>
            </a:r>
            <a:r>
              <a:rPr lang="cs-CZ" b="1" dirty="0" smtClean="0">
                <a:solidFill>
                  <a:srgbClr val="FF0000"/>
                </a:solidFill>
              </a:rPr>
              <a:t>bitvě u </a:t>
            </a:r>
            <a:r>
              <a:rPr lang="cs-CZ" b="1" dirty="0" err="1" smtClean="0">
                <a:solidFill>
                  <a:srgbClr val="FF0000"/>
                </a:solidFill>
              </a:rPr>
              <a:t>Brůdku</a:t>
            </a:r>
            <a:r>
              <a:rPr lang="cs-CZ" b="1" dirty="0" smtClean="0"/>
              <a:t>, poté prohrál – došlo ke smíru</a:t>
            </a:r>
          </a:p>
          <a:p>
            <a:r>
              <a:rPr lang="cs-CZ" b="1" dirty="0" smtClean="0"/>
              <a:t>1054 vyhlásil </a:t>
            </a:r>
            <a:r>
              <a:rPr lang="cs-CZ" b="1" dirty="0" smtClean="0">
                <a:solidFill>
                  <a:srgbClr val="FF0000"/>
                </a:solidFill>
              </a:rPr>
              <a:t>stařešinský řád </a:t>
            </a:r>
            <a:r>
              <a:rPr lang="cs-CZ" b="1" dirty="0" smtClean="0"/>
              <a:t>– vládnout má vždy nejstarší z rodu</a:t>
            </a:r>
          </a:p>
          <a:p>
            <a:r>
              <a:rPr lang="cs-CZ" b="1" dirty="0" smtClean="0"/>
              <a:t>Po jeho smrti došlo ke sporům mezi jeho 5 syny – překonány až nástupem Vratislava II.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8973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Kdo byl mýtickým (nedoloženým) zakladatelem rodu Přemyslovců?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Ve které známé knize se píše o založení rodu a prvních, ještě pohanských knížatech?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Kteří dva členové přemyslovského rodu byli prohlášeni za svaté?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jmenovaly první české peníze, ražené Boleslavem I.?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 první český zákoník?</a:t>
            </a:r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623</Words>
  <Application>Microsoft Office PowerPoint</Application>
  <PresentationFormat>Předvádění na obrazovce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,</vt:lpstr>
      <vt:lpstr>Anotace</vt:lpstr>
      <vt:lpstr>Prezentace aplikace PowerPoint</vt:lpstr>
      <vt:lpstr>Přemyslovci</vt:lpstr>
      <vt:lpstr>Bořivoj I. (867-889)</vt:lpstr>
      <vt:lpstr>Svatý Václav (921-935?)</vt:lpstr>
      <vt:lpstr>Boleslav I. (935-972)</vt:lpstr>
      <vt:lpstr>Boleslav II. (972-999)</vt:lpstr>
      <vt:lpstr>Prezentace aplikace PowerPoint</vt:lpstr>
      <vt:lpstr>Oldřich I. (1012-1033; 1034)</vt:lpstr>
      <vt:lpstr>Břetislav I. (1034-1055)</vt:lpstr>
      <vt:lpstr>Prezentace aplikace PowerPoint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Administrátor</cp:lastModifiedBy>
  <cp:revision>47</cp:revision>
  <dcterms:created xsi:type="dcterms:W3CDTF">2011-11-09T14:01:04Z</dcterms:created>
  <dcterms:modified xsi:type="dcterms:W3CDTF">2012-09-09T14:27:22Z</dcterms:modified>
</cp:coreProperties>
</file>