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96" r:id="rId2"/>
    <p:sldId id="297" r:id="rId3"/>
    <p:sldId id="256" r:id="rId4"/>
    <p:sldId id="294" r:id="rId5"/>
    <p:sldId id="259" r:id="rId6"/>
    <p:sldId id="261" r:id="rId7"/>
    <p:sldId id="262" r:id="rId8"/>
    <p:sldId id="263" r:id="rId9"/>
    <p:sldId id="290" r:id="rId10"/>
    <p:sldId id="291" r:id="rId11"/>
    <p:sldId id="265" r:id="rId12"/>
    <p:sldId id="268" r:id="rId13"/>
    <p:sldId id="266" r:id="rId14"/>
    <p:sldId id="289" r:id="rId15"/>
    <p:sldId id="271" r:id="rId16"/>
    <p:sldId id="269" r:id="rId17"/>
    <p:sldId id="272" r:id="rId18"/>
    <p:sldId id="273" r:id="rId19"/>
    <p:sldId id="288" r:id="rId20"/>
    <p:sldId id="292" r:id="rId21"/>
    <p:sldId id="274" r:id="rId22"/>
    <p:sldId id="275" r:id="rId23"/>
    <p:sldId id="276" r:id="rId24"/>
    <p:sldId id="287" r:id="rId25"/>
    <p:sldId id="293" r:id="rId26"/>
    <p:sldId id="277" r:id="rId27"/>
    <p:sldId id="278" r:id="rId28"/>
    <p:sldId id="279" r:id="rId29"/>
    <p:sldId id="281" r:id="rId30"/>
    <p:sldId id="283" r:id="rId31"/>
    <p:sldId id="282" r:id="rId32"/>
    <p:sldId id="284" r:id="rId33"/>
    <p:sldId id="295" r:id="rId34"/>
    <p:sldId id="258" r:id="rId35"/>
    <p:sldId id="298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21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83" autoAdjust="0"/>
    <p:restoredTop sz="94660"/>
  </p:normalViewPr>
  <p:slideViewPr>
    <p:cSldViewPr>
      <p:cViewPr varScale="1">
        <p:scale>
          <a:sx n="100" d="100"/>
          <a:sy n="100" d="100"/>
        </p:scale>
        <p:origin x="-3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70FA2-F1AE-402D-8558-1CE0DE4845D5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F736AD-B8A4-4B64-9B81-3B20372FA5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3384A-04A4-47B2-9E20-F6A24EF3D423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4282D-083C-4205-A95E-A1F19195B9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dacice/zamek-dacice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slavonice/namesti.html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podzemi.shslavonice.cz/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-landstejn.eu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jindrichuv-hradec.html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okempkomornik.cz/pdf/Planek%20Komornik.pdf" TargetMode="External"/><Relationship Id="rId2" Type="http://schemas.openxmlformats.org/officeDocument/2006/relationships/hyperlink" Target="http://www.autokempkomornik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2/Slavonice-n%C3%A1m%C4%9Bst%C3%AD_M%C3%ADru.jpg" TargetMode="External"/><Relationship Id="rId13" Type="http://schemas.openxmlformats.org/officeDocument/2006/relationships/hyperlink" Target="http://podzemi.shslavonice.cz/images/foto04a.jpg" TargetMode="External"/><Relationship Id="rId3" Type="http://schemas.openxmlformats.org/officeDocument/2006/relationships/hyperlink" Target="http://www.chomat.net/fotografie/0805-slavonice" TargetMode="External"/><Relationship Id="rId7" Type="http://schemas.openxmlformats.org/officeDocument/2006/relationships/hyperlink" Target="http://www.kampocesku.cz/gallery/2010_01_02/14_slavonice.jpg" TargetMode="External"/><Relationship Id="rId12" Type="http://schemas.openxmlformats.org/officeDocument/2006/relationships/hyperlink" Target="http://podzemi.shslavonice.cz/images/foto03a.jpg" TargetMode="External"/><Relationship Id="rId2" Type="http://schemas.openxmlformats.org/officeDocument/2006/relationships/hyperlink" Target="http://www.kudyznudy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b/b4/Slavonice%2C_Horn%C3%AD_n%C3%A1m%C4%9Bst%C3%AD_02.jpg" TargetMode="External"/><Relationship Id="rId11" Type="http://schemas.openxmlformats.org/officeDocument/2006/relationships/hyperlink" Target="http://podzemi.shslavonice.cz/images/foto01a.jpg" TargetMode="External"/><Relationship Id="rId5" Type="http://schemas.openxmlformats.org/officeDocument/2006/relationships/hyperlink" Target="http://upload.wikimedia.org/wikipedia/commons/4/4d/Znojemsk%C3%A1_br%C3%A1na.jpg" TargetMode="External"/><Relationship Id="rId10" Type="http://schemas.openxmlformats.org/officeDocument/2006/relationships/hyperlink" Target="http://www.virtualtravel.cz/slavonice/namesti.html" TargetMode="External"/><Relationship Id="rId4" Type="http://schemas.openxmlformats.org/officeDocument/2006/relationships/hyperlink" Target="http://upload.wikimedia.org/wikipedia/commons/5/5b/Slavonice%2C_n%C3%A1m%C4%9Bst%C3%AD_M%C3%ADru%2C_JV_01.jpg" TargetMode="External"/><Relationship Id="rId9" Type="http://schemas.openxmlformats.org/officeDocument/2006/relationships/hyperlink" Target="http://infinity.elfkam.net/files/images/postrehy/slavonice/02.jpg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aguets.com/img/article/46de6c7f582d5c625f1dbdcd37039c7a.jpg" TargetMode="External"/><Relationship Id="rId13" Type="http://schemas.openxmlformats.org/officeDocument/2006/relationships/hyperlink" Target="http://upload.wikimedia.org/wikipedia/commons/8/8d/Jind%C5%99ich%C5%AFv.Hradec.z%C3%A1mek.rondel1.JPG" TargetMode="External"/><Relationship Id="rId3" Type="http://schemas.openxmlformats.org/officeDocument/2006/relationships/hyperlink" Target="http://www.hradlandstejn.cz/foto/0013.jpg" TargetMode="External"/><Relationship Id="rId7" Type="http://schemas.openxmlformats.org/officeDocument/2006/relationships/hyperlink" Target="http://i.lidovky.cz/11/053/lnc460/MC3b4d03_Hradec_www.zamek_jindrichuvhradec.eu.jpg" TargetMode="External"/><Relationship Id="rId12" Type="http://schemas.openxmlformats.org/officeDocument/2006/relationships/hyperlink" Target="http://zena-in.cz/media/2012/08/09/nadvori.jpg" TargetMode="External"/><Relationship Id="rId17" Type="http://schemas.openxmlformats.org/officeDocument/2006/relationships/hyperlink" Target="http://www.autokempkomornik.cz/" TargetMode="External"/><Relationship Id="rId2" Type="http://schemas.openxmlformats.org/officeDocument/2006/relationships/hyperlink" Target="http://www.kudyznudy.cz/" TargetMode="External"/><Relationship Id="rId16" Type="http://schemas.openxmlformats.org/officeDocument/2006/relationships/hyperlink" Target="http://www.autokempkomornik.cz/assets/planek-Komornik.gif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pf.jcu.cz/others/okoli/images/255.jpg" TargetMode="External"/><Relationship Id="rId11" Type="http://schemas.openxmlformats.org/officeDocument/2006/relationships/hyperlink" Target="http://www.chomat.net/fotografie/0805-slavonice" TargetMode="External"/><Relationship Id="rId5" Type="http://schemas.openxmlformats.org/officeDocument/2006/relationships/hyperlink" Target="http://www.hrad-landstejn.eu/" TargetMode="External"/><Relationship Id="rId15" Type="http://schemas.openxmlformats.org/officeDocument/2006/relationships/hyperlink" Target="http://www.virtualtravel.cz/jindrichuv-hradec.html" TargetMode="External"/><Relationship Id="rId10" Type="http://schemas.openxmlformats.org/officeDocument/2006/relationships/hyperlink" Target="http://www.zamek-jindrichuvhradec.eu/data/galerie/thumb_kaple_b.jpg" TargetMode="External"/><Relationship Id="rId4" Type="http://schemas.openxmlformats.org/officeDocument/2006/relationships/hyperlink" Target="http://turistickyatlas.cz/galery/galerie/Hrad_Landstejn2.jpg" TargetMode="External"/><Relationship Id="rId9" Type="http://schemas.openxmlformats.org/officeDocument/2006/relationships/hyperlink" Target="http://www.zamek-jindrichuvhradec.eu/data/titulka/0enleft_big.jpg" TargetMode="External"/><Relationship Id="rId14" Type="http://schemas.openxmlformats.org/officeDocument/2006/relationships/hyperlink" Target="http://www.pocasi-volary.cz/letecka-fotogalerie/ahzs-jindrichuv-hradec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VkO6 - 20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25. 5. 2011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Školní výlet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6312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Má vlast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ŠKOLNÍ VÝLET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 a internetovými odkazy týkající se zajímavostí našich památek.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www.outdoor-school.cz/ice_media/4fe51584bbbbf564e03f3709715a2167/school-b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04664"/>
            <a:ext cx="4515897" cy="5832648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251520" y="476672"/>
            <a:ext cx="4176464" cy="5616624"/>
          </a:xfrm>
          <a:prstGeom prst="round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788024" y="476672"/>
            <a:ext cx="4176464" cy="5616624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87416" y="404664"/>
            <a:ext cx="5256584" cy="1470025"/>
          </a:xfrm>
        </p:spPr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     Školní výlet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35488" y="2348880"/>
            <a:ext cx="4608512" cy="1176536"/>
          </a:xfrm>
        </p:spPr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JINDŘICHOHRADECKO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563888" y="2924944"/>
            <a:ext cx="525658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 </a:t>
            </a:r>
            <a:r>
              <a:rPr kumimoji="0" lang="cs-CZ" sz="4400" b="1" i="0" u="none" strike="noStrike" kern="1200" normalizeH="0" baseline="0" noProof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6. třída</a:t>
            </a:r>
            <a:endParaRPr kumimoji="0" lang="cs-CZ" sz="4400" b="1" i="0" u="none" strike="noStrike" kern="1200" normalizeH="0" baseline="0" noProof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887416" y="4149080"/>
            <a:ext cx="525658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1. - 2. 6. 2011</a:t>
            </a:r>
            <a:endParaRPr kumimoji="0" lang="cs-CZ" sz="2800" b="1" i="0" u="none" strike="noStrike" kern="1200" normalizeH="0" baseline="0" noProof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148064" y="616530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JINDŘICHOHRADECKO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www.rodinnevylety.cz/wp-content/uploads/2007/01/mapa_uzkokolejk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00808"/>
            <a:ext cx="6106278" cy="381642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331640" y="5517232"/>
            <a:ext cx="2160240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Jindřichův Hradec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6" name="Přímá spojovací šipka 5"/>
          <p:cNvCxnSpPr>
            <a:stCxn id="4" idx="0"/>
          </p:cNvCxnSpPr>
          <p:nvPr/>
        </p:nvCxnSpPr>
        <p:spPr>
          <a:xfrm rot="5400000" flipH="1" flipV="1">
            <a:off x="2843808" y="4149080"/>
            <a:ext cx="936104" cy="180020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4716016" y="4581128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83968" y="5517232"/>
            <a:ext cx="2160240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Dačice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6200000" flipV="1">
            <a:off x="4644008" y="4797152"/>
            <a:ext cx="864096" cy="57606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4427984" y="4653136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87824" y="6165304"/>
            <a:ext cx="2160240" cy="432048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Slavonice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5" name="Přímá spojovací šipka 14"/>
          <p:cNvCxnSpPr>
            <a:stCxn id="13" idx="0"/>
          </p:cNvCxnSpPr>
          <p:nvPr/>
        </p:nvCxnSpPr>
        <p:spPr>
          <a:xfrm rot="5400000" flipH="1" flipV="1">
            <a:off x="3527884" y="5265204"/>
            <a:ext cx="1440160" cy="36004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5000" r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algn="l"/>
            <a:r>
              <a:rPr lang="cs-CZ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Zámek DAČICE</a:t>
            </a:r>
            <a:endParaRPr lang="cs-CZ" b="1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Historie zámku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53136"/>
          </a:xfrm>
        </p:spPr>
        <p:txBody>
          <a:bodyPr>
            <a:normAutofit fontScale="25000" lnSpcReduction="20000"/>
          </a:bodyPr>
          <a:lstStyle/>
          <a:p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Dačice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byly v 16. století centrem rozsáhlého panství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Krajířů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z Krajku, šlechtického rodu pocházejícího z Korutan. </a:t>
            </a:r>
          </a:p>
          <a:p>
            <a:endParaRPr lang="cs-CZ" sz="6400" b="1" dirty="0" smtClean="0">
              <a:ea typeface="BatangChe" pitchFamily="49" charset="-127"/>
              <a:cs typeface="Arial" pitchFamily="34" charset="0"/>
            </a:endParaRPr>
          </a:p>
          <a:p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Ti zde nejprve nechali postavit v roce 1579 tzv. Starý zámek (dnes sídlo Městského úřadu).</a:t>
            </a:r>
          </a:p>
          <a:p>
            <a:endParaRPr lang="cs-CZ" sz="6400" b="1" dirty="0" smtClean="0">
              <a:ea typeface="BatangChe" pitchFamily="49" charset="-127"/>
              <a:cs typeface="Arial" pitchFamily="34" charset="0"/>
            </a:endParaRPr>
          </a:p>
          <a:p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Nový zámek, rovněž v renesančním slohu, postavil pro Oldřicha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Krajíře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(+ 1600) koncem 16. století italský stavitel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Francesco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Garof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de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Bissone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.</a:t>
            </a:r>
          </a:p>
          <a:p>
            <a:endParaRPr lang="cs-CZ" sz="6400" b="1" dirty="0" smtClean="0">
              <a:ea typeface="BatangChe" pitchFamily="49" charset="-127"/>
              <a:cs typeface="Arial" pitchFamily="34" charset="0"/>
            </a:endParaRPr>
          </a:p>
          <a:p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V průběhu staletí vlastnil zámek např. Vilém Dubský z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Třebomyslic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, rod Berků a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Fürstenberků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aj.</a:t>
            </a:r>
          </a:p>
          <a:p>
            <a:endParaRPr lang="cs-CZ" sz="6400" b="1" dirty="0" smtClean="0">
              <a:ea typeface="BatangChe" pitchFamily="49" charset="-127"/>
              <a:cs typeface="Arial" pitchFamily="34" charset="0"/>
            </a:endParaRPr>
          </a:p>
          <a:p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Architekt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Francesco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Camelli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 navrhl úpravu zámecké věže, do které byly vsazeny hodiny, datované rokem 1713.</a:t>
            </a:r>
          </a:p>
          <a:p>
            <a:endParaRPr lang="cs-CZ" sz="6400" b="1" dirty="0" smtClean="0">
              <a:ea typeface="BatangChe" pitchFamily="49" charset="-127"/>
              <a:cs typeface="Arial" pitchFamily="34" charset="0"/>
            </a:endParaRPr>
          </a:p>
          <a:p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Nejslavnějším rodem, který zámek vlastnil, byl šlechtický rod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Dalbergů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, na který přešel zámek v roce 1809 dědictvím. </a:t>
            </a:r>
          </a:p>
          <a:p>
            <a:endParaRPr lang="cs-CZ" sz="6400" b="1" dirty="0" smtClean="0">
              <a:ea typeface="BatangChe" pitchFamily="49" charset="-127"/>
              <a:cs typeface="Arial" pitchFamily="34" charset="0"/>
            </a:endParaRPr>
          </a:p>
          <a:p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V roce 1940 se stal zámek nakrátko majetkem rodu 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Salm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-</a:t>
            </a:r>
            <a:r>
              <a:rPr lang="cs-CZ" sz="6400" b="1" dirty="0" err="1" smtClean="0">
                <a:ea typeface="BatangChe" pitchFamily="49" charset="-127"/>
                <a:cs typeface="Arial" pitchFamily="34" charset="0"/>
              </a:rPr>
              <a:t>Salm</a:t>
            </a:r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.</a:t>
            </a:r>
          </a:p>
          <a:p>
            <a:endParaRPr lang="cs-CZ" sz="6400" b="1" dirty="0" smtClean="0">
              <a:ea typeface="BatangChe" pitchFamily="49" charset="-127"/>
              <a:cs typeface="Arial" pitchFamily="34" charset="0"/>
            </a:endParaRPr>
          </a:p>
          <a:p>
            <a:r>
              <a:rPr lang="cs-CZ" sz="6400" b="1" dirty="0" smtClean="0">
                <a:ea typeface="BatangChe" pitchFamily="49" charset="-127"/>
                <a:cs typeface="Arial" pitchFamily="34" charset="0"/>
              </a:rPr>
              <a:t>v roce 1945 byl ale zestátněn a zpřístupněn veřejnosti.</a:t>
            </a:r>
            <a:r>
              <a:rPr lang="cs-CZ" sz="6400" dirty="0" smtClean="0">
                <a:ea typeface="BatangChe" pitchFamily="49" charset="-127"/>
              </a:rPr>
              <a:t/>
            </a:r>
            <a:br>
              <a:rPr lang="cs-CZ" sz="6400" dirty="0" smtClean="0">
                <a:ea typeface="BatangChe" pitchFamily="49" charset="-127"/>
              </a:rPr>
            </a:br>
            <a:r>
              <a:rPr lang="cs-CZ" sz="6400" dirty="0" smtClean="0">
                <a:ea typeface="BatangChe" pitchFamily="49" charset="-127"/>
              </a:rPr>
              <a:t/>
            </a:r>
            <a:br>
              <a:rPr lang="cs-CZ" sz="6400" dirty="0" smtClean="0">
                <a:ea typeface="BatangChe" pitchFamily="49" charset="-127"/>
              </a:rPr>
            </a:br>
            <a:r>
              <a:rPr lang="cs-CZ" sz="6400" b="1" dirty="0" smtClean="0"/>
              <a:t/>
            </a:r>
            <a:br>
              <a:rPr lang="cs-CZ" sz="6400" b="1" dirty="0" smtClean="0"/>
            </a:br>
            <a:endParaRPr lang="cs-CZ" sz="6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Zrcadlový sál</a:t>
            </a:r>
            <a:endParaRPr lang="cs-CZ" b="1" dirty="0">
              <a:latin typeface="Arial Black" pitchFamily="34" charset="0"/>
            </a:endParaRPr>
          </a:p>
        </p:txBody>
      </p:sp>
      <p:pic>
        <p:nvPicPr>
          <p:cNvPr id="28674" name="Picture 2" descr="http://www.zamek-dacice.eu/data/editor/15cs_5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7" y="1556792"/>
            <a:ext cx="6703289" cy="4464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Zámecká knihovna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1506" name="Picture 2" descr="http://www.kudyznudy.cz/getmedia/49d1e7f2-f7f0-4830-89de-223bee01957b/foto.aspx?width=8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12776"/>
            <a:ext cx="6096000" cy="45148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.vyletnik.cz/images/profily/mesto/dacice/foto/1d3ecff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6408712" cy="42724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Zámecký park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03920" y="574164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  <a:hlinkClick r:id="rId3"/>
              </a:rPr>
              <a:t>Další informace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Město SLAVONICE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Arial Black" pitchFamily="34" charset="0"/>
              </a:rPr>
              <a:t>Slavonice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600" b="1" dirty="0" err="1" smtClean="0"/>
              <a:t>Slavonice</a:t>
            </a:r>
            <a:r>
              <a:rPr lang="cs-CZ" sz="2600" b="1" dirty="0" smtClean="0"/>
              <a:t> se dvěma navazujícími náměstími a uceleným souborem </a:t>
            </a:r>
            <a:r>
              <a:rPr lang="cs-CZ" sz="2600" b="1" dirty="0" err="1" smtClean="0"/>
              <a:t>rene</a:t>
            </a:r>
            <a:r>
              <a:rPr lang="cs-CZ" sz="2600" b="1" dirty="0" smtClean="0"/>
              <a:t>-</a:t>
            </a:r>
            <a:r>
              <a:rPr lang="cs-CZ" sz="2600" b="1" dirty="0" err="1" smtClean="0"/>
              <a:t>sančních</a:t>
            </a:r>
            <a:r>
              <a:rPr lang="cs-CZ" sz="2600" b="1" dirty="0" smtClean="0"/>
              <a:t> domů tvoří jednotný a velice působivý historický celek.</a:t>
            </a:r>
          </a:p>
          <a:p>
            <a:r>
              <a:rPr lang="cs-CZ" sz="2600" b="1" dirty="0" smtClean="0"/>
              <a:t/>
            </a:r>
            <a:br>
              <a:rPr lang="cs-CZ" sz="2600" b="1" dirty="0" smtClean="0"/>
            </a:br>
            <a:r>
              <a:rPr lang="cs-CZ" sz="2600" b="1" dirty="0" smtClean="0"/>
              <a:t>Město vyrostlo ze strážní osady na cestě z Prahy do Vídně a bývalo pod-</a:t>
            </a:r>
            <a:r>
              <a:rPr lang="cs-CZ" sz="2600" b="1" dirty="0" err="1" smtClean="0"/>
              <a:t>danským</a:t>
            </a:r>
            <a:r>
              <a:rPr lang="cs-CZ" sz="2600" b="1" dirty="0" smtClean="0"/>
              <a:t> městem. </a:t>
            </a:r>
          </a:p>
          <a:p>
            <a:endParaRPr lang="cs-CZ" sz="2600" b="1" dirty="0" smtClean="0"/>
          </a:p>
          <a:p>
            <a:r>
              <a:rPr lang="cs-CZ" sz="2600" b="1" dirty="0" smtClean="0"/>
              <a:t>Postupně je drželi pánové z Hradce, </a:t>
            </a:r>
            <a:r>
              <a:rPr lang="cs-CZ" sz="2600" b="1" dirty="0" err="1" smtClean="0"/>
              <a:t>Slavatové</a:t>
            </a:r>
            <a:r>
              <a:rPr lang="cs-CZ" sz="2600" b="1" dirty="0" smtClean="0"/>
              <a:t>, pánové z </a:t>
            </a:r>
            <a:r>
              <a:rPr lang="cs-CZ" sz="2600" b="1" dirty="0" err="1" smtClean="0"/>
              <a:t>Lichtensteinu</a:t>
            </a:r>
            <a:r>
              <a:rPr lang="cs-CZ" sz="2600" b="1" dirty="0" smtClean="0"/>
              <a:t>-</a:t>
            </a:r>
            <a:r>
              <a:rPr lang="cs-CZ" sz="2600" b="1" dirty="0" err="1" smtClean="0"/>
              <a:t>Castelcornu</a:t>
            </a:r>
            <a:r>
              <a:rPr lang="cs-CZ" sz="2600" b="1" dirty="0" smtClean="0"/>
              <a:t> a </a:t>
            </a:r>
            <a:r>
              <a:rPr lang="cs-CZ" sz="2600" b="1" dirty="0" err="1" smtClean="0"/>
              <a:t>Podstatzky</a:t>
            </a:r>
            <a:r>
              <a:rPr lang="cs-CZ" sz="2600" b="1" dirty="0" smtClean="0"/>
              <a:t>-</a:t>
            </a:r>
            <a:r>
              <a:rPr lang="cs-CZ" sz="2600" b="1" dirty="0" err="1" smtClean="0"/>
              <a:t>Lichtensteinové</a:t>
            </a:r>
            <a:r>
              <a:rPr lang="cs-CZ" sz="2600" b="1" dirty="0" smtClean="0"/>
              <a:t>. </a:t>
            </a:r>
          </a:p>
          <a:p>
            <a:endParaRPr lang="cs-CZ" sz="2600" b="1" dirty="0" smtClean="0"/>
          </a:p>
          <a:p>
            <a:r>
              <a:rPr lang="cs-CZ" sz="2600" b="1" dirty="0" smtClean="0"/>
              <a:t>Největšího rozmachu zažilo v 16. století.</a:t>
            </a:r>
            <a:br>
              <a:rPr lang="cs-CZ" sz="2600" b="1" dirty="0" smtClean="0"/>
            </a:br>
            <a:r>
              <a:rPr lang="cs-CZ" sz="2600" b="1" dirty="0" smtClean="0"/>
              <a:t/>
            </a:r>
            <a:br>
              <a:rPr lang="cs-CZ" sz="2600" b="1" dirty="0" smtClean="0"/>
            </a:br>
            <a:r>
              <a:rPr lang="cs-CZ" sz="2600" b="1" dirty="0" smtClean="0"/>
              <a:t>Nejhonosnější domy se soustřeďují na náměstích (Horní náměstí a </a:t>
            </a:r>
            <a:r>
              <a:rPr lang="cs-CZ" sz="2600" b="1" dirty="0" err="1" smtClean="0"/>
              <a:t>námě</a:t>
            </a:r>
            <a:r>
              <a:rPr lang="cs-CZ" sz="2600" b="1" dirty="0" smtClean="0"/>
              <a:t>-stí Míru) oddělených farním kostelem. </a:t>
            </a:r>
          </a:p>
          <a:p>
            <a:endParaRPr lang="cs-CZ" sz="2600" b="1" dirty="0" smtClean="0"/>
          </a:p>
          <a:p>
            <a:r>
              <a:rPr lang="cs-CZ" sz="2600" b="1" dirty="0" smtClean="0"/>
              <a:t>Domy s gotickým jádrem a renesanční úpravou pocházejí převážně ze 16. století. Jejich štíty nebo i celé průčelí zdobí sgrafitová 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Slavonice, náměstí Míru, SZ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88640"/>
            <a:ext cx="3888432" cy="29163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560" name="Picture 8" descr="Soubor:Slavonice, Horní náměstí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8640"/>
            <a:ext cx="3744416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556" name="Picture 4" descr="Soubor:Slavonice koste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284984"/>
            <a:ext cx="3888432" cy="29163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558" name="Picture 6" descr="Soubor:Znojemská brá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284984"/>
            <a:ext cx="3840088" cy="288006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kampocesku.cz/gallery/2010_01_02/14_slavo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4032448" cy="53765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2532" name="Picture 4" descr="http://infinity.elfkam.net/files/images/postrehy/slavonice/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48680"/>
            <a:ext cx="4104456" cy="54701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Slavonice-náměstí Mír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7056784" cy="52925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73216"/>
            <a:ext cx="8229600" cy="85496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 Black" pitchFamily="34" charset="0"/>
                <a:hlinkClick r:id="rId3"/>
              </a:rPr>
              <a:t>Další informace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1143000"/>
          </a:xfrm>
        </p:spPr>
        <p:txBody>
          <a:bodyPr/>
          <a:lstStyle/>
          <a:p>
            <a:pPr algn="l"/>
            <a:r>
              <a:rPr lang="cs-CZ" b="1" u="sng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Slavonické</a:t>
            </a:r>
            <a:r>
              <a:rPr lang="cs-CZ" b="1" u="sng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podzemí</a:t>
            </a:r>
            <a:endParaRPr lang="cs-CZ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Arial Black" pitchFamily="34" charset="0"/>
              </a:rPr>
              <a:t>Slavonické</a:t>
            </a:r>
            <a:r>
              <a:rPr lang="cs-CZ" b="1" dirty="0" smtClean="0">
                <a:latin typeface="Arial Black" pitchFamily="34" charset="0"/>
              </a:rPr>
              <a:t> podzemí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err="1" smtClean="0"/>
              <a:t>Slavonické</a:t>
            </a:r>
            <a:r>
              <a:rPr lang="cs-CZ" sz="2000" b="1" dirty="0" smtClean="0"/>
              <a:t> podzemí je jednou z nejstarších částí města a pravděpodobně souvisí s gotickou zástavbou z 13. století.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Podzemní kobky zasahují až pod náměstí.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Nejprve byly vyhloubeny sklepy (lochy), dnes tzv. druhé patro sklepů, které jsou užší chodbové, s výklenky pro sudy nebo řemeslnou činnost (textilní výrobu, jirchářství, zpracování potravin).</a:t>
            </a:r>
          </a:p>
          <a:p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podzemi.shslavonice.cz/images/foto03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0648"/>
            <a:ext cx="3888432" cy="62851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6628" name="Picture 4" descr="http://podzemi.shslavonice.cz/images/foto04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60647"/>
            <a:ext cx="3888432" cy="62851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podzemi.shslavonice.cz/images/foto05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92696"/>
            <a:ext cx="7798280" cy="48245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45224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 Black" pitchFamily="34" charset="0"/>
                <a:hlinkClick r:id="rId2"/>
              </a:rPr>
              <a:t>Další informace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16388" name="Picture 4" descr="http://podzemi.shslavonice.cz/images/foto06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7914672" cy="4896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l"/>
            <a:r>
              <a:rPr lang="cs-CZ" b="1" u="sng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Hrad LANDŠTEJN</a:t>
            </a:r>
            <a:endParaRPr lang="cs-CZ" b="1" u="sng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Hrad </a:t>
            </a:r>
            <a:r>
              <a:rPr lang="cs-CZ" dirty="0" err="1" smtClean="0">
                <a:latin typeface="Arial Black" pitchFamily="34" charset="0"/>
              </a:rPr>
              <a:t>Landštejn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pPr algn="just"/>
            <a:r>
              <a:rPr lang="cs-CZ" sz="3300" b="1" dirty="0" smtClean="0"/>
              <a:t>Hrad byl vybudován na počátku 13. století zřejmě moravskými Přemyslovci jako opěrný bod území na trojmezí Čech, Moravy a Rakouska.</a:t>
            </a:r>
          </a:p>
          <a:p>
            <a:pPr algn="just"/>
            <a:endParaRPr lang="cs-CZ" sz="3300" b="1" dirty="0" smtClean="0"/>
          </a:p>
          <a:p>
            <a:pPr algn="just"/>
            <a:r>
              <a:rPr lang="cs-CZ" sz="3300" b="1" dirty="0" smtClean="0"/>
              <a:t>Svým pojetím dvou věží propojených palácem, představuje ojedinělý komplex svého druhu v Čechách a je jedním ze tří dochovaných románských hradů v ČR a jednou z nejvýznamnějších románských památek ve střední Evropě.</a:t>
            </a:r>
          </a:p>
          <a:p>
            <a:pPr algn="just"/>
            <a:endParaRPr lang="cs-CZ" sz="3300" b="1" dirty="0" smtClean="0"/>
          </a:p>
          <a:p>
            <a:pPr algn="just"/>
            <a:r>
              <a:rPr lang="cs-CZ" sz="3300" b="1" dirty="0" smtClean="0"/>
              <a:t> Expozice představuje dějiny hradu, místní archeologické nálezy a středověké zbraně.</a:t>
            </a:r>
          </a:p>
          <a:p>
            <a:pPr algn="just"/>
            <a:endParaRPr lang="cs-CZ" sz="3300" b="1" dirty="0" smtClean="0"/>
          </a:p>
          <a:p>
            <a:pPr algn="just"/>
            <a:r>
              <a:rPr lang="cs-CZ" sz="3300" b="1" dirty="0" smtClean="0"/>
              <a:t>V mohutných zdech hradu se kdysi zalíbilo německému básníkovi Friedrichu </a:t>
            </a:r>
            <a:r>
              <a:rPr lang="cs-CZ" sz="3300" b="1" dirty="0" err="1" smtClean="0"/>
              <a:t>von</a:t>
            </a:r>
            <a:r>
              <a:rPr lang="cs-CZ" sz="3300" b="1" dirty="0" smtClean="0"/>
              <a:t> Schillerovi, který do okolních lesů umístil děj svých loupežníků. </a:t>
            </a:r>
          </a:p>
          <a:p>
            <a:pPr algn="just"/>
            <a:endParaRPr lang="cs-CZ" sz="3300" b="1" dirty="0" smtClean="0"/>
          </a:p>
          <a:p>
            <a:r>
              <a:rPr lang="cs-CZ" sz="3300" b="1" dirty="0" smtClean="0"/>
              <a:t>V době sezóny se zde konají </a:t>
            </a:r>
            <a:r>
              <a:rPr lang="cs-CZ" sz="3300" b="1" dirty="0" err="1" smtClean="0"/>
              <a:t>Landštejnské</a:t>
            </a:r>
            <a:r>
              <a:rPr lang="cs-CZ" sz="3300" b="1" dirty="0" smtClean="0"/>
              <a:t> slavnosti.</a:t>
            </a:r>
            <a:br>
              <a:rPr lang="cs-CZ" sz="3300" b="1" dirty="0" smtClean="0"/>
            </a:br>
            <a:r>
              <a:rPr lang="cs-CZ" sz="3300" b="1" dirty="0" smtClean="0"/>
              <a:t/>
            </a:r>
            <a:br>
              <a:rPr lang="cs-CZ" sz="3300" b="1" dirty="0" smtClean="0"/>
            </a:br>
            <a:endParaRPr lang="cs-CZ" sz="3300" b="1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www.kudyznudy.cz/getmedia/0581fe1e-cf2f-47d6-848c-640adec844c1/foto.aspx?width=8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80728"/>
            <a:ext cx="8280920" cy="47201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tátní hrad Landštej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780928"/>
            <a:ext cx="5112568" cy="38344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292" name="Picture 4" descr="Státní hrad Landštej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4824536" cy="36184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http://turistickyatlas.cz/galery/galerie/Hrad_Landstejn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1" y="620688"/>
            <a:ext cx="6144683" cy="4608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157192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smtClean="0">
                <a:latin typeface="Arial Black" pitchFamily="34" charset="0"/>
                <a:hlinkClick r:id="rId3"/>
              </a:rPr>
              <a:t>Další informace</a:t>
            </a: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Hrad a zámek JINDŘICHŮV HRADEC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404664"/>
            <a:ext cx="8568952" cy="5721499"/>
          </a:xfrm>
        </p:spPr>
        <p:txBody>
          <a:bodyPr>
            <a:noAutofit/>
          </a:bodyPr>
          <a:lstStyle/>
          <a:p>
            <a:r>
              <a:rPr lang="cs-CZ" sz="1600" b="1" dirty="0" smtClean="0"/>
              <a:t>Monumentální soubor budov hradu a zámku v Jindřichově Hradci, prohlášený v r. 1996 národní kulturní památkou, patří k nejrozsáhlejším památkovým komplexům v České republice.</a:t>
            </a:r>
          </a:p>
          <a:p>
            <a:pPr>
              <a:buNone/>
            </a:pPr>
            <a:endParaRPr lang="cs-CZ" sz="1600" b="1" dirty="0" smtClean="0"/>
          </a:p>
          <a:p>
            <a:r>
              <a:rPr lang="cs-CZ" sz="1600" b="1" dirty="0" smtClean="0"/>
              <a:t>S přiléhajícím městem se spojuje v harmonický celek, jehož historický ráz a jedinečné stavební a umělecké památky tvoří městskou památkovou rezervaci, vyhlášenou již v r. 1950. 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V držení panského sídla i města se za sedm staletí vystřídaly generace tří předních šlechtických rodů. 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Páni z Hradce, </a:t>
            </a:r>
            <a:r>
              <a:rPr lang="cs-CZ" sz="1600" b="1" dirty="0" err="1" smtClean="0"/>
              <a:t>Slavatové</a:t>
            </a:r>
            <a:r>
              <a:rPr lang="cs-CZ" sz="1600" b="1" dirty="0" smtClean="0"/>
              <a:t> i Černínové z Chudenic se svým vysokým politickým a společenským postavením podíleli na utváření osudů celé země . 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V letech 1976 - 1993 prošel hrad a zámek generální opravou a postupně byl celý zpřístupněn veřejnosti.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 Návštěvníky očekávají tři prohlídkové trasy, rozdělené podle jednotlivých stavebních etap.</a:t>
            </a:r>
          </a:p>
          <a:p>
            <a:pPr>
              <a:buNone/>
            </a:pPr>
            <a:r>
              <a:rPr lang="cs-CZ" sz="1600" b="1" dirty="0" smtClean="0"/>
              <a:t> </a:t>
            </a:r>
          </a:p>
          <a:p>
            <a:r>
              <a:rPr lang="cs-CZ" sz="1600" b="1" dirty="0" smtClean="0"/>
              <a:t>Prostory hradu a zámku často ožívají divadelními představeními, koncerty a dalšími akcemi, které z něj vytvářejí i pro současnost významné kulturně společenské centrum. </a:t>
            </a:r>
            <a:br>
              <a:rPr lang="cs-CZ" sz="1600" b="1" dirty="0" smtClean="0"/>
            </a:br>
            <a:endParaRPr lang="cs-CZ" sz="1600" b="1" dirty="0" smtClean="0"/>
          </a:p>
          <a:p>
            <a:pPr>
              <a:buNone/>
            </a:pP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www.zamek-jindrichuvhradec.eu/data/galerie/01pohled_pers_vajg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20688"/>
            <a:ext cx="7173625" cy="47525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praguets.com/img/article/46de6c7f582d5c625f1dbdcd37039c7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36712"/>
            <a:ext cx="6431035" cy="4896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latin typeface="Arial Black" pitchFamily="34" charset="0"/>
              </a:rPr>
              <a:t>Gotický </a:t>
            </a:r>
            <a:r>
              <a:rPr lang="cs-CZ" dirty="0" smtClean="0">
                <a:latin typeface="Arial Black" pitchFamily="34" charset="0"/>
              </a:rPr>
              <a:t>palác    Rondel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6148" name="Picture 4" descr="http://www.zamek-jindrichuvhradec.eu/data/titulka/0enleft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80728"/>
            <a:ext cx="3888432" cy="53510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152" name="Picture 8" descr="Soubor:Jindřichův.Hradec.zámek.rondel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980728"/>
            <a:ext cx="3942438" cy="53285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Kaple sv. Ducha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44034" name="Picture 2" descr="http://www.zamek-jindrichuvhradec.eu/data/galerie/kaple_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096000" cy="40386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08920"/>
            <a:ext cx="8229600" cy="1143000"/>
          </a:xfrm>
        </p:spPr>
        <p:txBody>
          <a:bodyPr/>
          <a:lstStyle/>
          <a:p>
            <a:pPr algn="l"/>
            <a:r>
              <a:rPr lang="cs-CZ" dirty="0" smtClean="0">
                <a:latin typeface="Arial Black" pitchFamily="34" charset="0"/>
              </a:rPr>
              <a:t>Černá věž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4098" name="Picture 2" descr="http://zena-in.cz/media/2012/08/09/nadvor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04664"/>
            <a:ext cx="3790950" cy="571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pocasi-volary.cz/letecka-fotogalerie/ahzs-jindrichuv-hradec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052736"/>
            <a:ext cx="6480720" cy="48605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5496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 Black" pitchFamily="34" charset="0"/>
                <a:hlinkClick r:id="rId3"/>
              </a:rPr>
              <a:t>Další informace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UBYTOVÁNÍ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pPr>
              <a:buNone/>
            </a:pP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Autokemp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 KOMORNÍK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chatky LUŽNICE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Orientační plan kempu">
            <a:hlinkClick r:id="rId3" tooltip="Podrobný plánek autokempu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996952"/>
            <a:ext cx="6777219" cy="230425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3">
                <a:lumMod val="50000"/>
              </a:schemeClr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latin typeface="Arial Black" pitchFamily="34" charset="0"/>
              </a:rPr>
              <a:t>ZDROJE</a:t>
            </a:r>
            <a:endParaRPr lang="cs-CZ" u="sng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536504" cy="4781128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www.sd20.bc.ca/</a:t>
            </a:r>
            <a:r>
              <a:rPr lang="cs-CZ" sz="1400" dirty="0" err="1" smtClean="0">
                <a:hlinkClick r:id="rId2"/>
              </a:rPr>
              <a:t>tl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files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school</a:t>
            </a:r>
            <a:r>
              <a:rPr lang="cs-CZ" sz="1400" dirty="0" smtClean="0">
                <a:hlinkClick r:id="rId2"/>
              </a:rPr>
              <a:t>_bus2009-08-06-1249571407.jpg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rodinnevylety.cz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wp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content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uploads</a:t>
            </a:r>
            <a:r>
              <a:rPr lang="cs-CZ" sz="1400" dirty="0" smtClean="0">
                <a:hlinkClick r:id="rId2"/>
              </a:rPr>
              <a:t>/2006/08/mapa_</a:t>
            </a:r>
            <a:r>
              <a:rPr lang="cs-CZ" sz="1400" dirty="0" err="1" smtClean="0">
                <a:hlinkClick r:id="rId2"/>
              </a:rPr>
              <a:t>cb.gif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kudyznudy.cz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getmedia</a:t>
            </a:r>
            <a:r>
              <a:rPr lang="cs-CZ" sz="1400" dirty="0" smtClean="0">
                <a:hlinkClick r:id="rId2"/>
              </a:rPr>
              <a:t>/68aa0300-d64b-40cf-</a:t>
            </a:r>
            <a:r>
              <a:rPr lang="cs-CZ" sz="1400" dirty="0" err="1" smtClean="0">
                <a:hlinkClick r:id="rId2"/>
              </a:rPr>
              <a:t>aafb</a:t>
            </a:r>
            <a:r>
              <a:rPr lang="cs-CZ" sz="1400" dirty="0" smtClean="0">
                <a:hlinkClick r:id="rId2"/>
              </a:rPr>
              <a:t>-9331dd17d6a3/</a:t>
            </a:r>
            <a:r>
              <a:rPr lang="cs-CZ" sz="1400" dirty="0" err="1" smtClean="0">
                <a:hlinkClick r:id="rId2"/>
              </a:rPr>
              <a:t>dacice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zm.aspx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zamek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dacice.eu</a:t>
            </a:r>
            <a:r>
              <a:rPr lang="cs-CZ" sz="1400" dirty="0" smtClean="0">
                <a:hlinkClick r:id="rId2"/>
              </a:rPr>
              <a:t>/data/editor/15cs_5_</a:t>
            </a:r>
            <a:r>
              <a:rPr lang="cs-CZ" sz="1400" dirty="0" err="1" smtClean="0">
                <a:hlinkClick r:id="rId2"/>
              </a:rPr>
              <a:t>big.jpg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zamek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dacice.eu</a:t>
            </a:r>
            <a:r>
              <a:rPr lang="cs-CZ" sz="1400" dirty="0" smtClean="0">
                <a:hlinkClick r:id="rId2"/>
              </a:rPr>
              <a:t>/data/</a:t>
            </a:r>
            <a:r>
              <a:rPr lang="cs-CZ" sz="1400" dirty="0" err="1" smtClean="0">
                <a:hlinkClick r:id="rId2"/>
              </a:rPr>
              <a:t>titulka</a:t>
            </a:r>
            <a:r>
              <a:rPr lang="cs-CZ" sz="1400" dirty="0" smtClean="0">
                <a:hlinkClick r:id="rId2"/>
              </a:rPr>
              <a:t>/0csleft_3.jpg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vyletnik.cz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/profily/</a:t>
            </a:r>
            <a:r>
              <a:rPr lang="cs-CZ" sz="1400" dirty="0" err="1" smtClean="0">
                <a:hlinkClick r:id="rId2"/>
              </a:rPr>
              <a:t>mesto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dacice</a:t>
            </a:r>
            <a:r>
              <a:rPr lang="cs-CZ" sz="1400" dirty="0" smtClean="0">
                <a:hlinkClick r:id="rId2"/>
              </a:rPr>
              <a:t>/foto/1d3ecff9.jpg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virtualtravel.cz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dacice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zamek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dacice.html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chomat.net</a:t>
            </a:r>
            <a:r>
              <a:rPr lang="cs-CZ" sz="1400" dirty="0" smtClean="0">
                <a:hlinkClick r:id="rId2"/>
              </a:rPr>
              <a:t>/foto/0805-</a:t>
            </a:r>
            <a:r>
              <a:rPr lang="cs-CZ" sz="1400" dirty="0" err="1" smtClean="0">
                <a:hlinkClick r:id="rId2"/>
              </a:rPr>
              <a:t>slavonice</a:t>
            </a:r>
            <a:r>
              <a:rPr lang="cs-CZ" sz="1400" dirty="0" smtClean="0">
                <a:hlinkClick r:id="rId2"/>
              </a:rPr>
              <a:t>/6090.jpg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upload.wikimedia.org/wikipedia/commons/9/99/Slavonice%2C_n%C3%A1m%C4%9Bst%C3%AD_M%C3%ADru%2C_SZ_02.jpg</a:t>
            </a:r>
          </a:p>
          <a:p>
            <a:r>
              <a:rPr lang="cs-CZ" sz="1400" dirty="0" smtClean="0">
                <a:hlinkClick r:id="rId2"/>
              </a:rPr>
              <a:t>http://upload.wikimedia.org/wikipedia/commons/2/2a/Slavonice_kostel.JPG</a:t>
            </a:r>
          </a:p>
          <a:p>
            <a:endParaRPr lang="cs-CZ" sz="1400" dirty="0" smtClean="0"/>
          </a:p>
          <a:p>
            <a:endParaRPr lang="cs-CZ" sz="2000" dirty="0" smtClean="0">
              <a:hlinkClick r:id="rId3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853136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upload.wikimedia.org/wikipedia/commons/5/5b/Slavonice%2C_n%C3%A1m%C4%9Bst%C3%AD_M%C3%ADru%2C_JV_01.jpg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upload.wikimedia.org/wikipedia/commons/4/4d/Znojemsk%C3%A1_br%C3%A1na.jpg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upload.wikimedia.org/wikipedia/commons/b/b4/Slavonice%2C_Horn%C3%AD_n%C3%A1m%C4%9Bst%C3%AD_02.jpg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</a:t>
            </a:r>
            <a:r>
              <a:rPr lang="cs-CZ" sz="1400" dirty="0" err="1" smtClean="0">
                <a:hlinkClick r:id="rId7"/>
              </a:rPr>
              <a:t>kampocesku.cz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gallery</a:t>
            </a:r>
            <a:r>
              <a:rPr lang="cs-CZ" sz="1400" dirty="0" smtClean="0">
                <a:hlinkClick r:id="rId7"/>
              </a:rPr>
              <a:t>/2010_01_02/14_</a:t>
            </a:r>
            <a:r>
              <a:rPr lang="cs-CZ" sz="1400" dirty="0" err="1" smtClean="0">
                <a:hlinkClick r:id="rId7"/>
              </a:rPr>
              <a:t>slavonice.jpg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upload.wikimedia.org/wikipedia/commons/2/22/Slavonice-n%C3%A1m%C4%9Bst%C3%AD_M%C3%ADru.jpg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infinity.elfkam.net/files/images/postrehy/slavonice/02.jpg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</a:t>
            </a:r>
            <a:r>
              <a:rPr lang="cs-CZ" sz="1400" dirty="0" err="1" smtClean="0">
                <a:hlinkClick r:id="rId10"/>
              </a:rPr>
              <a:t>virtualtravel.cz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slavonice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namesti.html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podzemi.shslavonice.cz/images/foto01a.jpg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podzemi.shslavonice.cz/images/foto03a.jpg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podzemi.shslavonice.cz/images/foto04a.jpg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latin typeface="Arial Black" pitchFamily="34" charset="0"/>
              </a:rPr>
              <a:t>ZDROJE</a:t>
            </a:r>
            <a:endParaRPr lang="cs-CZ" u="sng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536504" cy="4781128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podzemi.shslavonice.cz/images/foto05b.jpg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podzemi.shslavonice.cz/images/foto06b.jpg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www.hrad-</a:t>
            </a:r>
            <a:r>
              <a:rPr lang="cs-CZ" sz="1400" dirty="0" err="1" smtClean="0">
                <a:hlinkClick r:id="rId2"/>
              </a:rPr>
              <a:t>landstejn.eu</a:t>
            </a:r>
            <a:r>
              <a:rPr lang="cs-CZ" sz="1400" dirty="0" smtClean="0">
                <a:hlinkClick r:id="rId2"/>
              </a:rPr>
              <a:t>/data/</a:t>
            </a:r>
            <a:r>
              <a:rPr lang="cs-CZ" sz="1400" dirty="0" err="1" smtClean="0">
                <a:hlinkClick r:id="rId2"/>
              </a:rPr>
              <a:t>titulka</a:t>
            </a:r>
            <a:r>
              <a:rPr lang="cs-CZ" sz="1400" dirty="0" smtClean="0">
                <a:hlinkClick r:id="rId2"/>
              </a:rPr>
              <a:t>/0csleft_6_</a:t>
            </a:r>
            <a:r>
              <a:rPr lang="cs-CZ" sz="1400" dirty="0" err="1" smtClean="0">
                <a:hlinkClick r:id="rId2"/>
              </a:rPr>
              <a:t>big.jpg</a:t>
            </a:r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hradlandstejn.cz</a:t>
            </a:r>
            <a:r>
              <a:rPr lang="cs-CZ" sz="1400" dirty="0" smtClean="0">
                <a:hlinkClick r:id="rId2"/>
              </a:rPr>
              <a:t>/foto/0022.jpg</a:t>
            </a:r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hradlandstejn.cz</a:t>
            </a:r>
            <a:r>
              <a:rPr lang="cs-CZ" sz="1400" dirty="0" smtClean="0">
                <a:hlinkClick r:id="rId3"/>
              </a:rPr>
              <a:t>/foto/0013.jpg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turistickyatlas.cz/galery/galerie/Hrad_Landstejn2.jpg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http://www.hrad-</a:t>
            </a:r>
            <a:r>
              <a:rPr lang="cs-CZ" sz="1400" dirty="0" err="1" smtClean="0">
                <a:hlinkClick r:id="rId5"/>
              </a:rPr>
              <a:t>landstejn.eu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</a:t>
            </a:r>
            <a:r>
              <a:rPr lang="cs-CZ" sz="1400" dirty="0" err="1" smtClean="0">
                <a:hlinkClick r:id="rId6"/>
              </a:rPr>
              <a:t>pf.jcu.cz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others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okoli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/255.jpg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i.lidovky.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/11/053/lnc460/MC3b4d03_Hradec_www.</a:t>
            </a:r>
            <a:r>
              <a:rPr lang="cs-CZ" sz="1400" dirty="0" err="1" smtClean="0">
                <a:hlinkClick r:id="rId7"/>
              </a:rPr>
              <a:t>zamek</a:t>
            </a:r>
            <a:r>
              <a:rPr lang="cs-CZ" sz="1400" dirty="0" smtClean="0">
                <a:hlinkClick r:id="rId7"/>
              </a:rPr>
              <a:t>_</a:t>
            </a:r>
            <a:r>
              <a:rPr lang="cs-CZ" sz="1400" dirty="0" err="1" smtClean="0">
                <a:hlinkClick r:id="rId7"/>
              </a:rPr>
              <a:t>jindrichuvhradec.eu.jpg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</a:t>
            </a:r>
            <a:r>
              <a:rPr lang="cs-CZ" sz="1400" dirty="0" err="1" smtClean="0">
                <a:hlinkClick r:id="rId8"/>
              </a:rPr>
              <a:t>praguets.com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img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article</a:t>
            </a:r>
            <a:r>
              <a:rPr lang="cs-CZ" sz="1400" dirty="0" smtClean="0">
                <a:hlinkClick r:id="rId8"/>
              </a:rPr>
              <a:t>/46de6c7f582d5c625f1dbdcd37039c7a.jpg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</a:t>
            </a:r>
            <a:r>
              <a:rPr lang="cs-CZ" sz="1400" dirty="0" err="1" smtClean="0">
                <a:hlinkClick r:id="rId9"/>
              </a:rPr>
              <a:t>zamek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jindrichuvhradec.eu</a:t>
            </a:r>
            <a:r>
              <a:rPr lang="cs-CZ" sz="1400" dirty="0" smtClean="0">
                <a:hlinkClick r:id="rId9"/>
              </a:rPr>
              <a:t>/data/</a:t>
            </a:r>
            <a:r>
              <a:rPr lang="cs-CZ" sz="1400" dirty="0" err="1" smtClean="0">
                <a:hlinkClick r:id="rId9"/>
              </a:rPr>
              <a:t>titulka</a:t>
            </a:r>
            <a:r>
              <a:rPr lang="cs-CZ" sz="1400" dirty="0" smtClean="0">
                <a:hlinkClick r:id="rId9"/>
              </a:rPr>
              <a:t>/0enleft_</a:t>
            </a:r>
            <a:r>
              <a:rPr lang="cs-CZ" sz="1400" dirty="0" err="1" smtClean="0">
                <a:hlinkClick r:id="rId9"/>
              </a:rPr>
              <a:t>big.jpg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</a:t>
            </a:r>
            <a:r>
              <a:rPr lang="cs-CZ" sz="1400" dirty="0" err="1" smtClean="0">
                <a:hlinkClick r:id="rId10"/>
              </a:rPr>
              <a:t>zamek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jindrichuvhradec.eu</a:t>
            </a:r>
            <a:r>
              <a:rPr lang="cs-CZ" sz="1400" dirty="0" smtClean="0">
                <a:hlinkClick r:id="rId10"/>
              </a:rPr>
              <a:t>/data/galerie/</a:t>
            </a:r>
            <a:r>
              <a:rPr lang="cs-CZ" sz="1400" dirty="0" err="1" smtClean="0">
                <a:hlinkClick r:id="rId10"/>
              </a:rPr>
              <a:t>thumb</a:t>
            </a:r>
            <a:r>
              <a:rPr lang="cs-CZ" sz="1400" dirty="0" smtClean="0">
                <a:hlinkClick r:id="rId10"/>
              </a:rPr>
              <a:t>_kaple_</a:t>
            </a:r>
            <a:r>
              <a:rPr lang="cs-CZ" sz="1400" dirty="0" err="1" smtClean="0">
                <a:hlinkClick r:id="rId10"/>
              </a:rPr>
              <a:t>b.jpg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>
              <a:hlinkClick r:id="rId11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88296" cy="4525963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12"/>
              </a:rPr>
              <a:t>http</a:t>
            </a:r>
            <a:r>
              <a:rPr lang="cs-CZ" sz="1400" dirty="0" smtClean="0">
                <a:hlinkClick r:id="rId12"/>
              </a:rPr>
              <a:t>://</a:t>
            </a:r>
            <a:r>
              <a:rPr lang="cs-CZ" sz="1400" dirty="0" smtClean="0">
                <a:hlinkClick r:id="rId12"/>
              </a:rPr>
              <a:t>zena-in.</a:t>
            </a:r>
            <a:r>
              <a:rPr lang="cs-CZ" sz="1400" dirty="0" err="1" smtClean="0">
                <a:hlinkClick r:id="rId12"/>
              </a:rPr>
              <a:t>cz</a:t>
            </a:r>
            <a:r>
              <a:rPr lang="cs-CZ" sz="1400" dirty="0" smtClean="0">
                <a:hlinkClick r:id="rId12"/>
              </a:rPr>
              <a:t>/media/2012/08/09/</a:t>
            </a:r>
            <a:r>
              <a:rPr lang="cs-CZ" sz="1400" dirty="0" err="1" smtClean="0">
                <a:hlinkClick r:id="rId12"/>
              </a:rPr>
              <a:t>nadvori.jpg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upload.wikimedia.org/wikipedia/commons/8/8d/Jind%C5%99ich%C5%AFv.Hradec.z%C3%A1mek.rondel1.JPG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www.</a:t>
            </a:r>
            <a:r>
              <a:rPr lang="cs-CZ" sz="1400" dirty="0" err="1" smtClean="0">
                <a:hlinkClick r:id="rId14"/>
              </a:rPr>
              <a:t>pocasi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volary.cz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letecka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fotogalerie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ahzs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jindrichuv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hradec</a:t>
            </a:r>
            <a:r>
              <a:rPr lang="cs-CZ" sz="1400" dirty="0" smtClean="0">
                <a:hlinkClick r:id="rId14"/>
              </a:rPr>
              <a:t>-1.jpg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www.</a:t>
            </a:r>
            <a:r>
              <a:rPr lang="cs-CZ" sz="1400" dirty="0" err="1" smtClean="0">
                <a:hlinkClick r:id="rId15"/>
              </a:rPr>
              <a:t>virtualtravel.cz</a:t>
            </a:r>
            <a:r>
              <a:rPr lang="cs-CZ" sz="1400" dirty="0" smtClean="0">
                <a:hlinkClick r:id="rId15"/>
              </a:rPr>
              <a:t>/</a:t>
            </a:r>
            <a:r>
              <a:rPr lang="cs-CZ" sz="1400" dirty="0" err="1" smtClean="0">
                <a:hlinkClick r:id="rId15"/>
              </a:rPr>
              <a:t>jindrichuv</a:t>
            </a:r>
            <a:r>
              <a:rPr lang="cs-CZ" sz="1400" dirty="0" smtClean="0">
                <a:hlinkClick r:id="rId15"/>
              </a:rPr>
              <a:t>-</a:t>
            </a:r>
            <a:r>
              <a:rPr lang="cs-CZ" sz="1400" dirty="0" err="1" smtClean="0">
                <a:hlinkClick r:id="rId15"/>
              </a:rPr>
              <a:t>hradec.html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www.</a:t>
            </a:r>
            <a:r>
              <a:rPr lang="cs-CZ" sz="1400" dirty="0" err="1" smtClean="0">
                <a:hlinkClick r:id="rId16"/>
              </a:rPr>
              <a:t>autokempkomornik.cz</a:t>
            </a:r>
            <a:r>
              <a:rPr lang="cs-CZ" sz="1400" dirty="0" smtClean="0">
                <a:hlinkClick r:id="rId16"/>
              </a:rPr>
              <a:t>/</a:t>
            </a:r>
            <a:r>
              <a:rPr lang="cs-CZ" sz="1400" dirty="0" err="1" smtClean="0">
                <a:hlinkClick r:id="rId16"/>
              </a:rPr>
              <a:t>assets</a:t>
            </a:r>
            <a:r>
              <a:rPr lang="cs-CZ" sz="1400" dirty="0" smtClean="0">
                <a:hlinkClick r:id="rId16"/>
              </a:rPr>
              <a:t>/</a:t>
            </a:r>
            <a:r>
              <a:rPr lang="cs-CZ" sz="1400" dirty="0" err="1" smtClean="0">
                <a:hlinkClick r:id="rId16"/>
              </a:rPr>
              <a:t>planek</a:t>
            </a:r>
            <a:r>
              <a:rPr lang="cs-CZ" sz="1400" dirty="0" smtClean="0">
                <a:hlinkClick r:id="rId16"/>
              </a:rPr>
              <a:t>-</a:t>
            </a:r>
            <a:r>
              <a:rPr lang="cs-CZ" sz="1400" dirty="0" err="1" smtClean="0">
                <a:hlinkClick r:id="rId16"/>
              </a:rPr>
              <a:t>Komornik.gif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http://www.</a:t>
            </a:r>
            <a:r>
              <a:rPr lang="cs-CZ" sz="1400" dirty="0" err="1" smtClean="0">
                <a:hlinkClick r:id="rId17"/>
              </a:rPr>
              <a:t>autokempkomornik.cz</a:t>
            </a:r>
            <a:r>
              <a:rPr lang="cs-CZ" sz="1400" smtClean="0">
                <a:hlinkClick r:id="rId17"/>
              </a:rPr>
              <a:t>/</a:t>
            </a:r>
            <a:endParaRPr lang="cs-CZ" sz="1400" smtClean="0"/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573</Words>
  <Application>Microsoft Office PowerPoint</Application>
  <PresentationFormat>Předvádění na obrazovce (4:3)</PresentationFormat>
  <Paragraphs>165</Paragraphs>
  <Slides>35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sady Office</vt:lpstr>
      <vt:lpstr>Snímek 1</vt:lpstr>
      <vt:lpstr>Snímek 2</vt:lpstr>
      <vt:lpstr>      Školní výlet</vt:lpstr>
      <vt:lpstr>JINDŘICHOHRADECKO</vt:lpstr>
      <vt:lpstr>Zámek DAČICE</vt:lpstr>
      <vt:lpstr>Historie zámku</vt:lpstr>
      <vt:lpstr>Zrcadlový sál</vt:lpstr>
      <vt:lpstr>Zámecká knihovna</vt:lpstr>
      <vt:lpstr>Zámecký park</vt:lpstr>
      <vt:lpstr>Město SLAVONICE</vt:lpstr>
      <vt:lpstr>Slavonice</vt:lpstr>
      <vt:lpstr>Snímek 12</vt:lpstr>
      <vt:lpstr>Snímek 13</vt:lpstr>
      <vt:lpstr>Další informace</vt:lpstr>
      <vt:lpstr>Slavonické podzemí</vt:lpstr>
      <vt:lpstr>Slavonické podzemí</vt:lpstr>
      <vt:lpstr>Snímek 17</vt:lpstr>
      <vt:lpstr>Snímek 18</vt:lpstr>
      <vt:lpstr>Další informace</vt:lpstr>
      <vt:lpstr>Hrad LANDŠTEJN</vt:lpstr>
      <vt:lpstr>Hrad Landštejn</vt:lpstr>
      <vt:lpstr>Snímek 22</vt:lpstr>
      <vt:lpstr>Snímek 23</vt:lpstr>
      <vt:lpstr>Další informace</vt:lpstr>
      <vt:lpstr>Hrad a zámek JINDŘICHŮV HRADEC</vt:lpstr>
      <vt:lpstr>Snímek 26</vt:lpstr>
      <vt:lpstr>Snímek 27</vt:lpstr>
      <vt:lpstr>Snímek 28</vt:lpstr>
      <vt:lpstr>Gotický palác    Rondel</vt:lpstr>
      <vt:lpstr>Kaple sv. Ducha</vt:lpstr>
      <vt:lpstr>Černá věž</vt:lpstr>
      <vt:lpstr>Další informace</vt:lpstr>
      <vt:lpstr>UBYTOVÁNÍ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 výlet</dc:title>
  <dc:creator>Hribkova Jitka</dc:creator>
  <cp:lastModifiedBy>Hříbková Jitka</cp:lastModifiedBy>
  <cp:revision>29</cp:revision>
  <dcterms:created xsi:type="dcterms:W3CDTF">2011-05-20T06:33:58Z</dcterms:created>
  <dcterms:modified xsi:type="dcterms:W3CDTF">2013-02-04T16:43:44Z</dcterms:modified>
</cp:coreProperties>
</file>