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dirty="0" smtClean="0">
              <a:effectLst/>
            </a:rPr>
            <a:t>VY_32_INOVACE_08_Blitzkrieg</a:t>
          </a:r>
          <a:endParaRPr lang="cs-CZ" b="0" dirty="0">
            <a:effectLst/>
          </a:endParaRPr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b="0" dirty="0" smtClean="0">
              <a:effectLst/>
            </a:rPr>
            <a:t>Blitzkrieg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9.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b="0" kern="1200" dirty="0" smtClean="0">
              <a:effectLst/>
            </a:rPr>
            <a:t>VY_32_INOVACE_08_Blitzkrieg</a:t>
          </a:r>
          <a:endParaRPr lang="cs-CZ" sz="1400" b="0" kern="1200" dirty="0">
            <a:effectLst/>
          </a:endParaRPr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9.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b="0" kern="1200" dirty="0" smtClean="0">
              <a:effectLst/>
            </a:rPr>
            <a:t>Blitzkrieg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3220157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9132750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(snímek </a:t>
                      </a:r>
                      <a:r>
                        <a:rPr lang="cs-CZ" baseline="0" dirty="0" smtClean="0"/>
                        <a:t>12)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Blitzkrieg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Blitzkrieg</a:t>
            </a:r>
            <a:r>
              <a:rPr lang="cs-CZ" b="1" dirty="0" smtClean="0"/>
              <a:t> („blesková válka“) – první období 2. světové války – největší úspěchy Německa</a:t>
            </a:r>
          </a:p>
          <a:p>
            <a:r>
              <a:rPr lang="cs-CZ" b="1" dirty="0" smtClean="0"/>
              <a:t>Nazván podle německé strategie bleskových úderů tankových vojsk, podporovaných pěchotou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50793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Napadení Polska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1.9.1939 Německo napadlo Polsko</a:t>
            </a:r>
          </a:p>
          <a:p>
            <a:r>
              <a:rPr lang="cs-CZ" b="1" dirty="0" smtClean="0"/>
              <a:t>Nejprve jednotky SS v převleku za Poláky napadly německou vysílačku v </a:t>
            </a:r>
            <a:r>
              <a:rPr lang="cs-CZ" b="1" dirty="0" err="1" smtClean="0"/>
              <a:t>Gliwitz</a:t>
            </a:r>
            <a:r>
              <a:rPr lang="cs-CZ" b="1" dirty="0" smtClean="0"/>
              <a:t> – záminka pro útok</a:t>
            </a:r>
          </a:p>
          <a:p>
            <a:r>
              <a:rPr lang="cs-CZ" b="1" dirty="0" smtClean="0"/>
              <a:t>Zároveň druhý útok na baltském pobřeží (</a:t>
            </a:r>
            <a:r>
              <a:rPr lang="cs-CZ" b="1" dirty="0" err="1" smtClean="0"/>
              <a:t>Westerplatte</a:t>
            </a:r>
            <a:r>
              <a:rPr lang="cs-CZ" b="1" dirty="0" smtClean="0"/>
              <a:t>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196375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3.9.1939 Francie a Velká Británie vyhlásily Německu válku – zatím se ale nezapojily do bojů</a:t>
            </a:r>
          </a:p>
          <a:p>
            <a:r>
              <a:rPr lang="cs-CZ" b="1" dirty="0" smtClean="0"/>
              <a:t>17.9. na základě paktu Molotov-Ribbentrop vtrhla do Polska vojska SSSR (tzv. „ochrana ukrajinského a běloruského obyvatelstva“)</a:t>
            </a:r>
          </a:p>
          <a:p>
            <a:r>
              <a:rPr lang="cs-CZ" b="1" dirty="0" smtClean="0"/>
              <a:t>28.9.1939 kapitulovala Varšava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11492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Sitzkrieg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 pádu Polska boje ustaly – německá a </a:t>
            </a:r>
            <a:r>
              <a:rPr lang="cs-CZ" b="1" dirty="0" err="1" smtClean="0"/>
              <a:t>anglo</a:t>
            </a:r>
            <a:r>
              <a:rPr lang="cs-CZ" b="1" dirty="0" smtClean="0"/>
              <a:t>-francouzská vojska zůstaly na pozicích (např. Maginotova linie) a docházelo jen k omezeným přestřelkám</a:t>
            </a:r>
          </a:p>
          <a:p>
            <a:r>
              <a:rPr lang="cs-CZ" b="1" dirty="0" smtClean="0"/>
              <a:t>Toto období posměšně nazýváno </a:t>
            </a:r>
            <a:r>
              <a:rPr lang="cs-CZ" b="1" dirty="0" err="1" smtClean="0"/>
              <a:t>Sitzkrieg</a:t>
            </a:r>
            <a:r>
              <a:rPr lang="cs-CZ" b="1" dirty="0" smtClean="0"/>
              <a:t> (válka vsedě) nebo </a:t>
            </a:r>
            <a:r>
              <a:rPr lang="cs-CZ" b="1" dirty="0" err="1" smtClean="0"/>
              <a:t>Phoney</a:t>
            </a:r>
            <a:r>
              <a:rPr lang="cs-CZ" b="1" dirty="0" smtClean="0"/>
              <a:t> </a:t>
            </a:r>
            <a:r>
              <a:rPr lang="cs-CZ" b="1" dirty="0" err="1" smtClean="0"/>
              <a:t>war</a:t>
            </a:r>
            <a:r>
              <a:rPr lang="cs-CZ" b="1" dirty="0" smtClean="0"/>
              <a:t> (Předstíraná válka)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78053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r>
              <a:rPr lang="cs-CZ" b="1" dirty="0" smtClean="0"/>
              <a:t>Bojovalo se jen ve vzduchu a hlavně na moři</a:t>
            </a:r>
          </a:p>
          <a:p>
            <a:r>
              <a:rPr lang="cs-CZ" b="1" dirty="0" smtClean="0"/>
              <a:t>Již od 3.9.1939 zahájilo Německo válku proti spojenecké obchodní plavbě (ponorky a těžké křižníky) – nejúspěšnější byl křižník </a:t>
            </a:r>
            <a:r>
              <a:rPr lang="cs-CZ" b="1" dirty="0" err="1" smtClean="0">
                <a:solidFill>
                  <a:srgbClr val="FF0000"/>
                </a:solidFill>
              </a:rPr>
              <a:t>Admiral</a:t>
            </a:r>
            <a:r>
              <a:rPr lang="cs-CZ" b="1" dirty="0" smtClean="0">
                <a:solidFill>
                  <a:srgbClr val="FF0000"/>
                </a:solidFill>
              </a:rPr>
              <a:t> Graf </a:t>
            </a:r>
            <a:r>
              <a:rPr lang="cs-CZ" b="1" dirty="0" err="1" smtClean="0">
                <a:solidFill>
                  <a:srgbClr val="FF0000"/>
                </a:solidFill>
              </a:rPr>
              <a:t>Spee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/>
              <a:t>13.12.1939 v </a:t>
            </a:r>
            <a:r>
              <a:rPr lang="cs-CZ" b="1" dirty="0" smtClean="0">
                <a:solidFill>
                  <a:srgbClr val="FF0000"/>
                </a:solidFill>
              </a:rPr>
              <a:t>bitvě u La Platy </a:t>
            </a:r>
            <a:r>
              <a:rPr lang="cs-CZ" b="1" dirty="0" smtClean="0"/>
              <a:t>zahnán britskými křižníky do přístavu Montevideo a tam vyhozen do povětří – první spojenecké vítězství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544976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Útok na Dánsko a Norsko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9.4.1940 zahájilo Německo útok na Dánsko a Norsko (operace </a:t>
            </a:r>
            <a:r>
              <a:rPr lang="cs-CZ" b="1" dirty="0" err="1" smtClean="0"/>
              <a:t>Weserübung</a:t>
            </a:r>
            <a:r>
              <a:rPr lang="cs-CZ" b="1" dirty="0" smtClean="0"/>
              <a:t>)</a:t>
            </a:r>
          </a:p>
          <a:p>
            <a:r>
              <a:rPr lang="cs-CZ" b="1" dirty="0" smtClean="0"/>
              <a:t>Dánsko bez boje kapitulovalo tentýž den</a:t>
            </a:r>
          </a:p>
          <a:p>
            <a:r>
              <a:rPr lang="cs-CZ" b="1" dirty="0" smtClean="0"/>
              <a:t>Norsko se bránilo, ale bylo slabší</a:t>
            </a:r>
          </a:p>
          <a:p>
            <a:r>
              <a:rPr lang="cs-CZ" b="1" dirty="0" smtClean="0"/>
              <a:t>Anglie a Francie provedli invazi do přístavu </a:t>
            </a:r>
            <a:r>
              <a:rPr lang="cs-CZ" b="1" dirty="0" err="1" smtClean="0"/>
              <a:t>Narvik</a:t>
            </a:r>
            <a:r>
              <a:rPr lang="cs-CZ" b="1" dirty="0" smtClean="0"/>
              <a:t> – snaha pomoci Norsku</a:t>
            </a:r>
          </a:p>
          <a:p>
            <a:r>
              <a:rPr lang="cs-CZ" b="1" dirty="0" smtClean="0"/>
              <a:t>I přes těžké ztráty Německa ale Norsko 10.6.1940 kapitulovalo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806221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Bitva o Francii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10.5.1940 Německo zahájilo útok na Francii</a:t>
            </a:r>
          </a:p>
          <a:p>
            <a:r>
              <a:rPr lang="cs-CZ" b="1" dirty="0" smtClean="0"/>
              <a:t>Aby Němci nemuseli útočit přes Maginotovu linii, napadli nejprve Benelux a obešli ji</a:t>
            </a:r>
          </a:p>
          <a:p>
            <a:r>
              <a:rPr lang="cs-CZ" b="1" dirty="0" smtClean="0"/>
              <a:t>15.5. kapitulovalo Holandsko, 28.5. Belgie</a:t>
            </a:r>
          </a:p>
          <a:p>
            <a:r>
              <a:rPr lang="cs-CZ" b="1" dirty="0" smtClean="0"/>
              <a:t>Němci rychle postupovali dále</a:t>
            </a:r>
          </a:p>
          <a:p>
            <a:r>
              <a:rPr lang="cs-CZ" b="1" dirty="0" smtClean="0"/>
              <a:t>Britská vojska zůstala obklíčena v přístavu </a:t>
            </a:r>
            <a:r>
              <a:rPr lang="cs-CZ" b="1" dirty="0" err="1" smtClean="0"/>
              <a:t>Dunkerque</a:t>
            </a:r>
            <a:r>
              <a:rPr lang="cs-CZ" b="1" dirty="0" smtClean="0"/>
              <a:t> – došlo ale k odvážné evakuaci, která vojáky zachránila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663603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472608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Francie nebyla schopna se účinně bránit (především kvůli zastaralé vojenské doktríně a podcenění Němců)</a:t>
            </a:r>
          </a:p>
          <a:p>
            <a:r>
              <a:rPr lang="cs-CZ" b="1" dirty="0" smtClean="0"/>
              <a:t>Rychlý postup německých tanků do vnitrozemí</a:t>
            </a:r>
          </a:p>
          <a:p>
            <a:r>
              <a:rPr lang="cs-CZ" b="1" dirty="0" smtClean="0"/>
              <a:t>14.6. dobyta Paříž</a:t>
            </a:r>
          </a:p>
          <a:p>
            <a:r>
              <a:rPr lang="cs-CZ" b="1" dirty="0" smtClean="0"/>
              <a:t>22.6. Francie podepsala kapitulaci</a:t>
            </a:r>
          </a:p>
          <a:p>
            <a:r>
              <a:rPr lang="cs-CZ" b="1" dirty="0" smtClean="0"/>
              <a:t>Francie poté rozdělena – severní část okupována Německem, jižní formálně samostatná (hl. město Vichy), ale závislá na Německu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019331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Co </a:t>
            </a:r>
            <a:r>
              <a:rPr lang="cs-CZ" b="1" dirty="0" smtClean="0"/>
              <a:t>znamená pojem blitzkrieg?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Která evropská země byla Německem vojensky napadena jako první?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 bylo posměšně nazýváno období nečinnosti mezi kapitulací Německa a útokem na Skandinávii?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Která byla první vítězná bitva spojenců ve 2. světové válce?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Do kterého přístavu provedla anglofrancouzská </a:t>
            </a:r>
            <a:r>
              <a:rPr lang="cs-CZ" b="1" smtClean="0"/>
              <a:t>vojska neúspěšnou invazi </a:t>
            </a:r>
            <a:r>
              <a:rPr lang="cs-CZ" b="1" dirty="0" smtClean="0"/>
              <a:t>ve snaze pomoci Norsku?</a:t>
            </a:r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611</TotalTime>
  <Words>494</Words>
  <Application>Microsoft Office PowerPoint</Application>
  <PresentationFormat>Předvádění na obrazovce (4:3)</PresentationFormat>
  <Paragraphs>56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Napadení Polska</vt:lpstr>
      <vt:lpstr>Prezentace aplikace PowerPoint</vt:lpstr>
      <vt:lpstr>„Sitzkrieg“</vt:lpstr>
      <vt:lpstr>Prezentace aplikace PowerPoint</vt:lpstr>
      <vt:lpstr>Útok na Dánsko a Norsko</vt:lpstr>
      <vt:lpstr>Bitva o Francii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Míra</cp:lastModifiedBy>
  <cp:revision>54</cp:revision>
  <dcterms:created xsi:type="dcterms:W3CDTF">2011-11-09T14:01:04Z</dcterms:created>
  <dcterms:modified xsi:type="dcterms:W3CDTF">2012-11-24T17:35:17Z</dcterms:modified>
</cp:coreProperties>
</file>