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6" r:id="rId5"/>
    <p:sldId id="267" r:id="rId6"/>
    <p:sldId id="268" r:id="rId7"/>
    <p:sldId id="269" r:id="rId8"/>
    <p:sldId id="270" r:id="rId9"/>
    <p:sldId id="271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Ing. Jaromír Šmíd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VY_32_INOVACE_12_Objevné plavby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Objevné plavby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Dějepis pro 7. ročník  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46A86AC-3138-4F34-A33E-CAD52CB3F3AC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8BF0E3E0-9781-485B-ACBE-37E67D18D21A}" type="presOf" srcId="{FBBFC3EA-9D9D-4F3A-BEA6-9C2C0E46BF20}" destId="{832BF48F-0145-4429-9E02-8FCA946CCE9E}" srcOrd="1" destOrd="0" presId="urn:microsoft.com/office/officeart/2005/8/layout/target3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F3760AFC-A812-463E-A86F-503F3BD40DF6}" type="presOf" srcId="{39F8B381-5807-488E-AC22-73DD4140ED4A}" destId="{71045F8C-00FA-488E-A7BD-E2E6753D979D}" srcOrd="0" destOrd="0" presId="urn:microsoft.com/office/officeart/2005/8/layout/target3"/>
    <dgm:cxn modelId="{89E0D018-D69B-4FA5-BA37-3811D39DEC8F}" type="presOf" srcId="{019433A1-1324-4DE1-9E6F-32B851095F74}" destId="{E7297F21-D4FD-4A41-AE58-814D01A6B5E7}" srcOrd="1" destOrd="0" presId="urn:microsoft.com/office/officeart/2005/8/layout/target3"/>
    <dgm:cxn modelId="{3EF44D74-2F87-4B4F-9AD5-03DA68440278}" type="presOf" srcId="{DAEA276B-ECF9-46F6-A7D3-4693B2D32BC4}" destId="{F69A1436-182C-465B-AD7F-FE48E0C090C1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75734271-8FFF-42DA-8C3F-900BB6E0897E}" type="presOf" srcId="{DAEA276B-ECF9-46F6-A7D3-4693B2D32BC4}" destId="{CDED6FE3-AD8F-4ACC-B6B8-710EDDD97598}" srcOrd="0" destOrd="0" presId="urn:microsoft.com/office/officeart/2005/8/layout/target3"/>
    <dgm:cxn modelId="{AFD3268A-F3DC-4E22-B894-47728D0A0612}" type="presOf" srcId="{C73C7642-F245-4585-8F88-243F9FAEF6CA}" destId="{97289DF2-90F4-4EC2-A9FC-633B00BAB610}" srcOrd="0" destOrd="0" presId="urn:microsoft.com/office/officeart/2005/8/layout/target3"/>
    <dgm:cxn modelId="{DB592E5B-EC87-4B13-B62C-92C1073E372E}" type="presOf" srcId="{445C7998-7549-48B0-BD68-D4F0167F02E5}" destId="{4D19AB04-24FA-40C2-B203-52AE3D15E171}" srcOrd="1" destOrd="0" presId="urn:microsoft.com/office/officeart/2005/8/layout/target3"/>
    <dgm:cxn modelId="{62EF2287-625A-40F0-9C4A-B446F37C0B9E}" type="presOf" srcId="{EBC41103-E2E5-4D48-9B4B-425520D3D098}" destId="{F969C235-9271-4D34-B740-D627A121CAD0}" srcOrd="1" destOrd="0" presId="urn:microsoft.com/office/officeart/2005/8/layout/target3"/>
    <dgm:cxn modelId="{C1FDF6E9-B5F7-466B-BCCB-94DBAE1B1371}" type="presOf" srcId="{EBC41103-E2E5-4D48-9B4B-425520D3D098}" destId="{50C2F88D-8688-44C2-A854-691F34009D3B}" srcOrd="0" destOrd="0" presId="urn:microsoft.com/office/officeart/2005/8/layout/target3"/>
    <dgm:cxn modelId="{9CB18ACE-CBFE-489B-8A30-959EF86A9967}" type="presOf" srcId="{445C7998-7549-48B0-BD68-D4F0167F02E5}" destId="{BC35EE03-4121-4EF9-923D-7CB6D30D358D}" srcOrd="0" destOrd="0" presId="urn:microsoft.com/office/officeart/2005/8/layout/target3"/>
    <dgm:cxn modelId="{7940046E-EC35-4185-B5F0-4D223F79C698}" type="presOf" srcId="{C73C7642-F245-4585-8F88-243F9FAEF6CA}" destId="{AA41A67C-3D3F-4AE9-9E0F-5D7F7BB2E741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CCC7645-630E-40F4-9E0D-50560C3E3F25}" type="presOf" srcId="{019433A1-1324-4DE1-9E6F-32B851095F74}" destId="{A3817367-F2BC-482F-8832-FA00B51DCCF3}" srcOrd="0" destOrd="0" presId="urn:microsoft.com/office/officeart/2005/8/layout/target3"/>
    <dgm:cxn modelId="{CCA2B6B1-128F-4BB1-BCEB-1DD04606DE43}" type="presParOf" srcId="{71045F8C-00FA-488E-A7BD-E2E6753D979D}" destId="{3577EC6B-C980-4F34-8C69-4365E7B8FC8C}" srcOrd="0" destOrd="0" presId="urn:microsoft.com/office/officeart/2005/8/layout/target3"/>
    <dgm:cxn modelId="{AF51F630-A3A1-4E41-90CE-5A086E0CE728}" type="presParOf" srcId="{71045F8C-00FA-488E-A7BD-E2E6753D979D}" destId="{6940EB87-DC1D-4BC3-9408-9AC2E1FFC039}" srcOrd="1" destOrd="0" presId="urn:microsoft.com/office/officeart/2005/8/layout/target3"/>
    <dgm:cxn modelId="{8B76D1C0-7CBB-4DBB-97C3-091440FF1D9F}" type="presParOf" srcId="{71045F8C-00FA-488E-A7BD-E2E6753D979D}" destId="{BC35EE03-4121-4EF9-923D-7CB6D30D358D}" srcOrd="2" destOrd="0" presId="urn:microsoft.com/office/officeart/2005/8/layout/target3"/>
    <dgm:cxn modelId="{088F75EE-D0E7-411F-AEE3-EEA2099E2B7B}" type="presParOf" srcId="{71045F8C-00FA-488E-A7BD-E2E6753D979D}" destId="{C95EEA27-3CBF-4645-A92D-9D8AF5C1CBFC}" srcOrd="3" destOrd="0" presId="urn:microsoft.com/office/officeart/2005/8/layout/target3"/>
    <dgm:cxn modelId="{784CD90C-56F8-43C3-B509-7B6A5C11B7C9}" type="presParOf" srcId="{71045F8C-00FA-488E-A7BD-E2E6753D979D}" destId="{851BB866-B6AE-4566-893F-4C635BA974FC}" srcOrd="4" destOrd="0" presId="urn:microsoft.com/office/officeart/2005/8/layout/target3"/>
    <dgm:cxn modelId="{D71D4ACB-C446-4B1B-B4DE-643883D00114}" type="presParOf" srcId="{71045F8C-00FA-488E-A7BD-E2E6753D979D}" destId="{643EA938-EDE0-4533-ACCC-D2BD6F3A527C}" srcOrd="5" destOrd="0" presId="urn:microsoft.com/office/officeart/2005/8/layout/target3"/>
    <dgm:cxn modelId="{A6239E5E-6B60-4D59-8A54-9428A6BC6E60}" type="presParOf" srcId="{71045F8C-00FA-488E-A7BD-E2E6753D979D}" destId="{92F31B18-D66D-4CC7-89B9-378928DE877D}" srcOrd="6" destOrd="0" presId="urn:microsoft.com/office/officeart/2005/8/layout/target3"/>
    <dgm:cxn modelId="{D9D6A2E2-BD23-4F0B-B8B4-920C54F49DFE}" type="presParOf" srcId="{71045F8C-00FA-488E-A7BD-E2E6753D979D}" destId="{902074E1-B931-4618-97F1-FADBE82E9C3C}" srcOrd="7" destOrd="0" presId="urn:microsoft.com/office/officeart/2005/8/layout/target3"/>
    <dgm:cxn modelId="{9C82483E-E338-43D8-8E8B-CB5AC741AF20}" type="presParOf" srcId="{71045F8C-00FA-488E-A7BD-E2E6753D979D}" destId="{A3817367-F2BC-482F-8832-FA00B51DCCF3}" srcOrd="8" destOrd="0" presId="urn:microsoft.com/office/officeart/2005/8/layout/target3"/>
    <dgm:cxn modelId="{90EBC255-AE6C-47C1-BA79-FE82A708027D}" type="presParOf" srcId="{71045F8C-00FA-488E-A7BD-E2E6753D979D}" destId="{626ABFF6-56C8-4386-B662-68EC364EED9D}" srcOrd="9" destOrd="0" presId="urn:microsoft.com/office/officeart/2005/8/layout/target3"/>
    <dgm:cxn modelId="{A44A1CD7-AACF-40CB-9AA6-E5506208DD44}" type="presParOf" srcId="{71045F8C-00FA-488E-A7BD-E2E6753D979D}" destId="{6DB11F1C-D028-4800-9625-6611CA9DE6D4}" srcOrd="10" destOrd="0" presId="urn:microsoft.com/office/officeart/2005/8/layout/target3"/>
    <dgm:cxn modelId="{7CD4D9E6-5D36-4094-BC36-667A9652EAB1}" type="presParOf" srcId="{71045F8C-00FA-488E-A7BD-E2E6753D979D}" destId="{CDED6FE3-AD8F-4ACC-B6B8-710EDDD97598}" srcOrd="11" destOrd="0" presId="urn:microsoft.com/office/officeart/2005/8/layout/target3"/>
    <dgm:cxn modelId="{1CC40B48-B2EF-417B-B692-C2A7BAB6A007}" type="presParOf" srcId="{71045F8C-00FA-488E-A7BD-E2E6753D979D}" destId="{397AC6D7-84A6-4150-958F-83C92D9ACF38}" srcOrd="12" destOrd="0" presId="urn:microsoft.com/office/officeart/2005/8/layout/target3"/>
    <dgm:cxn modelId="{F58F9BEE-8C44-46E9-B0D4-AA458685A632}" type="presParOf" srcId="{71045F8C-00FA-488E-A7BD-E2E6753D979D}" destId="{D7419528-33A6-416D-9E64-B3F7915C5149}" srcOrd="13" destOrd="0" presId="urn:microsoft.com/office/officeart/2005/8/layout/target3"/>
    <dgm:cxn modelId="{31F8F84B-44D7-4733-8840-8544892E826A}" type="presParOf" srcId="{71045F8C-00FA-488E-A7BD-E2E6753D979D}" destId="{97289DF2-90F4-4EC2-A9FC-633B00BAB610}" srcOrd="14" destOrd="0" presId="urn:microsoft.com/office/officeart/2005/8/layout/target3"/>
    <dgm:cxn modelId="{C7E28BC6-C932-4F3E-B878-33EF109A26DC}" type="presParOf" srcId="{71045F8C-00FA-488E-A7BD-E2E6753D979D}" destId="{234EBA9D-95B4-4C20-A84E-6F65F1085DC6}" srcOrd="15" destOrd="0" presId="urn:microsoft.com/office/officeart/2005/8/layout/target3"/>
    <dgm:cxn modelId="{EA0287EF-D193-4E5D-A2DA-303913BD9135}" type="presParOf" srcId="{71045F8C-00FA-488E-A7BD-E2E6753D979D}" destId="{12255512-213F-41DF-90A6-8B4CD74A2B52}" srcOrd="16" destOrd="0" presId="urn:microsoft.com/office/officeart/2005/8/layout/target3"/>
    <dgm:cxn modelId="{88C48E2C-FD64-4DBA-BE76-F2FF9BE27813}" type="presParOf" srcId="{71045F8C-00FA-488E-A7BD-E2E6753D979D}" destId="{50C2F88D-8688-44C2-A854-691F34009D3B}" srcOrd="17" destOrd="0" presId="urn:microsoft.com/office/officeart/2005/8/layout/target3"/>
    <dgm:cxn modelId="{9DD6F500-0706-48E9-8224-B87632AACFC2}" type="presParOf" srcId="{71045F8C-00FA-488E-A7BD-E2E6753D979D}" destId="{4D19AB04-24FA-40C2-B203-52AE3D15E171}" srcOrd="18" destOrd="0" presId="urn:microsoft.com/office/officeart/2005/8/layout/target3"/>
    <dgm:cxn modelId="{272B5C2E-A484-4267-BF62-29F9D05A9F36}" type="presParOf" srcId="{71045F8C-00FA-488E-A7BD-E2E6753D979D}" destId="{832BF48F-0145-4429-9E02-8FCA946CCE9E}" srcOrd="19" destOrd="0" presId="urn:microsoft.com/office/officeart/2005/8/layout/target3"/>
    <dgm:cxn modelId="{AD8C9DB7-AE2C-41C6-8AA6-922389B6F393}" type="presParOf" srcId="{71045F8C-00FA-488E-A7BD-E2E6753D979D}" destId="{E7297F21-D4FD-4A41-AE58-814D01A6B5E7}" srcOrd="20" destOrd="0" presId="urn:microsoft.com/office/officeart/2005/8/layout/target3"/>
    <dgm:cxn modelId="{EF4FC1FD-240B-419A-B1A7-64F2E209A209}" type="presParOf" srcId="{71045F8C-00FA-488E-A7BD-E2E6753D979D}" destId="{F69A1436-182C-465B-AD7F-FE48E0C090C1}" srcOrd="21" destOrd="0" presId="urn:microsoft.com/office/officeart/2005/8/layout/target3"/>
    <dgm:cxn modelId="{A5DEB454-E9E6-4C77-8932-9137441DE6D8}" type="presParOf" srcId="{71045F8C-00FA-488E-A7BD-E2E6753D979D}" destId="{AA41A67C-3D3F-4AE9-9E0F-5D7F7BB2E741}" srcOrd="22" destOrd="0" presId="urn:microsoft.com/office/officeart/2005/8/layout/target3"/>
    <dgm:cxn modelId="{365C8631-BFF6-498B-AB29-C195BAEEED9A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Ing. Jaromír Šmíd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VY_32_INOVACE_12_Objevné plavby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Dějepis pro 7. ročník  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Objevné plavby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7D6EA-62BC-405E-B0D3-37848BED9749}" type="datetimeFigureOut">
              <a:rPr lang="cs-CZ" smtClean="0"/>
              <a:t>28.10.2012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6FFBFC-A80A-44CB-96DF-210EC45AC55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16364025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3934944"/>
              </p:ext>
            </p:extLst>
          </p:nvPr>
        </p:nvGraphicFramePr>
        <p:xfrm>
          <a:off x="457200" y="1600200"/>
          <a:ext cx="8229600" cy="21234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Učebnice, </a:t>
                      </a:r>
                      <a:r>
                        <a:rPr lang="cs-CZ" smtClean="0"/>
                        <a:t>nástěnné mapy a obrazy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Motivace, aktivita, zapojení žáků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Žáci</a:t>
                      </a:r>
                      <a:r>
                        <a:rPr lang="cs-CZ" baseline="0" dirty="0" smtClean="0"/>
                        <a:t> si podle prezentace dělají výpisky, na konci hodiny procvičení (</a:t>
                      </a:r>
                      <a:r>
                        <a:rPr lang="cs-CZ" baseline="0" smtClean="0"/>
                        <a:t>snímek </a:t>
                      </a:r>
                      <a:r>
                        <a:rPr lang="cs-CZ" baseline="0" smtClean="0"/>
                        <a:t>10)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cs-CZ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Objevné plavby</a:t>
            </a:r>
            <a:endParaRPr lang="cs-C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363353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Příčiny rozmachu objevných plaveb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Nedostatek drahých kovů (evropské doly již vyčerpány)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Pověsti o zámořském bohatství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Narušeno obchodní spojení s Orientem (invaze Turků)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Šíření křesťanství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Byly technicky proveditelné (nové lodě – karavely, kompas, mapy)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737848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Portugalci 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/>
          <a:lstStyle/>
          <a:p>
            <a:r>
              <a:rPr lang="cs-CZ" b="1" dirty="0" smtClean="0"/>
              <a:t>První objevné plavby – ve směru na jih (chtěli obeplout Afriku do Indie)</a:t>
            </a:r>
          </a:p>
          <a:p>
            <a:r>
              <a:rPr lang="cs-CZ" b="1" dirty="0" smtClean="0"/>
              <a:t>1487-8 </a:t>
            </a:r>
            <a:r>
              <a:rPr lang="cs-CZ" b="1" dirty="0" err="1" smtClean="0"/>
              <a:t>Bartolomeo</a:t>
            </a:r>
            <a:r>
              <a:rPr lang="cs-CZ" b="1" dirty="0" smtClean="0"/>
              <a:t> </a:t>
            </a:r>
            <a:r>
              <a:rPr lang="cs-CZ" b="1" dirty="0" err="1" smtClean="0"/>
              <a:t>Diaz</a:t>
            </a:r>
            <a:r>
              <a:rPr lang="cs-CZ" b="1" dirty="0" smtClean="0"/>
              <a:t> doplul k Mysu Dobré naděje</a:t>
            </a:r>
          </a:p>
          <a:p>
            <a:r>
              <a:rPr lang="cs-CZ" b="1" dirty="0" smtClean="0"/>
              <a:t>1497-8 </a:t>
            </a:r>
            <a:r>
              <a:rPr lang="cs-CZ" b="1" dirty="0" err="1" smtClean="0"/>
              <a:t>Vasco</a:t>
            </a:r>
            <a:r>
              <a:rPr lang="cs-CZ" b="1" dirty="0" smtClean="0"/>
              <a:t> de Gama doplul do Indie – počátek obchodního spojení</a:t>
            </a:r>
          </a:p>
          <a:p>
            <a:r>
              <a:rPr lang="cs-CZ" b="1" dirty="0" smtClean="0"/>
              <a:t>Později se dostali až do Číny a Japonska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31877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Španělé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smtClean="0"/>
              <a:t>1492 Kryštof Kolumbus se snaží doplout do Asie ze západu – objevuje Ameriku (konkrétně karibské ostrovy)</a:t>
            </a:r>
          </a:p>
          <a:p>
            <a:r>
              <a:rPr lang="cs-CZ" b="1" dirty="0" smtClean="0"/>
              <a:t>Uskutečnil celkem 4 výpravy</a:t>
            </a:r>
          </a:p>
          <a:p>
            <a:r>
              <a:rPr lang="cs-CZ" b="1" dirty="0" smtClean="0"/>
              <a:t>1504 </a:t>
            </a:r>
            <a:r>
              <a:rPr lang="cs-CZ" b="1" dirty="0" err="1" smtClean="0"/>
              <a:t>Amerigo</a:t>
            </a:r>
            <a:r>
              <a:rPr lang="cs-CZ" b="1" dirty="0" smtClean="0"/>
              <a:t> </a:t>
            </a:r>
            <a:r>
              <a:rPr lang="cs-CZ" b="1" dirty="0" err="1" smtClean="0"/>
              <a:t>Vespucci</a:t>
            </a:r>
            <a:r>
              <a:rPr lang="cs-CZ" b="1" dirty="0" smtClean="0"/>
              <a:t> poznal, že se jedná o nový kontinent (1507 pojmenován po něm Amerika)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332698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>
            <a:normAutofit/>
          </a:bodyPr>
          <a:lstStyle/>
          <a:p>
            <a:r>
              <a:rPr lang="cs-CZ" b="1" dirty="0" smtClean="0"/>
              <a:t>1494 – smlouva z </a:t>
            </a:r>
            <a:r>
              <a:rPr lang="cs-CZ" b="1" dirty="0" err="1" smtClean="0"/>
              <a:t>Tordesillas</a:t>
            </a:r>
            <a:r>
              <a:rPr lang="cs-CZ" b="1" dirty="0" smtClean="0"/>
              <a:t> – rozdělila Zemi na sféry zájmu Portugalska a Španělska</a:t>
            </a:r>
          </a:p>
          <a:p>
            <a:r>
              <a:rPr lang="cs-CZ" b="1" dirty="0" smtClean="0"/>
              <a:t>1513 </a:t>
            </a:r>
            <a:r>
              <a:rPr lang="cs-CZ" b="1" dirty="0" err="1" smtClean="0"/>
              <a:t>Vasco</a:t>
            </a:r>
            <a:r>
              <a:rPr lang="cs-CZ" b="1" dirty="0" smtClean="0"/>
              <a:t> de Balboa přešel Panamskou šíji a jako první uviděl Pacifik</a:t>
            </a:r>
          </a:p>
          <a:p>
            <a:r>
              <a:rPr lang="cs-CZ" b="1" dirty="0" smtClean="0"/>
              <a:t>1519 – 1522 Fernando </a:t>
            </a:r>
            <a:r>
              <a:rPr lang="cs-CZ" b="1" dirty="0" err="1" smtClean="0"/>
              <a:t>Magalhães</a:t>
            </a:r>
            <a:r>
              <a:rPr lang="cs-CZ" b="1" dirty="0" smtClean="0"/>
              <a:t> poprvé obeplul zeměkouli (z 5 lodí se vrátila jen 1, on sám zabit domorodci na Filipínách)</a:t>
            </a:r>
          </a:p>
        </p:txBody>
      </p:sp>
    </p:spTree>
    <p:extLst>
      <p:ext uri="{BB962C8B-B14F-4D97-AF65-F5344CB8AC3E}">
        <p14:creationId xmlns:p14="http://schemas.microsoft.com/office/powerpoint/2010/main" val="428981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/>
              <a:t>Koncem 16. století – úpadek Španělska i Portugalska – aktivitu převzalo Nizozemí a hlavně </a:t>
            </a:r>
            <a:r>
              <a:rPr lang="cs-CZ" b="1" dirty="0" smtClean="0"/>
              <a:t>Anglie (1577-81 – sir Francis </a:t>
            </a:r>
            <a:r>
              <a:rPr lang="cs-CZ" b="1" dirty="0" err="1" smtClean="0"/>
              <a:t>Drake</a:t>
            </a:r>
            <a:r>
              <a:rPr lang="cs-CZ" b="1" dirty="0" smtClean="0"/>
              <a:t> obeplul zeměkouli)</a:t>
            </a:r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6504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Výsledky objevných plaveb</a:t>
            </a:r>
            <a:endParaRPr lang="cs-CZ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Rozvoj obchodu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Kulturní přínos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Nové rostliny (rajčata, brambory, tabák, kukuřice)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Špatné důsledky pro původní obyvatele (genocida, násilné šíření křesťanství, vymírání z důvodu neznámých nemocí)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92496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procvičení: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Jmenuj, jaké byly příčiny rozmachu objevných plaveb.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Kdo jako první obeplul Afriku do Indie?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 dostala své jméno Amerika?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Kdo jako první obeplul zeměkouli?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 smtClean="0"/>
              <a:t>Jaké byly důsledky objevných plaveb?</a:t>
            </a:r>
          </a:p>
        </p:txBody>
      </p:sp>
    </p:spTree>
    <p:extLst>
      <p:ext uri="{BB962C8B-B14F-4D97-AF65-F5344CB8AC3E}">
        <p14:creationId xmlns:p14="http://schemas.microsoft.com/office/powerpoint/2010/main" val="4075429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425</TotalTime>
  <Words>364</Words>
  <Application>Microsoft Office PowerPoint</Application>
  <PresentationFormat>Předvádění na obrazovce (4:3)</PresentationFormat>
  <Paragraphs>48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Prezentace aplikace PowerPoint</vt:lpstr>
      <vt:lpstr>Anotace</vt:lpstr>
      <vt:lpstr>Prezentace aplikace PowerPoint</vt:lpstr>
      <vt:lpstr>Příčiny rozmachu objevných plaveb</vt:lpstr>
      <vt:lpstr>Portugalci </vt:lpstr>
      <vt:lpstr>Španělé</vt:lpstr>
      <vt:lpstr>Prezentace aplikace PowerPoint</vt:lpstr>
      <vt:lpstr>Prezentace aplikace PowerPoint</vt:lpstr>
      <vt:lpstr>Výsledky objevných plaveb</vt:lpstr>
      <vt:lpstr>Otázky k procvičení: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smid.jaromir</dc:creator>
  <cp:lastModifiedBy>Administrátor</cp:lastModifiedBy>
  <cp:revision>32</cp:revision>
  <dcterms:created xsi:type="dcterms:W3CDTF">2011-11-09T14:01:04Z</dcterms:created>
  <dcterms:modified xsi:type="dcterms:W3CDTF">2012-10-28T12:50:57Z</dcterms:modified>
</cp:coreProperties>
</file>