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1" r:id="rId6"/>
    <p:sldId id="262" r:id="rId7"/>
    <p:sldId id="264" r:id="rId8"/>
    <p:sldId id="265" r:id="rId9"/>
    <p:sldId id="267" r:id="rId10"/>
    <p:sldId id="271" r:id="rId11"/>
    <p:sldId id="273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20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 Mgr. Zdeňka Hrádková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VY_32_INOVACE_20_Co už znám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Co už znám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Starověké státy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D0955CD-B5B2-4455-A05D-14B874E99E01}" type="presOf" srcId="{C73C7642-F245-4585-8F88-243F9FAEF6CA}" destId="{AA41A67C-3D3F-4AE9-9E0F-5D7F7BB2E741}" srcOrd="1" destOrd="0" presId="urn:microsoft.com/office/officeart/2005/8/layout/target3"/>
    <dgm:cxn modelId="{2AF4B7C8-F6F7-4927-A783-DBBF8D6AE632}" type="presOf" srcId="{FBBFC3EA-9D9D-4F3A-BEA6-9C2C0E46BF20}" destId="{832BF48F-0145-4429-9E02-8FCA946CCE9E}" srcOrd="1" destOrd="0" presId="urn:microsoft.com/office/officeart/2005/8/layout/target3"/>
    <dgm:cxn modelId="{3636E9B5-BA95-4094-AC13-17A0915EA1D0}" type="presOf" srcId="{019433A1-1324-4DE1-9E6F-32B851095F74}" destId="{A3817367-F2BC-482F-8832-FA00B51DCCF3}" srcOrd="0" destOrd="0" presId="urn:microsoft.com/office/officeart/2005/8/layout/target3"/>
    <dgm:cxn modelId="{743474E7-64C2-4C26-8A5E-0C6676D5D58C}" type="presOf" srcId="{DAEA276B-ECF9-46F6-A7D3-4693B2D32BC4}" destId="{CDED6FE3-AD8F-4ACC-B6B8-710EDDD97598}" srcOrd="0" destOrd="0" presId="urn:microsoft.com/office/officeart/2005/8/layout/target3"/>
    <dgm:cxn modelId="{8318FC25-EF09-4ACF-BD3B-CDB60ADC8B0C}" type="presOf" srcId="{445C7998-7549-48B0-BD68-D4F0167F02E5}" destId="{4D19AB04-24FA-40C2-B203-52AE3D15E171}" srcOrd="1" destOrd="0" presId="urn:microsoft.com/office/officeart/2005/8/layout/target3"/>
    <dgm:cxn modelId="{4894061A-ED74-4A36-BC1C-557899DF283B}" type="presOf" srcId="{FBBFC3EA-9D9D-4F3A-BEA6-9C2C0E46BF20}" destId="{643EA938-EDE0-4533-ACCC-D2BD6F3A527C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7B35AA69-597A-4FB0-B1A6-6F9E0626A6B4}" type="presOf" srcId="{EBC41103-E2E5-4D48-9B4B-425520D3D098}" destId="{50C2F88D-8688-44C2-A854-691F34009D3B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47D59CF-86E4-4DAA-AB5A-EEFCF796FD3D}" type="presOf" srcId="{EBC41103-E2E5-4D48-9B4B-425520D3D098}" destId="{F969C235-9271-4D34-B740-D627A121CAD0}" srcOrd="1" destOrd="0" presId="urn:microsoft.com/office/officeart/2005/8/layout/target3"/>
    <dgm:cxn modelId="{9B215A67-8D27-4533-9CD5-EE73BE7AD9E8}" type="presOf" srcId="{445C7998-7549-48B0-BD68-D4F0167F02E5}" destId="{BC35EE03-4121-4EF9-923D-7CB6D30D358D}" srcOrd="0" destOrd="0" presId="urn:microsoft.com/office/officeart/2005/8/layout/target3"/>
    <dgm:cxn modelId="{9D728733-EE7F-4CBC-8FD3-08603F3BEE70}" type="presOf" srcId="{DAEA276B-ECF9-46F6-A7D3-4693B2D32BC4}" destId="{F69A1436-182C-465B-AD7F-FE48E0C090C1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FD06AE4F-D3DA-4DA9-BD45-5260AF2F23AC}" type="presOf" srcId="{019433A1-1324-4DE1-9E6F-32B851095F74}" destId="{E7297F21-D4FD-4A41-AE58-814D01A6B5E7}" srcOrd="1" destOrd="0" presId="urn:microsoft.com/office/officeart/2005/8/layout/target3"/>
    <dgm:cxn modelId="{E2FFB77C-0088-4E2D-AA5A-A66EA7DE44D0}" type="presOf" srcId="{C73C7642-F245-4585-8F88-243F9FAEF6CA}" destId="{97289DF2-90F4-4EC2-A9FC-633B00BAB610}" srcOrd="0" destOrd="0" presId="urn:microsoft.com/office/officeart/2005/8/layout/target3"/>
    <dgm:cxn modelId="{80CDF08E-D9BA-4442-9B38-1BCBCCB9CA5A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22FB2CD2-E668-419D-B8B1-6D0A3B2F52E7}" type="presParOf" srcId="{71045F8C-00FA-488E-A7BD-E2E6753D979D}" destId="{3577EC6B-C980-4F34-8C69-4365E7B8FC8C}" srcOrd="0" destOrd="0" presId="urn:microsoft.com/office/officeart/2005/8/layout/target3"/>
    <dgm:cxn modelId="{E4FF002F-D494-45DA-B970-2EEA5AFD2A53}" type="presParOf" srcId="{71045F8C-00FA-488E-A7BD-E2E6753D979D}" destId="{6940EB87-DC1D-4BC3-9408-9AC2E1FFC039}" srcOrd="1" destOrd="0" presId="urn:microsoft.com/office/officeart/2005/8/layout/target3"/>
    <dgm:cxn modelId="{EE0DCDCE-2C8B-4A8F-888B-DE1E693BA63F}" type="presParOf" srcId="{71045F8C-00FA-488E-A7BD-E2E6753D979D}" destId="{BC35EE03-4121-4EF9-923D-7CB6D30D358D}" srcOrd="2" destOrd="0" presId="urn:microsoft.com/office/officeart/2005/8/layout/target3"/>
    <dgm:cxn modelId="{2C4C9EFF-4A12-445F-8005-21449C721DB7}" type="presParOf" srcId="{71045F8C-00FA-488E-A7BD-E2E6753D979D}" destId="{C95EEA27-3CBF-4645-A92D-9D8AF5C1CBFC}" srcOrd="3" destOrd="0" presId="urn:microsoft.com/office/officeart/2005/8/layout/target3"/>
    <dgm:cxn modelId="{F596EF11-24D3-4190-95ED-489B37E57250}" type="presParOf" srcId="{71045F8C-00FA-488E-A7BD-E2E6753D979D}" destId="{851BB866-B6AE-4566-893F-4C635BA974FC}" srcOrd="4" destOrd="0" presId="urn:microsoft.com/office/officeart/2005/8/layout/target3"/>
    <dgm:cxn modelId="{5D2E6C21-A3AC-481D-A5E5-61B5EB49624E}" type="presParOf" srcId="{71045F8C-00FA-488E-A7BD-E2E6753D979D}" destId="{643EA938-EDE0-4533-ACCC-D2BD6F3A527C}" srcOrd="5" destOrd="0" presId="urn:microsoft.com/office/officeart/2005/8/layout/target3"/>
    <dgm:cxn modelId="{31D927E1-DE94-4423-B34C-20F05629003F}" type="presParOf" srcId="{71045F8C-00FA-488E-A7BD-E2E6753D979D}" destId="{92F31B18-D66D-4CC7-89B9-378928DE877D}" srcOrd="6" destOrd="0" presId="urn:microsoft.com/office/officeart/2005/8/layout/target3"/>
    <dgm:cxn modelId="{CD7CCB1E-EA60-4EED-B0CF-1BD9227CDFF8}" type="presParOf" srcId="{71045F8C-00FA-488E-A7BD-E2E6753D979D}" destId="{902074E1-B931-4618-97F1-FADBE82E9C3C}" srcOrd="7" destOrd="0" presId="urn:microsoft.com/office/officeart/2005/8/layout/target3"/>
    <dgm:cxn modelId="{327708ED-7D2B-49FD-B078-36C6A1BA2EF9}" type="presParOf" srcId="{71045F8C-00FA-488E-A7BD-E2E6753D979D}" destId="{A3817367-F2BC-482F-8832-FA00B51DCCF3}" srcOrd="8" destOrd="0" presId="urn:microsoft.com/office/officeart/2005/8/layout/target3"/>
    <dgm:cxn modelId="{C2684116-4D2F-4401-98E5-D48FBDA58FFA}" type="presParOf" srcId="{71045F8C-00FA-488E-A7BD-E2E6753D979D}" destId="{626ABFF6-56C8-4386-B662-68EC364EED9D}" srcOrd="9" destOrd="0" presId="urn:microsoft.com/office/officeart/2005/8/layout/target3"/>
    <dgm:cxn modelId="{8DACC446-36FC-492D-A57D-1299F4B7E4F4}" type="presParOf" srcId="{71045F8C-00FA-488E-A7BD-E2E6753D979D}" destId="{6DB11F1C-D028-4800-9625-6611CA9DE6D4}" srcOrd="10" destOrd="0" presId="urn:microsoft.com/office/officeart/2005/8/layout/target3"/>
    <dgm:cxn modelId="{DE00EC7E-5212-45C1-BB7D-9FF82677B70B}" type="presParOf" srcId="{71045F8C-00FA-488E-A7BD-E2E6753D979D}" destId="{CDED6FE3-AD8F-4ACC-B6B8-710EDDD97598}" srcOrd="11" destOrd="0" presId="urn:microsoft.com/office/officeart/2005/8/layout/target3"/>
    <dgm:cxn modelId="{53AE4C36-B688-4177-9D4A-B94A5C376064}" type="presParOf" srcId="{71045F8C-00FA-488E-A7BD-E2E6753D979D}" destId="{397AC6D7-84A6-4150-958F-83C92D9ACF38}" srcOrd="12" destOrd="0" presId="urn:microsoft.com/office/officeart/2005/8/layout/target3"/>
    <dgm:cxn modelId="{C490A236-F6D7-47E1-B9C7-C749B437589D}" type="presParOf" srcId="{71045F8C-00FA-488E-A7BD-E2E6753D979D}" destId="{D7419528-33A6-416D-9E64-B3F7915C5149}" srcOrd="13" destOrd="0" presId="urn:microsoft.com/office/officeart/2005/8/layout/target3"/>
    <dgm:cxn modelId="{BB1ED512-2F70-4B91-8920-CF9ECA376057}" type="presParOf" srcId="{71045F8C-00FA-488E-A7BD-E2E6753D979D}" destId="{97289DF2-90F4-4EC2-A9FC-633B00BAB610}" srcOrd="14" destOrd="0" presId="urn:microsoft.com/office/officeart/2005/8/layout/target3"/>
    <dgm:cxn modelId="{DA97E4F9-90C4-4358-ADC3-306C3F061232}" type="presParOf" srcId="{71045F8C-00FA-488E-A7BD-E2E6753D979D}" destId="{234EBA9D-95B4-4C20-A84E-6F65F1085DC6}" srcOrd="15" destOrd="0" presId="urn:microsoft.com/office/officeart/2005/8/layout/target3"/>
    <dgm:cxn modelId="{48BB6CF0-24BF-442C-B209-64F7F42DFFB3}" type="presParOf" srcId="{71045F8C-00FA-488E-A7BD-E2E6753D979D}" destId="{12255512-213F-41DF-90A6-8B4CD74A2B52}" srcOrd="16" destOrd="0" presId="urn:microsoft.com/office/officeart/2005/8/layout/target3"/>
    <dgm:cxn modelId="{9D5B019F-9B19-4B5F-B7F3-1DF97FFBE3CE}" type="presParOf" srcId="{71045F8C-00FA-488E-A7BD-E2E6753D979D}" destId="{50C2F88D-8688-44C2-A854-691F34009D3B}" srcOrd="17" destOrd="0" presId="urn:microsoft.com/office/officeart/2005/8/layout/target3"/>
    <dgm:cxn modelId="{55BF9539-E563-4E58-ACF3-73244EC8289A}" type="presParOf" srcId="{71045F8C-00FA-488E-A7BD-E2E6753D979D}" destId="{4D19AB04-24FA-40C2-B203-52AE3D15E171}" srcOrd="18" destOrd="0" presId="urn:microsoft.com/office/officeart/2005/8/layout/target3"/>
    <dgm:cxn modelId="{66CD2BF2-408D-4F99-B41C-69EE9F93A932}" type="presParOf" srcId="{71045F8C-00FA-488E-A7BD-E2E6753D979D}" destId="{832BF48F-0145-4429-9E02-8FCA946CCE9E}" srcOrd="19" destOrd="0" presId="urn:microsoft.com/office/officeart/2005/8/layout/target3"/>
    <dgm:cxn modelId="{5A39B6CA-8549-45E7-9676-1BD4559F39E2}" type="presParOf" srcId="{71045F8C-00FA-488E-A7BD-E2E6753D979D}" destId="{E7297F21-D4FD-4A41-AE58-814D01A6B5E7}" srcOrd="20" destOrd="0" presId="urn:microsoft.com/office/officeart/2005/8/layout/target3"/>
    <dgm:cxn modelId="{CCFF40D0-AB34-491E-8757-C8E075075266}" type="presParOf" srcId="{71045F8C-00FA-488E-A7BD-E2E6753D979D}" destId="{F69A1436-182C-465B-AD7F-FE48E0C090C1}" srcOrd="21" destOrd="0" presId="urn:microsoft.com/office/officeart/2005/8/layout/target3"/>
    <dgm:cxn modelId="{58840195-ACD4-4CC0-9128-38E2A0166A11}" type="presParOf" srcId="{71045F8C-00FA-488E-A7BD-E2E6753D979D}" destId="{AA41A67C-3D3F-4AE9-9E0F-5D7F7BB2E741}" srcOrd="22" destOrd="0" presId="urn:microsoft.com/office/officeart/2005/8/layout/target3"/>
    <dgm:cxn modelId="{F780A83F-BECA-408F-9D26-B0DF87AEED0C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Název školy</a:t>
          </a:r>
          <a:r>
            <a:rPr lang="cs-CZ" sz="1300" kern="1200" dirty="0" smtClean="0"/>
            <a:t>: Základní škola a mateřská škola  Domažlice , </a:t>
          </a:r>
          <a:r>
            <a:rPr lang="cs-CZ" sz="1300" kern="1200" dirty="0" err="1" smtClean="0"/>
            <a:t>Msgre</a:t>
          </a:r>
          <a:r>
            <a:rPr lang="cs-CZ" sz="1300" kern="1200" dirty="0" smtClean="0"/>
            <a:t> B. Staška 232, příspěvková organizace </a:t>
          </a:r>
          <a:endParaRPr lang="cs-CZ" sz="13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Autor</a:t>
          </a:r>
          <a:r>
            <a:rPr lang="cs-CZ" sz="1300" kern="1200" dirty="0" smtClean="0"/>
            <a:t>:   Mgr. Zdeňka Hrádková </a:t>
          </a:r>
          <a:endParaRPr lang="cs-CZ" sz="13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Název : </a:t>
          </a:r>
          <a:r>
            <a:rPr lang="cs-CZ" sz="1300" kern="1200" dirty="0" smtClean="0"/>
            <a:t>VY_32_INOVACE_20_Co už znám</a:t>
          </a:r>
          <a:endParaRPr lang="cs-CZ" sz="13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Sada: Starověké státy</a:t>
          </a:r>
          <a:endParaRPr lang="cs-CZ" sz="13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Téma: Co už znám</a:t>
          </a:r>
          <a:endParaRPr lang="cs-CZ" sz="13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Číslo projektu</a:t>
          </a:r>
          <a:r>
            <a:rPr lang="cs-CZ" sz="1300" kern="1200" dirty="0" smtClean="0"/>
            <a:t>: CZ.1.07/1.4.00/21.1437</a:t>
          </a:r>
          <a:endParaRPr lang="cs-CZ" sz="13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BE0873-DAD9-4B03-94A1-095B9F8A7053}" type="datetimeFigureOut">
              <a:rPr lang="cs-CZ" smtClean="0"/>
              <a:pPr/>
              <a:t>14.9.2012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65AB9AA-FB24-456F-AB07-36D26571E4F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BE0873-DAD9-4B03-94A1-095B9F8A7053}" type="datetimeFigureOut">
              <a:rPr lang="cs-CZ" smtClean="0"/>
              <a:pPr/>
              <a:t>14.9.2012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AB9AA-FB24-456F-AB07-36D26571E4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BE0873-DAD9-4B03-94A1-095B9F8A7053}" type="datetimeFigureOut">
              <a:rPr lang="cs-CZ" smtClean="0"/>
              <a:pPr/>
              <a:t>14.9.2012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AB9AA-FB24-456F-AB07-36D26571E4F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BE0873-DAD9-4B03-94A1-095B9F8A7053}" type="datetimeFigureOut">
              <a:rPr lang="cs-CZ" smtClean="0"/>
              <a:pPr/>
              <a:t>14.9.2012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AB9AA-FB24-456F-AB07-36D26571E4F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BE0873-DAD9-4B03-94A1-095B9F8A7053}" type="datetimeFigureOut">
              <a:rPr lang="cs-CZ" smtClean="0"/>
              <a:pPr/>
              <a:t>14.9.2012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AB9AA-FB24-456F-AB07-36D26571E4F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BE0873-DAD9-4B03-94A1-095B9F8A7053}" type="datetimeFigureOut">
              <a:rPr lang="cs-CZ" smtClean="0"/>
              <a:pPr/>
              <a:t>14.9.2012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AB9AA-FB24-456F-AB07-36D26571E4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BE0873-DAD9-4B03-94A1-095B9F8A7053}" type="datetimeFigureOut">
              <a:rPr lang="cs-CZ" smtClean="0"/>
              <a:pPr/>
              <a:t>14.9.2012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AB9AA-FB24-456F-AB07-36D26571E4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BE0873-DAD9-4B03-94A1-095B9F8A7053}" type="datetimeFigureOut">
              <a:rPr lang="cs-CZ" smtClean="0"/>
              <a:pPr/>
              <a:t>14.9.2012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AB9AA-FB24-456F-AB07-36D26571E4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BE0873-DAD9-4B03-94A1-095B9F8A7053}" type="datetimeFigureOut">
              <a:rPr lang="cs-CZ" smtClean="0"/>
              <a:pPr/>
              <a:t>14.9.2012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AB9AA-FB24-456F-AB07-36D26571E4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BE0873-DAD9-4B03-94A1-095B9F8A7053}" type="datetimeFigureOut">
              <a:rPr lang="cs-CZ" smtClean="0"/>
              <a:pPr/>
              <a:t>14.9.2012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AB9AA-FB24-456F-AB07-36D26571E4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BE0873-DAD9-4B03-94A1-095B9F8A7053}" type="datetimeFigureOut">
              <a:rPr lang="cs-CZ" smtClean="0"/>
              <a:pPr/>
              <a:t>14.9.2012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AB9AA-FB24-456F-AB07-36D26571E4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AABE0873-DAD9-4B03-94A1-095B9F8A7053}" type="datetimeFigureOut">
              <a:rPr lang="cs-CZ" smtClean="0"/>
              <a:pPr/>
              <a:t>14.9.2012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565AB9AA-FB24-456F-AB07-36D26571E4F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microsoft.com/office/2007/relationships/diagramDrawing" Target="../diagrams/drawing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.png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717687027"/>
              </p:ext>
            </p:extLst>
          </p:nvPr>
        </p:nvGraphicFramePr>
        <p:xfrm>
          <a:off x="1477318" y="175553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69406" y="37187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1826221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5400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Anotace</a:t>
            </a:r>
            <a:endParaRPr lang="cs-CZ" dirty="0"/>
          </a:p>
        </p:txBody>
      </p:sp>
      <p:graphicFrame>
        <p:nvGraphicFramePr>
          <p:cNvPr id="5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2304309138"/>
              </p:ext>
            </p:extLst>
          </p:nvPr>
        </p:nvGraphicFramePr>
        <p:xfrm>
          <a:off x="457200" y="1600200"/>
          <a:ext cx="8229600" cy="2392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 - test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Skupinová , samostatná práce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Mapa, učebnice, sešit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Podporuje aktivní zopakování učiva s využitím interaktivní tabule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5020823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Co už znám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Starověké státy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628538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0"/>
            <a:ext cx="6804248" cy="1340768"/>
          </a:xfrm>
        </p:spPr>
        <p:txBody>
          <a:bodyPr/>
          <a:lstStyle/>
          <a:p>
            <a:r>
              <a:rPr lang="cs-CZ" dirty="0" smtClean="0"/>
              <a:t>Vysvětli – Egypt: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412776"/>
            <a:ext cx="9144000" cy="5445224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/>
              <a:t>Faraon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Hieroglyfy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Papyrus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Dvojitá koruna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Hyksosové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Ramesse</a:t>
            </a:r>
            <a:r>
              <a:rPr lang="cs-CZ" dirty="0" smtClean="0"/>
              <a:t> II.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Mumifikace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kočka</a:t>
            </a:r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33528587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252536" y="0"/>
            <a:ext cx="5256584" cy="1340768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Řešení: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412776"/>
            <a:ext cx="9144000" cy="5445224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/>
              <a:t>Faraon                            vládce Egypta 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Hieroglyfy                        písmo, rozluštil ho </a:t>
            </a:r>
            <a:r>
              <a:rPr lang="cs-CZ" dirty="0" err="1" smtClean="0"/>
              <a:t>Champollion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Papyrus                            rostlina, na kterou se po úpravě psalo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Dvojitá koruna                 symbol  sjednoceného Egypta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Hyksosové</a:t>
            </a:r>
            <a:r>
              <a:rPr lang="cs-CZ" dirty="0" smtClean="0"/>
              <a:t>                        dobyvatelé z Přední Asie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Ramesse</a:t>
            </a:r>
            <a:r>
              <a:rPr lang="cs-CZ" dirty="0" smtClean="0"/>
              <a:t> II.                       Významný faraon Nové říše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Mumifikace                      způsob uchovávání těl zemřelých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Kočka                                posvátné zvíře</a:t>
            </a:r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22787967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4978896" cy="1124744"/>
          </a:xfrm>
        </p:spPr>
        <p:txBody>
          <a:bodyPr/>
          <a:lstStyle/>
          <a:p>
            <a:r>
              <a:rPr lang="cs-CZ" dirty="0" smtClean="0"/>
              <a:t>Mezopotámie: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268760"/>
            <a:ext cx="9144000" cy="558924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/>
              <a:t>Zikkurat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Meziříčí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Ur a </a:t>
            </a:r>
            <a:r>
              <a:rPr lang="cs-CZ" dirty="0" err="1" smtClean="0"/>
              <a:t>Uruk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Aššurbanipal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Chammurapi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Epos o </a:t>
            </a:r>
            <a:r>
              <a:rPr lang="cs-CZ" dirty="0" err="1" smtClean="0"/>
              <a:t>Gilgamešovi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Nabukadnezar</a:t>
            </a:r>
            <a:r>
              <a:rPr lang="cs-CZ" dirty="0" smtClean="0"/>
              <a:t> II.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kolo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67453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4186808" cy="1124744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Řešení: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268760"/>
            <a:ext cx="9144000" cy="558924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/>
              <a:t>Zikkurat                                   stupňovitý chrám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Meziříčí                                   oblast mezi Eufratem a Tigridem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Ur a </a:t>
            </a:r>
            <a:r>
              <a:rPr lang="cs-CZ" dirty="0" err="1" smtClean="0"/>
              <a:t>Uruk</a:t>
            </a:r>
            <a:r>
              <a:rPr lang="cs-CZ" dirty="0" smtClean="0"/>
              <a:t>                                 nejstarší sumerská města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Aššurbanipal</a:t>
            </a:r>
            <a:r>
              <a:rPr lang="cs-CZ" dirty="0" smtClean="0"/>
              <a:t>                           založil Ninive, knihovna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Chammurapi</a:t>
            </a:r>
            <a:r>
              <a:rPr lang="cs-CZ" dirty="0" smtClean="0"/>
              <a:t>                          vydal zákoník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Epos o </a:t>
            </a:r>
            <a:r>
              <a:rPr lang="cs-CZ" dirty="0" err="1" smtClean="0"/>
              <a:t>Gilgamešovi</a:t>
            </a:r>
            <a:r>
              <a:rPr lang="cs-CZ" dirty="0" smtClean="0"/>
              <a:t>               báseň o hledání nesmrtelnosti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Nabukadnezar</a:t>
            </a:r>
            <a:r>
              <a:rPr lang="cs-CZ" dirty="0" smtClean="0"/>
              <a:t> II.                    dobyl Jeruzalém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Kolo                                         důležitý vynález                          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032085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4499992" cy="1340768"/>
          </a:xfrm>
        </p:spPr>
        <p:txBody>
          <a:bodyPr/>
          <a:lstStyle/>
          <a:p>
            <a:r>
              <a:rPr lang="cs-CZ" dirty="0" smtClean="0"/>
              <a:t>Indie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169" y="1314763"/>
            <a:ext cx="9144000" cy="5517232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/>
              <a:t>Paňdžáb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Harappa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Árjové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Védy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Sanskrt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Ašóka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Kasty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Buddhismus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941864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-7386"/>
            <a:ext cx="4824536" cy="1348154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Řešení: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340768"/>
            <a:ext cx="9144000" cy="5517232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/>
              <a:t>Paňdžáb                        oblast kolem Indu a jeho přítoků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err="1" smtClean="0"/>
              <a:t>Harappa</a:t>
            </a:r>
            <a:r>
              <a:rPr lang="cs-CZ" dirty="0" smtClean="0"/>
              <a:t>                         jedno z nejstarších měst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Árjové</a:t>
            </a:r>
            <a:r>
              <a:rPr lang="cs-CZ" dirty="0" smtClean="0"/>
              <a:t>                              indoevropští kočovníci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Védy                                oslavné básně, posvátné texty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Sanskrt                             staroindický jazyk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Ašóka</a:t>
            </a:r>
            <a:r>
              <a:rPr lang="cs-CZ" dirty="0" smtClean="0"/>
              <a:t>                               sjednotil téměř celou Indii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Kasty                                 uzavřené skupiny obyvatel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Buddismus</a:t>
            </a:r>
            <a:r>
              <a:rPr lang="cs-CZ" dirty="0" smtClean="0"/>
              <a:t>                        nové náboženství</a:t>
            </a:r>
          </a:p>
          <a:p>
            <a:pPr marL="0" indent="0">
              <a:buNone/>
            </a:pPr>
            <a:r>
              <a:rPr lang="cs-CZ" dirty="0" smtClean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xmlns="" val="15545576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4824536" cy="1348154"/>
          </a:xfrm>
        </p:spPr>
        <p:txBody>
          <a:bodyPr/>
          <a:lstStyle/>
          <a:p>
            <a:r>
              <a:rPr lang="cs-CZ" dirty="0" smtClean="0"/>
              <a:t>Čína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169" y="1314763"/>
            <a:ext cx="9144000" cy="5517232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Dynastie </a:t>
            </a:r>
            <a:r>
              <a:rPr lang="cs-CZ" dirty="0" err="1" smtClean="0"/>
              <a:t>Šang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Znakové </a:t>
            </a:r>
            <a:r>
              <a:rPr lang="cs-CZ" dirty="0" smtClean="0"/>
              <a:t>písmo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Psací </a:t>
            </a:r>
            <a:r>
              <a:rPr lang="cs-CZ" dirty="0" smtClean="0"/>
              <a:t>náčiní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Hedvábná </a:t>
            </a:r>
            <a:r>
              <a:rPr lang="cs-CZ" dirty="0" smtClean="0"/>
              <a:t>stezka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Vynálezy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Konfucius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Říše </a:t>
            </a:r>
            <a:r>
              <a:rPr lang="cs-CZ" dirty="0" smtClean="0"/>
              <a:t>středu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První </a:t>
            </a:r>
            <a:r>
              <a:rPr lang="cs-CZ" dirty="0" smtClean="0"/>
              <a:t>císař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580835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4824536" cy="1348154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Ř</a:t>
            </a:r>
            <a:r>
              <a:rPr lang="cs-CZ" dirty="0" smtClean="0">
                <a:solidFill>
                  <a:srgbClr val="FF0000"/>
                </a:solidFill>
              </a:rPr>
              <a:t>ešení: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169" y="1314763"/>
            <a:ext cx="9144000" cy="5517232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Dynastie </a:t>
            </a:r>
            <a:r>
              <a:rPr lang="cs-CZ" dirty="0" err="1" smtClean="0"/>
              <a:t>Šang</a:t>
            </a:r>
            <a:r>
              <a:rPr lang="cs-CZ" dirty="0" smtClean="0"/>
              <a:t>                   první historicky doložená dynastie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Znakové písmo                  nejdéle používané písmo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Psací náčiní                        štětec a tuž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Hedvábná stezka              obchodní cesta mezi Asií a Evropou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Vynálezy                             papír, knihtisk, hedvábí, porcelán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Konfucius                            filosof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Říše středu                           označení pro Čínu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První císař                            pocházel z dynastie </a:t>
            </a:r>
            <a:r>
              <a:rPr lang="cs-CZ" dirty="0" err="1" smtClean="0"/>
              <a:t>Čchin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580835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181</TotalTime>
  <Words>306</Words>
  <Application>Microsoft Office PowerPoint</Application>
  <PresentationFormat>Předvádění na obrazovce (4:3)</PresentationFormat>
  <Paragraphs>150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Exekutivní</vt:lpstr>
      <vt:lpstr>Snímek 1</vt:lpstr>
      <vt:lpstr>Snímek 2</vt:lpstr>
      <vt:lpstr>Co už znám</vt:lpstr>
      <vt:lpstr>Vysvětli – Egypt:</vt:lpstr>
      <vt:lpstr>Řešení:</vt:lpstr>
      <vt:lpstr>Mezopotámie:</vt:lpstr>
      <vt:lpstr>Řešení:</vt:lpstr>
      <vt:lpstr>Indie</vt:lpstr>
      <vt:lpstr>Řešení:</vt:lpstr>
      <vt:lpstr>Čína</vt:lpstr>
      <vt:lpstr>Řešení: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Hrádková Zdeňka</dc:creator>
  <cp:lastModifiedBy>Valued Acer Customer</cp:lastModifiedBy>
  <cp:revision>19</cp:revision>
  <dcterms:created xsi:type="dcterms:W3CDTF">2012-06-12T19:12:20Z</dcterms:created>
  <dcterms:modified xsi:type="dcterms:W3CDTF">2012-09-14T10:45:42Z</dcterms:modified>
</cp:coreProperties>
</file>