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0" r:id="rId2"/>
    <p:sldId id="269" r:id="rId3"/>
    <p:sldId id="256" r:id="rId4"/>
    <p:sldId id="260" r:id="rId5"/>
    <p:sldId id="265" r:id="rId6"/>
    <p:sldId id="267" r:id="rId7"/>
    <p:sldId id="266" r:id="rId8"/>
    <p:sldId id="268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99"/>
    <a:srgbClr val="6600CC"/>
    <a:srgbClr val="FF0066"/>
    <a:srgbClr val="FFFF66"/>
    <a:srgbClr val="00FF00"/>
    <a:srgbClr val="000099"/>
    <a:srgbClr val="008080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-2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F727E-6E45-464A-AD66-BA96C9E800C8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027B96-7ADA-48B8-8E43-77DFBACE2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Práce ve dvojicích. Žáci dostanou do dvojic prázdnou</a:t>
            </a:r>
            <a:r>
              <a:rPr lang="cs-CZ" baseline="0" dirty="0" smtClean="0"/>
              <a:t> tabulku a </a:t>
            </a:r>
            <a:r>
              <a:rPr lang="cs-CZ" dirty="0" smtClean="0"/>
              <a:t>lístečky s pojmy, které mají doplnit: </a:t>
            </a:r>
            <a:r>
              <a:rPr lang="cs-CZ" b="1" dirty="0" smtClean="0"/>
              <a:t>základní, rozšířenou, smlouva, slib a přísaha, homosexuální páry, monogamie, polygamie, rodokmenu, funkce rodiny, náhradní (rodinná) výchovná péče.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27B96-7ADA-48B8-8E43-77DFBACE2FD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B165F1-B606-4DFE-8285-B20C4ACFC54F}" type="slidenum">
              <a:rPr lang="cs-CZ"/>
              <a:pPr/>
              <a:t>5</a:t>
            </a:fld>
            <a:endParaRPr lang="cs-CZ"/>
          </a:p>
        </p:txBody>
      </p:sp>
      <p:sp>
        <p:nvSpPr>
          <p:cNvPr id="36866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Společná diskuse.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zapisují do předem připravené </a:t>
            </a:r>
            <a:r>
              <a:rPr lang="cs-CZ" dirty="0" smtClean="0"/>
              <a:t>tabulky</a:t>
            </a:r>
            <a:r>
              <a:rPr lang="cs-CZ" baseline="0" dirty="0" smtClean="0"/>
              <a:t> odpovědi na otázky.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27B96-7ADA-48B8-8E43-77DFBACE2FD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Podle obrázku žáci vyvozují</a:t>
            </a:r>
            <a:r>
              <a:rPr lang="cs-CZ" baseline="0" dirty="0" smtClean="0"/>
              <a:t> základní </a:t>
            </a:r>
            <a:r>
              <a:rPr lang="cs-CZ" baseline="0" dirty="0" err="1" smtClean="0"/>
              <a:t>fce</a:t>
            </a:r>
            <a:r>
              <a:rPr lang="cs-CZ" baseline="0" dirty="0" smtClean="0"/>
              <a:t> rodiny.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27B96-7ADA-48B8-8E43-77DFBACE2FD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CE3C9-410D-4F07-8A99-C63D6EAF59A9}" type="datetimeFigureOut">
              <a:rPr lang="cs-CZ" smtClean="0"/>
              <a:pPr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5EFFA-B4B2-4918-B2C1-540D4CEA2C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gickecestovani.cz/wp-content/uploads/2012/07/D%C4%9Bti-u-vody.jpg" TargetMode="External"/><Relationship Id="rId2" Type="http://schemas.openxmlformats.org/officeDocument/2006/relationships/hyperlink" Target="http://www.cs.wikipedia.org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orlding.org/wp-content/uploads/2012/10/Life6.jpeg" TargetMode="External"/><Relationship Id="rId4" Type="http://schemas.openxmlformats.org/officeDocument/2006/relationships/hyperlink" Target="http://www.dekorace.cz/db/wysiwyg/Image/Princezny_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VkO7 - 1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14. 9. 2010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Vliv rodiny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33813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Život mezi lidmi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50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Výchova k občanství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530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</a:t>
            </a:r>
            <a:r>
              <a:rPr lang="cs-CZ" dirty="0" smtClean="0"/>
              <a:t>sedmý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VLIV RODINY je součástí výkladové hodiny a procvičování.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obrázky </a:t>
            </a:r>
            <a:r>
              <a:rPr lang="cs-CZ" dirty="0" smtClean="0"/>
              <a:t>z internetu.</a:t>
            </a:r>
          </a:p>
          <a:p>
            <a:endParaRPr lang="en-US" dirty="0"/>
          </a:p>
          <a:p>
            <a:r>
              <a:rPr lang="cs-CZ" dirty="0" smtClean="0"/>
              <a:t>Interaktivní </a:t>
            </a:r>
            <a:r>
              <a:rPr lang="cs-CZ" dirty="0"/>
              <a:t>cvičení </a:t>
            </a:r>
            <a:r>
              <a:rPr lang="cs-CZ" dirty="0" smtClean="0"/>
              <a:t>opakuje </a:t>
            </a:r>
            <a:r>
              <a:rPr lang="cs-CZ" dirty="0"/>
              <a:t>probrané učivo.</a:t>
            </a:r>
          </a:p>
          <a:p>
            <a:endParaRPr lang="cs-CZ" b="1" dirty="0"/>
          </a:p>
          <a:p>
            <a:r>
              <a:rPr lang="cs-CZ" b="1" dirty="0"/>
              <a:t>Výukový materiál je určen pro žáky </a:t>
            </a:r>
            <a:r>
              <a:rPr lang="cs-CZ" b="1" dirty="0" smtClean="0"/>
              <a:t>7. 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/>
              <a:t>Metodické pokyny jsou u každého cvičení.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static.etrend.sk/uploads/tx_media/2009/2/simpsonovci-rodina_fox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32656"/>
            <a:ext cx="5328592" cy="40497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168775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RODINA</a:t>
            </a:r>
            <a:endParaRPr lang="cs-CZ" sz="6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301208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SHRNUTÍ</a:t>
            </a:r>
            <a:endParaRPr lang="cs-CZ" b="1" dirty="0">
              <a:solidFill>
                <a:srgbClr val="66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5095875" y="5865813"/>
            <a:ext cx="3735388" cy="547687"/>
          </a:xfrm>
          <a:prstGeom prst="rect">
            <a:avLst/>
          </a:prstGeom>
        </p:spPr>
        <p:txBody>
          <a:bodyPr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cs-CZ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Zpracovala: Mgr. Jitka Hříbková, ZŠ </a:t>
            </a:r>
            <a:r>
              <a:rPr lang="cs-CZ" sz="1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Dyjákovice</a:t>
            </a:r>
            <a:endParaRPr lang="cs-CZ" sz="12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114"/>
                <a:gridCol w="5127172"/>
                <a:gridCol w="3646714"/>
              </a:tblGrid>
              <a:tr h="6634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65221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61020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73341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5319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94559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652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029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73180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81001" y="256660"/>
            <a:ext cx="34769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/>
              <a:t>Matka, otec a děti tvoří tzv. rodinu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81001" y="934584"/>
            <a:ext cx="4038926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cs-CZ" b="1" dirty="0"/>
              <a:t>Rodiče,  děti a další příbuzní tvoří rodinu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24543" y="1598616"/>
            <a:ext cx="1497076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cs-CZ" b="1" dirty="0"/>
              <a:t>Manželství je 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48343" y="2199820"/>
            <a:ext cx="41569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/>
              <a:t>Registrované partnerství je významné pro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70116" y="2781754"/>
            <a:ext cx="5112746" cy="590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cs-CZ" b="1" dirty="0"/>
              <a:t>Forma manželství založená na soužití jednoho </a:t>
            </a:r>
            <a:r>
              <a:rPr lang="cs-CZ" b="1" dirty="0" smtClean="0"/>
              <a:t>muže</a:t>
            </a:r>
          </a:p>
          <a:p>
            <a:pPr>
              <a:lnSpc>
                <a:spcPct val="90000"/>
              </a:lnSpc>
            </a:pPr>
            <a:r>
              <a:rPr lang="cs-CZ" b="1" dirty="0" smtClean="0"/>
              <a:t> </a:t>
            </a:r>
            <a:r>
              <a:rPr lang="cs-CZ" b="1" dirty="0"/>
              <a:t>s </a:t>
            </a:r>
            <a:r>
              <a:rPr lang="cs-CZ" b="1" dirty="0" smtClean="0"/>
              <a:t>jednou </a:t>
            </a:r>
            <a:r>
              <a:rPr lang="cs-CZ" b="1" dirty="0"/>
              <a:t>ženou se nazývá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81000" y="3609068"/>
            <a:ext cx="523072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/>
              <a:t>Soužití jedné nebo více osob jednoho pohlaví </a:t>
            </a:r>
            <a:r>
              <a:rPr lang="cs-CZ" b="1" dirty="0" smtClean="0"/>
              <a:t>s </a:t>
            </a:r>
            <a:r>
              <a:rPr lang="cs-CZ" b="1" dirty="0" err="1" smtClean="0"/>
              <a:t>něko</a:t>
            </a:r>
            <a:r>
              <a:rPr lang="cs-CZ" b="1" dirty="0" smtClean="0"/>
              <a:t>-</a:t>
            </a:r>
          </a:p>
          <a:p>
            <a:r>
              <a:rPr lang="cs-CZ" b="1" dirty="0" err="1" smtClean="0"/>
              <a:t>lika</a:t>
            </a:r>
            <a:r>
              <a:rPr lang="cs-CZ" b="1" dirty="0" smtClean="0"/>
              <a:t> </a:t>
            </a:r>
            <a:r>
              <a:rPr lang="cs-CZ" b="1" dirty="0"/>
              <a:t>osobami opačného </a:t>
            </a:r>
            <a:r>
              <a:rPr lang="cs-CZ" b="1" dirty="0" smtClean="0"/>
              <a:t>pohlaví </a:t>
            </a:r>
            <a:r>
              <a:rPr lang="cs-CZ" b="1" dirty="0"/>
              <a:t>je označováno jako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70112" y="4610553"/>
            <a:ext cx="51931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/>
              <a:t>Příbuzenské vztahy, jednotlivé členy rodiny můžeme </a:t>
            </a:r>
            <a:br>
              <a:rPr lang="cs-CZ" b="1" dirty="0"/>
            </a:br>
            <a:r>
              <a:rPr lang="cs-CZ" b="1" dirty="0"/>
              <a:t>zaznamenat pomocí tzv.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02773" y="5442054"/>
            <a:ext cx="48396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/>
              <a:t>Biologická, výchovně-vzdělávací, finanční, citová</a:t>
            </a:r>
            <a:r>
              <a:rPr lang="cs-CZ" b="1" dirty="0" smtClean="0"/>
              <a:t>,</a:t>
            </a:r>
          </a:p>
          <a:p>
            <a:r>
              <a:rPr lang="cs-CZ" b="1" dirty="0" smtClean="0"/>
              <a:t> péče o </a:t>
            </a:r>
            <a:r>
              <a:rPr lang="cs-CZ" b="1" dirty="0"/>
              <a:t>psychické a </a:t>
            </a:r>
            <a:r>
              <a:rPr lang="cs-CZ" b="1" dirty="0" smtClean="0"/>
              <a:t>fyzické </a:t>
            </a:r>
            <a:r>
              <a:rPr lang="cs-CZ" b="1" dirty="0"/>
              <a:t>zdraví. To jsou hlavní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413655" y="6211669"/>
            <a:ext cx="50304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/>
              <a:t>Adopce, pěstounská péče, dětský domov, vesničky </a:t>
            </a:r>
            <a:endParaRPr lang="cs-CZ" b="1" dirty="0" smtClean="0"/>
          </a:p>
          <a:p>
            <a:r>
              <a:rPr lang="cs-CZ" b="1" dirty="0" smtClean="0"/>
              <a:t>SOS  jsou </a:t>
            </a:r>
            <a:r>
              <a:rPr lang="cs-CZ" b="1" dirty="0"/>
              <a:t>různé formy</a:t>
            </a: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6573148" y="202230"/>
            <a:ext cx="11303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základní.</a:t>
            </a: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6446200" y="776256"/>
            <a:ext cx="137441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rozšířenou.</a:t>
            </a:r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5999887" y="1406844"/>
            <a:ext cx="266393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smlouva, slib a přísaha.</a:t>
            </a:r>
          </a:p>
        </p:txBody>
      </p:sp>
      <p:sp>
        <p:nvSpPr>
          <p:cNvPr id="17" name="Rectangle 18"/>
          <p:cNvSpPr>
            <a:spLocks noChangeArrowheads="1"/>
          </p:cNvSpPr>
          <p:nvPr/>
        </p:nvSpPr>
        <p:spPr bwMode="auto">
          <a:xfrm>
            <a:off x="6195829" y="2069193"/>
            <a:ext cx="22683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homosexuální páry.</a:t>
            </a: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6467972" y="2841172"/>
            <a:ext cx="1520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monogamie.</a:t>
            </a:r>
          </a:p>
        </p:txBody>
      </p:sp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6525557" y="3740478"/>
            <a:ext cx="13560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polygamie.</a:t>
            </a:r>
          </a:p>
        </p:txBody>
      </p:sp>
      <p:sp>
        <p:nvSpPr>
          <p:cNvPr id="20" name="Rectangle 21"/>
          <p:cNvSpPr>
            <a:spLocks noChangeArrowheads="1"/>
          </p:cNvSpPr>
          <p:nvPr/>
        </p:nvSpPr>
        <p:spPr bwMode="auto">
          <a:xfrm>
            <a:off x="6472297" y="4663027"/>
            <a:ext cx="14927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rodokmenu.</a:t>
            </a:r>
          </a:p>
        </p:txBody>
      </p:sp>
      <p:sp>
        <p:nvSpPr>
          <p:cNvPr id="21" name="Rectangle 22"/>
          <p:cNvSpPr>
            <a:spLocks noChangeArrowheads="1"/>
          </p:cNvSpPr>
          <p:nvPr/>
        </p:nvSpPr>
        <p:spPr bwMode="auto">
          <a:xfrm>
            <a:off x="6450525" y="5471307"/>
            <a:ext cx="168969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rodiny.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6264937" y="6248266"/>
            <a:ext cx="265572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20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náhradní </a:t>
            </a:r>
            <a:r>
              <a:rPr lang="cs-CZ" sz="20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rodinná péče</a:t>
            </a:r>
            <a:r>
              <a:rPr lang="cs-CZ" sz="20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4" name="Picture 8" descr="https://encrypted-tbn3.gstatic.com/images?q=tbn:ANd9GcT4CslHH5rpTDof9eYyeMn1ZTPJ9uQDjw1yRaIGkq8vdN1hpLupZ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0786" y="3451167"/>
            <a:ext cx="1507972" cy="12793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576943" y="283029"/>
            <a:ext cx="7772400" cy="1143000"/>
          </a:xfrm>
          <a:solidFill>
            <a:srgbClr val="FFFF99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Sňatek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427038" y="3062288"/>
            <a:ext cx="81121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cs-CZ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může v České republice právoplatně oddávat?</a:t>
            </a: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427038" y="3748088"/>
            <a:ext cx="54073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slibují snoubenci při obřadu?</a:t>
            </a:r>
          </a:p>
        </p:txBody>
      </p:sp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427038" y="4524375"/>
            <a:ext cx="83359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cs-CZ" sz="2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možnosti mají manželé, co se týká příjmení? Je to důležité rozhodnutí, které je vyjádřeno rovněž při uzavření manželské smlouvy, tzn. při svatebním obřadu?</a:t>
            </a:r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533400" y="7177088"/>
            <a:ext cx="184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cs-CZ" sz="2800" b="0"/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427038" y="1817688"/>
            <a:ext cx="8153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cs-CZ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dva typy svatby podle místa, kde probíhají, jsou v České republice možné?</a:t>
            </a:r>
          </a:p>
          <a:p>
            <a:pPr marL="457200" indent="-457200">
              <a:buFont typeface="Wingdings" pitchFamily="2" charset="2"/>
              <a:buChar char="l"/>
            </a:pPr>
            <a:endParaRPr lang="cs-CZ" sz="2800" b="0" dirty="0"/>
          </a:p>
        </p:txBody>
      </p:sp>
      <p:pic>
        <p:nvPicPr>
          <p:cNvPr id="32772" name="Picture 4" descr="http://media.novinky.cz/440/94408-top_foto2-khp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7774" y="310243"/>
            <a:ext cx="2010683" cy="11310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940" name="Picture 4" descr="http://www.asistentka.cz/files/snubni_prsten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8284" y="242371"/>
            <a:ext cx="1827462" cy="12550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2" grpId="0"/>
      <p:bldP spid="34823" grpId="0"/>
      <p:bldP spid="348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zenyprozeny.cz/data/img1/obr-clanky/clanek-velky/svatebni-par-na-lou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888" y="739774"/>
            <a:ext cx="7801883" cy="5189948"/>
          </a:xfrm>
          <a:prstGeom prst="rect">
            <a:avLst/>
          </a:prstGeom>
          <a:noFill/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576943" y="1839685"/>
            <a:ext cx="7696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just">
              <a:buSzTx/>
              <a:buFont typeface="Wingdings" pitchFamily="2" charset="2"/>
              <a:buChar char="§"/>
            </a:pPr>
            <a:r>
              <a:rPr lang="cs-CZ" sz="2800" b="1" dirty="0">
                <a:solidFill>
                  <a:srgbClr val="FF0066"/>
                </a:solidFill>
              </a:rPr>
              <a:t>Které doklady potřebují snoubenci k podání žádosti    o uzavření sňatku? Proč?</a:t>
            </a: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555172" y="3135086"/>
            <a:ext cx="7162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just">
              <a:buSzTx/>
              <a:buFont typeface="Wingdings" pitchFamily="2" charset="2"/>
              <a:buChar char="§"/>
            </a:pPr>
            <a:r>
              <a:rPr lang="cs-CZ" sz="2800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Kteří lidé nemohou uzavřít sňatek?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2" name="Picture 8" descr="http://www.magickecestovani.cz/wp-content/uploads/2012/07/D%C4%9Bti-u-vod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7078" y="3833871"/>
            <a:ext cx="3363370" cy="2093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6868" name="Picture 4" descr="http://4.bp.blogspot.com/-3DSEEEZbh4w/UKghD0IMyDI/AAAAAAAADbs/aEJ6CQhiJrY/s1600/46814profimedia-00029762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11468" y="1159391"/>
            <a:ext cx="3336773" cy="2180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6866" name="Picture 2" descr="http://3.bp.blogspot.com/-mRyjK8ZWBZs/T3HuUBRJPYI/AAAAAAAAAAM/lJzUe0jx1vY/s1600/rodin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4729" y="1133035"/>
            <a:ext cx="4647778" cy="4889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r>
              <a:rPr lang="cs-CZ" b="1" dirty="0">
                <a:solidFill>
                  <a:schemeClr val="hlink"/>
                </a:solidFill>
                <a:latin typeface="Times New Roman" pitchFamily="18" charset="0"/>
              </a:rPr>
              <a:t>Funkce rodiny:</a:t>
            </a:r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5333140" y="1153099"/>
            <a:ext cx="49084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sz="4400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5313994" y="3808163"/>
            <a:ext cx="48603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sz="4400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266643" y="1172149"/>
            <a:ext cx="51167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A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2" name="Picture 12" descr="http://worlding.org/wp-content/uploads/2012/10/Life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5571" y="347032"/>
            <a:ext cx="2697793" cy="2697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50" name="Picture 10" descr="http://static.prozeny.cz/images/stories/fotexky/3F_99909699a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1816" y="3363684"/>
            <a:ext cx="4423470" cy="2948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8" name="Picture 8" descr="http://media.novinky.cz/422/254224-top_foto1-9m58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1816" y="517794"/>
            <a:ext cx="4400226" cy="2478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6" name="Picture 6" descr="http://www.dekorace.cz/db/wysiwyg/Image/Princezny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5403" y="3386884"/>
            <a:ext cx="2807961" cy="2831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873086" y="358966"/>
            <a:ext cx="53251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sz="4400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4214870" y="490250"/>
            <a:ext cx="46038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sz="4400" dirty="0">
                <a:solidFill>
                  <a:srgbClr val="FF0000"/>
                </a:solidFill>
              </a:rPr>
              <a:t>E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809242" y="3238958"/>
            <a:ext cx="4443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sz="4400" dirty="0">
                <a:solidFill>
                  <a:srgbClr val="FF0000"/>
                </a:solidFill>
              </a:rPr>
              <a:t>F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4266511" y="3372309"/>
            <a:ext cx="5405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sz="4400" dirty="0">
                <a:solidFill>
                  <a:srgbClr val="FF0000"/>
                </a:solidFill>
              </a:rPr>
              <a:t>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9857" y="263752"/>
            <a:ext cx="8229600" cy="1143000"/>
          </a:xfrm>
          <a:solidFill>
            <a:srgbClr val="FFFF99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ZDROJE: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31355" y="1600200"/>
            <a:ext cx="8747392" cy="4525963"/>
          </a:xfrm>
        </p:spPr>
        <p:txBody>
          <a:bodyPr/>
          <a:lstStyle/>
          <a:p>
            <a:r>
              <a:rPr lang="cs-CZ" sz="1800" b="1" dirty="0" smtClean="0"/>
              <a:t>Janošková, D. a kol., Občanská výchova 7 s blokem rodinná výchova, </a:t>
            </a:r>
            <a:r>
              <a:rPr lang="cs-CZ" sz="1800" b="1" dirty="0" err="1" smtClean="0"/>
              <a:t>Fraus</a:t>
            </a:r>
            <a:r>
              <a:rPr lang="cs-CZ" sz="1800" b="1" dirty="0" smtClean="0"/>
              <a:t>, 2004</a:t>
            </a:r>
          </a:p>
          <a:p>
            <a:r>
              <a:rPr lang="cs-CZ" sz="1600" dirty="0" smtClean="0">
                <a:hlinkClick r:id="rId2"/>
              </a:rPr>
              <a:t>http://futuramania.cz/img/sekce/simpsonovi.jpg</a:t>
            </a:r>
          </a:p>
          <a:p>
            <a:r>
              <a:rPr lang="cs-CZ" sz="1600" dirty="0" smtClean="0">
                <a:hlinkClick r:id="rId2"/>
              </a:rPr>
              <a:t>http://www.asistentka.</a:t>
            </a:r>
            <a:r>
              <a:rPr lang="cs-CZ" sz="1600" dirty="0" err="1" smtClean="0">
                <a:hlinkClick r:id="rId2"/>
              </a:rPr>
              <a:t>cz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files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snubni</a:t>
            </a:r>
            <a:r>
              <a:rPr lang="cs-CZ" sz="1600" dirty="0" smtClean="0">
                <a:hlinkClick r:id="rId2"/>
              </a:rPr>
              <a:t>_prsteny.</a:t>
            </a:r>
            <a:r>
              <a:rPr lang="cs-CZ" sz="1600" dirty="0" err="1" smtClean="0">
                <a:hlinkClick r:id="rId2"/>
              </a:rPr>
              <a:t>jpg</a:t>
            </a:r>
            <a:endParaRPr lang="cs-CZ" sz="1600" dirty="0" smtClean="0">
              <a:hlinkClick r:id="rId2"/>
            </a:endParaRPr>
          </a:p>
          <a:p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zenyprozeny.cz</a:t>
            </a:r>
            <a:r>
              <a:rPr lang="cs-CZ" sz="1600" dirty="0" smtClean="0">
                <a:hlinkClick r:id="rId2"/>
              </a:rPr>
              <a:t>/data/img1/obr-</a:t>
            </a:r>
            <a:r>
              <a:rPr lang="cs-CZ" sz="1600" dirty="0" err="1" smtClean="0">
                <a:hlinkClick r:id="rId2"/>
              </a:rPr>
              <a:t>clanky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clanek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velky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svatebni</a:t>
            </a:r>
            <a:r>
              <a:rPr lang="cs-CZ" sz="1600" dirty="0" smtClean="0">
                <a:hlinkClick r:id="rId2"/>
              </a:rPr>
              <a:t>-par-na-louce.</a:t>
            </a:r>
            <a:r>
              <a:rPr lang="cs-CZ" sz="1600" dirty="0" err="1" smtClean="0">
                <a:hlinkClick r:id="rId2"/>
              </a:rPr>
              <a:t>jpg</a:t>
            </a:r>
            <a:endParaRPr lang="cs-CZ" sz="1600" dirty="0" smtClean="0">
              <a:hlinkClick r:id="rId2"/>
            </a:endParaRPr>
          </a:p>
          <a:p>
            <a:r>
              <a:rPr lang="cs-CZ" sz="1600" dirty="0" smtClean="0">
                <a:hlinkClick r:id="rId2"/>
              </a:rPr>
              <a:t>http://media.novinky.</a:t>
            </a:r>
            <a:r>
              <a:rPr lang="cs-CZ" sz="1600" dirty="0" err="1" smtClean="0">
                <a:hlinkClick r:id="rId2"/>
              </a:rPr>
              <a:t>cz</a:t>
            </a:r>
            <a:r>
              <a:rPr lang="cs-CZ" sz="1600" dirty="0" smtClean="0">
                <a:hlinkClick r:id="rId2"/>
              </a:rPr>
              <a:t>/440/94408-top_foto2-</a:t>
            </a:r>
            <a:r>
              <a:rPr lang="cs-CZ" sz="1600" dirty="0" err="1" smtClean="0">
                <a:hlinkClick r:id="rId2"/>
              </a:rPr>
              <a:t>khpig.jpg</a:t>
            </a:r>
            <a:endParaRPr lang="cs-CZ" sz="1600" dirty="0" smtClean="0">
              <a:hlinkClick r:id="rId2"/>
            </a:endParaRPr>
          </a:p>
          <a:p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svatebni</a:t>
            </a:r>
            <a:r>
              <a:rPr lang="cs-CZ" sz="1600" dirty="0" smtClean="0">
                <a:hlinkClick r:id="rId2"/>
              </a:rPr>
              <a:t>-kytice-</a:t>
            </a:r>
            <a:r>
              <a:rPr lang="cs-CZ" sz="1600" dirty="0" err="1" smtClean="0">
                <a:hlinkClick r:id="rId2"/>
              </a:rPr>
              <a:t>kvetiny.cz</a:t>
            </a:r>
            <a:r>
              <a:rPr lang="cs-CZ" sz="1600" dirty="0" smtClean="0">
                <a:hlinkClick r:id="rId2"/>
              </a:rPr>
              <a:t>/soubory/</a:t>
            </a:r>
            <a:r>
              <a:rPr lang="cs-CZ" sz="1600" dirty="0" err="1" smtClean="0">
                <a:hlinkClick r:id="rId2"/>
              </a:rPr>
              <a:t>images</a:t>
            </a:r>
            <a:r>
              <a:rPr lang="cs-CZ" sz="1600" dirty="0" smtClean="0">
                <a:hlinkClick r:id="rId2"/>
              </a:rPr>
              <a:t>/141122_3811286.jpg</a:t>
            </a:r>
          </a:p>
          <a:p>
            <a:r>
              <a:rPr lang="cs-CZ" sz="1600" dirty="0" smtClean="0">
                <a:hlinkClick r:id="rId2"/>
              </a:rPr>
              <a:t>http://3.bp.blogspot.com/-mRyjK8ZWBZs/T3HuUBRJPYI/AAAAAAAAAAM/lJzUe0jx1vY/s1600/rodina.</a:t>
            </a:r>
            <a:r>
              <a:rPr lang="cs-CZ" sz="1600" dirty="0" err="1" smtClean="0">
                <a:hlinkClick r:id="rId2"/>
              </a:rPr>
              <a:t>jpg</a:t>
            </a:r>
            <a:endParaRPr lang="cs-CZ" sz="1600" dirty="0" smtClean="0">
              <a:hlinkClick r:id="rId2"/>
            </a:endParaRPr>
          </a:p>
          <a:p>
            <a:r>
              <a:rPr lang="cs-CZ" sz="1600" dirty="0" smtClean="0">
                <a:hlinkClick r:id="rId2"/>
              </a:rPr>
              <a:t>http://4.bp.blogspot.com/-3DSEEEZbh4w/UKghD0IMyDI/</a:t>
            </a:r>
            <a:r>
              <a:rPr lang="cs-CZ" sz="1600" dirty="0" err="1" smtClean="0">
                <a:hlinkClick r:id="rId2"/>
              </a:rPr>
              <a:t>AAAAAAAADbs</a:t>
            </a:r>
            <a:r>
              <a:rPr lang="cs-CZ" sz="1600" dirty="0" smtClean="0">
                <a:hlinkClick r:id="rId2"/>
              </a:rPr>
              <a:t>/aEJ6CQhiJrY/s1600/46814profimedia-0002976257.jpg</a:t>
            </a:r>
          </a:p>
          <a:p>
            <a:r>
              <a:rPr lang="cs-CZ" sz="1600" dirty="0" smtClean="0">
                <a:hlinkClick r:id="rId3"/>
              </a:rPr>
              <a:t>http://www.</a:t>
            </a:r>
            <a:r>
              <a:rPr lang="cs-CZ" sz="1600" dirty="0" err="1" smtClean="0">
                <a:hlinkClick r:id="rId3"/>
              </a:rPr>
              <a:t>magickecestovani.cz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wp</a:t>
            </a:r>
            <a:r>
              <a:rPr lang="cs-CZ" sz="1600" dirty="0" smtClean="0">
                <a:hlinkClick r:id="rId3"/>
              </a:rPr>
              <a:t>-</a:t>
            </a:r>
            <a:r>
              <a:rPr lang="cs-CZ" sz="1600" dirty="0" err="1" smtClean="0">
                <a:hlinkClick r:id="rId3"/>
              </a:rPr>
              <a:t>content</a:t>
            </a:r>
            <a:r>
              <a:rPr lang="cs-CZ" sz="1600" dirty="0" smtClean="0">
                <a:hlinkClick r:id="rId3"/>
              </a:rPr>
              <a:t>/</a:t>
            </a:r>
            <a:r>
              <a:rPr lang="cs-CZ" sz="1600" dirty="0" err="1" smtClean="0">
                <a:hlinkClick r:id="rId3"/>
              </a:rPr>
              <a:t>uploads</a:t>
            </a:r>
            <a:r>
              <a:rPr lang="cs-CZ" sz="1600" dirty="0" smtClean="0">
                <a:hlinkClick r:id="rId3"/>
              </a:rPr>
              <a:t>/2012/07/D%C4%9Bti-u-vody.</a:t>
            </a:r>
            <a:r>
              <a:rPr lang="cs-CZ" sz="1600" dirty="0" err="1" smtClean="0">
                <a:hlinkClick r:id="rId3"/>
              </a:rPr>
              <a:t>jpg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http://www.dekorace.</a:t>
            </a:r>
            <a:r>
              <a:rPr lang="cs-CZ" sz="1600" dirty="0" err="1" smtClean="0">
                <a:hlinkClick r:id="rId4"/>
              </a:rPr>
              <a:t>cz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db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wysiwyg</a:t>
            </a:r>
            <a:r>
              <a:rPr lang="cs-CZ" sz="1600" dirty="0" smtClean="0">
                <a:hlinkClick r:id="rId4"/>
              </a:rPr>
              <a:t>/Image/Princezny_2.jpg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http://worlding.org/wp-content/uploads/2012/10/Life6.jpeg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457</Words>
  <Application>Microsoft Office PowerPoint</Application>
  <PresentationFormat>Předvádění na obrazovce (4:3)</PresentationFormat>
  <Paragraphs>87</Paragraphs>
  <Slides>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RODINA</vt:lpstr>
      <vt:lpstr>Snímek 4</vt:lpstr>
      <vt:lpstr>Sňatek</vt:lpstr>
      <vt:lpstr>Snímek 6</vt:lpstr>
      <vt:lpstr>Funkce rodiny:</vt:lpstr>
      <vt:lpstr>Snímek 8</vt:lpstr>
      <vt:lpstr>ZDROJE:</vt:lpstr>
    </vt:vector>
  </TitlesOfParts>
  <Company>ZŠ Dyjákovice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RODINA</dc:title>
  <dc:creator>Hříbková Jitka</dc:creator>
  <cp:lastModifiedBy>Hříbková Jitka</cp:lastModifiedBy>
  <cp:revision>30</cp:revision>
  <dcterms:created xsi:type="dcterms:W3CDTF">2011-05-03T14:33:19Z</dcterms:created>
  <dcterms:modified xsi:type="dcterms:W3CDTF">2013-02-06T14:36:14Z</dcterms:modified>
</cp:coreProperties>
</file>