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2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7" r:id="rId3"/>
    <p:sldId id="258" r:id="rId4"/>
    <p:sldId id="256" r:id="rId5"/>
    <p:sldId id="260" r:id="rId6"/>
    <p:sldId id="261" r:id="rId7"/>
    <p:sldId id="262" r:id="rId8"/>
    <p:sldId id="263" r:id="rId9"/>
    <p:sldId id="266" r:id="rId10"/>
    <p:sldId id="265" r:id="rId11"/>
    <p:sldId id="259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FFFF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E8B1032C-EA38-4F05-BA0D-38AFFFC7BED3}" styleName="Světlý styl 3 – zvýraznění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presProps" Target="pres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2" Type="http://schemas.openxmlformats.org/officeDocument/2006/relationships/slideMaster" Target="slideMasters/slideMaster2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theme" Target="theme/theme1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9F8B381-5807-488E-AC22-73DD4140ED4A}" type="doc">
      <dgm:prSet loTypeId="urn:microsoft.com/office/officeart/2005/8/layout/targe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445C7998-7549-48B0-BD68-D4F0167F02E5}">
      <dgm:prSet phldrT="[Text]"/>
      <dgm:spPr/>
      <dgm:t>
        <a:bodyPr/>
        <a:lstStyle/>
        <a:p>
          <a:pPr algn="l"/>
          <a:r>
            <a:rPr lang="cs-CZ" dirty="0"/>
            <a:t>Název školy</a:t>
          </a:r>
          <a:r>
            <a:rPr lang="cs-CZ" dirty="0" smtClean="0"/>
            <a:t>: Základní škola a mateřská škola  Domažlice , </a:t>
          </a:r>
          <a:r>
            <a:rPr lang="cs-CZ" dirty="0" err="1" smtClean="0"/>
            <a:t>Msgre</a:t>
          </a:r>
          <a:r>
            <a:rPr lang="cs-CZ" dirty="0" smtClean="0"/>
            <a:t> B. Staška 232, příspěvková organizace </a:t>
          </a:r>
          <a:endParaRPr lang="cs-CZ" dirty="0"/>
        </a:p>
      </dgm:t>
    </dgm:pt>
    <dgm:pt modelId="{D4A1AC32-6B30-44CD-A965-234E2C33692F}" type="parTrans" cxnId="{BCB163C3-3B0F-4F74-88F0-37F026D4C894}">
      <dgm:prSet/>
      <dgm:spPr/>
      <dgm:t>
        <a:bodyPr/>
        <a:lstStyle/>
        <a:p>
          <a:endParaRPr lang="cs-CZ"/>
        </a:p>
      </dgm:t>
    </dgm:pt>
    <dgm:pt modelId="{C846DAC9-9D22-4975-84AF-8D4E4FA8DA5C}" type="sibTrans" cxnId="{BCB163C3-3B0F-4F74-88F0-37F026D4C894}">
      <dgm:prSet/>
      <dgm:spPr/>
      <dgm:t>
        <a:bodyPr/>
        <a:lstStyle/>
        <a:p>
          <a:endParaRPr lang="cs-CZ"/>
        </a:p>
      </dgm:t>
    </dgm:pt>
    <dgm:pt modelId="{FBBFC3EA-9D9D-4F3A-BEA6-9C2C0E46BF20}">
      <dgm:prSet phldrT="[Text]"/>
      <dgm:spPr/>
      <dgm:t>
        <a:bodyPr/>
        <a:lstStyle/>
        <a:p>
          <a:pPr algn="l"/>
          <a:r>
            <a:rPr lang="cs-CZ" dirty="0"/>
            <a:t>Autor</a:t>
          </a:r>
          <a:r>
            <a:rPr lang="cs-CZ" dirty="0" smtClean="0"/>
            <a:t>:    Mgr. Jana </a:t>
          </a:r>
          <a:r>
            <a:rPr lang="cs-CZ" dirty="0" err="1" smtClean="0"/>
            <a:t>Pinkrová</a:t>
          </a:r>
          <a:endParaRPr lang="cs-CZ" dirty="0"/>
        </a:p>
      </dgm:t>
    </dgm:pt>
    <dgm:pt modelId="{DDB8DF17-17D4-4A37-80A4-B2BE20408FA2}" type="parTrans" cxnId="{C24533D2-26E5-47EB-8A39-D4FB9E52EFE6}">
      <dgm:prSet/>
      <dgm:spPr/>
      <dgm:t>
        <a:bodyPr/>
        <a:lstStyle/>
        <a:p>
          <a:endParaRPr lang="cs-CZ"/>
        </a:p>
      </dgm:t>
    </dgm:pt>
    <dgm:pt modelId="{83B48451-91B6-4E15-99C9-0FE713D5286E}" type="sibTrans" cxnId="{C24533D2-26E5-47EB-8A39-D4FB9E52EFE6}">
      <dgm:prSet/>
      <dgm:spPr/>
      <dgm:t>
        <a:bodyPr/>
        <a:lstStyle/>
        <a:p>
          <a:endParaRPr lang="cs-CZ"/>
        </a:p>
      </dgm:t>
    </dgm:pt>
    <dgm:pt modelId="{019433A1-1324-4DE1-9E6F-32B851095F74}">
      <dgm:prSet phldrT="[Text]"/>
      <dgm:spPr/>
      <dgm:t>
        <a:bodyPr/>
        <a:lstStyle/>
        <a:p>
          <a:pPr algn="l"/>
          <a:r>
            <a:rPr lang="cs-CZ" dirty="0"/>
            <a:t>Název : </a:t>
          </a:r>
          <a:r>
            <a:rPr lang="cs-CZ" dirty="0" smtClean="0"/>
            <a:t>VY_52_INOVACE_27_Užití páky </a:t>
          </a:r>
          <a:endParaRPr lang="cs-CZ" dirty="0"/>
        </a:p>
      </dgm:t>
    </dgm:pt>
    <dgm:pt modelId="{2AB92C11-48B1-4C26-9CC1-F4AB2F53C03B}" type="parTrans" cxnId="{2A2BCF91-C654-4E19-950C-39AA1A49C169}">
      <dgm:prSet/>
      <dgm:spPr/>
      <dgm:t>
        <a:bodyPr/>
        <a:lstStyle/>
        <a:p>
          <a:endParaRPr lang="cs-CZ"/>
        </a:p>
      </dgm:t>
    </dgm:pt>
    <dgm:pt modelId="{2716416C-EF69-44CA-AEFE-14F7FF081354}" type="sibTrans" cxnId="{2A2BCF91-C654-4E19-950C-39AA1A49C169}">
      <dgm:prSet/>
      <dgm:spPr/>
      <dgm:t>
        <a:bodyPr/>
        <a:lstStyle/>
        <a:p>
          <a:endParaRPr lang="cs-CZ"/>
        </a:p>
      </dgm:t>
    </dgm:pt>
    <dgm:pt modelId="{C73C7642-F245-4585-8F88-243F9FAEF6CA}">
      <dgm:prSet/>
      <dgm:spPr/>
      <dgm:t>
        <a:bodyPr/>
        <a:lstStyle/>
        <a:p>
          <a:pPr algn="l"/>
          <a:r>
            <a:rPr lang="cs-CZ" dirty="0" smtClean="0"/>
            <a:t>Téma: Užití páky </a:t>
          </a:r>
          <a:endParaRPr lang="cs-CZ" dirty="0"/>
        </a:p>
      </dgm:t>
    </dgm:pt>
    <dgm:pt modelId="{3E2FFE2A-E7B1-401F-BAB6-893DF909FA64}" type="parTrans" cxnId="{808A55A3-7A45-463B-8870-E66256D18048}">
      <dgm:prSet/>
      <dgm:spPr/>
      <dgm:t>
        <a:bodyPr/>
        <a:lstStyle/>
        <a:p>
          <a:endParaRPr lang="cs-CZ"/>
        </a:p>
      </dgm:t>
    </dgm:pt>
    <dgm:pt modelId="{C6F235C3-B62B-4F7C-8AF0-6D3C84052041}" type="sibTrans" cxnId="{808A55A3-7A45-463B-8870-E66256D18048}">
      <dgm:prSet/>
      <dgm:spPr/>
      <dgm:t>
        <a:bodyPr/>
        <a:lstStyle/>
        <a:p>
          <a:endParaRPr lang="cs-CZ"/>
        </a:p>
      </dgm:t>
    </dgm:pt>
    <dgm:pt modelId="{EBC41103-E2E5-4D48-9B4B-425520D3D098}">
      <dgm:prSet/>
      <dgm:spPr/>
      <dgm:t>
        <a:bodyPr/>
        <a:lstStyle/>
        <a:p>
          <a:pPr algn="l"/>
          <a:r>
            <a:rPr lang="cs-CZ" dirty="0"/>
            <a:t>Číslo projektu</a:t>
          </a:r>
          <a:r>
            <a:rPr lang="cs-CZ" dirty="0" smtClean="0"/>
            <a:t>: CZ.1.07/1.4.00/21.1437</a:t>
          </a:r>
          <a:endParaRPr lang="cs-CZ" dirty="0"/>
        </a:p>
      </dgm:t>
    </dgm:pt>
    <dgm:pt modelId="{66EC36A9-2BA2-4EC9-AAE7-037918B0215E}" type="parTrans" cxnId="{56D768D4-D8A8-4F09-8215-BEB7EB914931}">
      <dgm:prSet/>
      <dgm:spPr/>
      <dgm:t>
        <a:bodyPr/>
        <a:lstStyle/>
        <a:p>
          <a:endParaRPr lang="cs-CZ"/>
        </a:p>
      </dgm:t>
    </dgm:pt>
    <dgm:pt modelId="{CD7C273C-2CBB-488A-8BF2-5D00DBC541E5}" type="sibTrans" cxnId="{56D768D4-D8A8-4F09-8215-BEB7EB914931}">
      <dgm:prSet/>
      <dgm:spPr/>
      <dgm:t>
        <a:bodyPr/>
        <a:lstStyle/>
        <a:p>
          <a:endParaRPr lang="cs-CZ"/>
        </a:p>
      </dgm:t>
    </dgm:pt>
    <dgm:pt modelId="{DAEA276B-ECF9-46F6-A7D3-4693B2D32BC4}">
      <dgm:prSet/>
      <dgm:spPr/>
      <dgm:t>
        <a:bodyPr/>
        <a:lstStyle/>
        <a:p>
          <a:pPr algn="l"/>
          <a:r>
            <a:rPr lang="cs-CZ" dirty="0" smtClean="0"/>
            <a:t>Sada:  Fyzika 7.ročník</a:t>
          </a:r>
          <a:endParaRPr lang="cs-CZ" dirty="0"/>
        </a:p>
      </dgm:t>
    </dgm:pt>
    <dgm:pt modelId="{5CDD5C3F-CC99-485F-87DA-E7B8245CC121}" type="parTrans" cxnId="{3E9CE5CE-BE2A-4738-9975-063CAE07F465}">
      <dgm:prSet/>
      <dgm:spPr/>
      <dgm:t>
        <a:bodyPr/>
        <a:lstStyle/>
        <a:p>
          <a:endParaRPr lang="cs-CZ"/>
        </a:p>
      </dgm:t>
    </dgm:pt>
    <dgm:pt modelId="{CECB35EA-D988-4A7F-9A56-4637A6FB2BB0}" type="sibTrans" cxnId="{3E9CE5CE-BE2A-4738-9975-063CAE07F465}">
      <dgm:prSet/>
      <dgm:spPr/>
      <dgm:t>
        <a:bodyPr/>
        <a:lstStyle/>
        <a:p>
          <a:endParaRPr lang="cs-CZ"/>
        </a:p>
      </dgm:t>
    </dgm:pt>
    <dgm:pt modelId="{71045F8C-00FA-488E-A7BD-E2E6753D979D}" type="pres">
      <dgm:prSet presAssocID="{39F8B381-5807-488E-AC22-73DD4140ED4A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3577EC6B-C980-4F34-8C69-4365E7B8FC8C}" type="pres">
      <dgm:prSet presAssocID="{445C7998-7549-48B0-BD68-D4F0167F02E5}" presName="circle1" presStyleLbl="node1" presStyleIdx="0" presStyleCnt="6"/>
      <dgm:spPr/>
    </dgm:pt>
    <dgm:pt modelId="{6940EB87-DC1D-4BC3-9408-9AC2E1FFC039}" type="pres">
      <dgm:prSet presAssocID="{445C7998-7549-48B0-BD68-D4F0167F02E5}" presName="space" presStyleCnt="0"/>
      <dgm:spPr/>
    </dgm:pt>
    <dgm:pt modelId="{BC35EE03-4121-4EF9-923D-7CB6D30D358D}" type="pres">
      <dgm:prSet presAssocID="{445C7998-7549-48B0-BD68-D4F0167F02E5}" presName="rect1" presStyleLbl="alignAcc1" presStyleIdx="0" presStyleCnt="6"/>
      <dgm:spPr/>
      <dgm:t>
        <a:bodyPr/>
        <a:lstStyle/>
        <a:p>
          <a:endParaRPr lang="cs-CZ"/>
        </a:p>
      </dgm:t>
    </dgm:pt>
    <dgm:pt modelId="{C95EEA27-3CBF-4645-A92D-9D8AF5C1CBFC}" type="pres">
      <dgm:prSet presAssocID="{FBBFC3EA-9D9D-4F3A-BEA6-9C2C0E46BF20}" presName="vertSpace2" presStyleLbl="node1" presStyleIdx="0" presStyleCnt="6"/>
      <dgm:spPr/>
    </dgm:pt>
    <dgm:pt modelId="{851BB866-B6AE-4566-893F-4C635BA974FC}" type="pres">
      <dgm:prSet presAssocID="{FBBFC3EA-9D9D-4F3A-BEA6-9C2C0E46BF20}" presName="circle2" presStyleLbl="node1" presStyleIdx="1" presStyleCnt="6"/>
      <dgm:spPr/>
    </dgm:pt>
    <dgm:pt modelId="{643EA938-EDE0-4533-ACCC-D2BD6F3A527C}" type="pres">
      <dgm:prSet presAssocID="{FBBFC3EA-9D9D-4F3A-BEA6-9C2C0E46BF20}" presName="rect2" presStyleLbl="alignAcc1" presStyleIdx="1" presStyleCnt="6"/>
      <dgm:spPr/>
      <dgm:t>
        <a:bodyPr/>
        <a:lstStyle/>
        <a:p>
          <a:endParaRPr lang="cs-CZ"/>
        </a:p>
      </dgm:t>
    </dgm:pt>
    <dgm:pt modelId="{92F31B18-D66D-4CC7-89B9-378928DE877D}" type="pres">
      <dgm:prSet presAssocID="{019433A1-1324-4DE1-9E6F-32B851095F74}" presName="vertSpace3" presStyleLbl="node1" presStyleIdx="1" presStyleCnt="6"/>
      <dgm:spPr/>
    </dgm:pt>
    <dgm:pt modelId="{902074E1-B931-4618-97F1-FADBE82E9C3C}" type="pres">
      <dgm:prSet presAssocID="{019433A1-1324-4DE1-9E6F-32B851095F74}" presName="circle3" presStyleLbl="node1" presStyleIdx="2" presStyleCnt="6"/>
      <dgm:spPr/>
    </dgm:pt>
    <dgm:pt modelId="{A3817367-F2BC-482F-8832-FA00B51DCCF3}" type="pres">
      <dgm:prSet presAssocID="{019433A1-1324-4DE1-9E6F-32B851095F74}" presName="rect3" presStyleLbl="alignAcc1" presStyleIdx="2" presStyleCnt="6"/>
      <dgm:spPr/>
      <dgm:t>
        <a:bodyPr/>
        <a:lstStyle/>
        <a:p>
          <a:endParaRPr lang="cs-CZ"/>
        </a:p>
      </dgm:t>
    </dgm:pt>
    <dgm:pt modelId="{626ABFF6-56C8-4386-B662-68EC364EED9D}" type="pres">
      <dgm:prSet presAssocID="{DAEA276B-ECF9-46F6-A7D3-4693B2D32BC4}" presName="vertSpace4" presStyleLbl="node1" presStyleIdx="2" presStyleCnt="6"/>
      <dgm:spPr/>
    </dgm:pt>
    <dgm:pt modelId="{6DB11F1C-D028-4800-9625-6611CA9DE6D4}" type="pres">
      <dgm:prSet presAssocID="{DAEA276B-ECF9-46F6-A7D3-4693B2D32BC4}" presName="circle4" presStyleLbl="node1" presStyleIdx="3" presStyleCnt="6"/>
      <dgm:spPr/>
    </dgm:pt>
    <dgm:pt modelId="{CDED6FE3-AD8F-4ACC-B6B8-710EDDD97598}" type="pres">
      <dgm:prSet presAssocID="{DAEA276B-ECF9-46F6-A7D3-4693B2D32BC4}" presName="rect4" presStyleLbl="alignAcc1" presStyleIdx="3" presStyleCnt="6" custLinFactNeighborX="0" custLinFactNeighborY="3759"/>
      <dgm:spPr/>
      <dgm:t>
        <a:bodyPr/>
        <a:lstStyle/>
        <a:p>
          <a:endParaRPr lang="cs-CZ"/>
        </a:p>
      </dgm:t>
    </dgm:pt>
    <dgm:pt modelId="{397AC6D7-84A6-4150-958F-83C92D9ACF38}" type="pres">
      <dgm:prSet presAssocID="{C73C7642-F245-4585-8F88-243F9FAEF6CA}" presName="vertSpace5" presStyleLbl="node1" presStyleIdx="3" presStyleCnt="6"/>
      <dgm:spPr/>
    </dgm:pt>
    <dgm:pt modelId="{D7419528-33A6-416D-9E64-B3F7915C5149}" type="pres">
      <dgm:prSet presAssocID="{C73C7642-F245-4585-8F88-243F9FAEF6CA}" presName="circle5" presStyleLbl="node1" presStyleIdx="4" presStyleCnt="6"/>
      <dgm:spPr/>
    </dgm:pt>
    <dgm:pt modelId="{97289DF2-90F4-4EC2-A9FC-633B00BAB610}" type="pres">
      <dgm:prSet presAssocID="{C73C7642-F245-4585-8F88-243F9FAEF6CA}" presName="rect5" presStyleLbl="alignAcc1" presStyleIdx="4" presStyleCnt="6"/>
      <dgm:spPr/>
      <dgm:t>
        <a:bodyPr/>
        <a:lstStyle/>
        <a:p>
          <a:endParaRPr lang="cs-CZ"/>
        </a:p>
      </dgm:t>
    </dgm:pt>
    <dgm:pt modelId="{234EBA9D-95B4-4C20-A84E-6F65F1085DC6}" type="pres">
      <dgm:prSet presAssocID="{EBC41103-E2E5-4D48-9B4B-425520D3D098}" presName="vertSpace6" presStyleLbl="node1" presStyleIdx="4" presStyleCnt="6"/>
      <dgm:spPr/>
    </dgm:pt>
    <dgm:pt modelId="{12255512-213F-41DF-90A6-8B4CD74A2B52}" type="pres">
      <dgm:prSet presAssocID="{EBC41103-E2E5-4D48-9B4B-425520D3D098}" presName="circle6" presStyleLbl="node1" presStyleIdx="5" presStyleCnt="6"/>
      <dgm:spPr/>
    </dgm:pt>
    <dgm:pt modelId="{50C2F88D-8688-44C2-A854-691F34009D3B}" type="pres">
      <dgm:prSet presAssocID="{EBC41103-E2E5-4D48-9B4B-425520D3D098}" presName="rect6" presStyleLbl="alignAcc1" presStyleIdx="5" presStyleCnt="6"/>
      <dgm:spPr/>
      <dgm:t>
        <a:bodyPr/>
        <a:lstStyle/>
        <a:p>
          <a:endParaRPr lang="cs-CZ"/>
        </a:p>
      </dgm:t>
    </dgm:pt>
    <dgm:pt modelId="{4D19AB04-24FA-40C2-B203-52AE3D15E171}" type="pres">
      <dgm:prSet presAssocID="{445C7998-7549-48B0-BD68-D4F0167F02E5}" presName="rect1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32BF48F-0145-4429-9E02-8FCA946CCE9E}" type="pres">
      <dgm:prSet presAssocID="{FBBFC3EA-9D9D-4F3A-BEA6-9C2C0E46BF20}" presName="rect2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7297F21-D4FD-4A41-AE58-814D01A6B5E7}" type="pres">
      <dgm:prSet presAssocID="{019433A1-1324-4DE1-9E6F-32B851095F74}" presName="rect3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69A1436-182C-465B-AD7F-FE48E0C090C1}" type="pres">
      <dgm:prSet presAssocID="{DAEA276B-ECF9-46F6-A7D3-4693B2D32BC4}" presName="rect4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A41A67C-3D3F-4AE9-9E0F-5D7F7BB2E741}" type="pres">
      <dgm:prSet presAssocID="{C73C7642-F245-4585-8F88-243F9FAEF6CA}" presName="rect5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969C235-9271-4D34-B740-D627A121CAD0}" type="pres">
      <dgm:prSet presAssocID="{EBC41103-E2E5-4D48-9B4B-425520D3D098}" presName="rect6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E8017E5E-C749-4E66-9ADB-804290268ECE}" type="presOf" srcId="{EBC41103-E2E5-4D48-9B4B-425520D3D098}" destId="{F969C235-9271-4D34-B740-D627A121CAD0}" srcOrd="1" destOrd="0" presId="urn:microsoft.com/office/officeart/2005/8/layout/target3"/>
    <dgm:cxn modelId="{259E1585-8237-4C8B-9EF0-23321C48CB28}" type="presOf" srcId="{EBC41103-E2E5-4D48-9B4B-425520D3D098}" destId="{50C2F88D-8688-44C2-A854-691F34009D3B}" srcOrd="0" destOrd="0" presId="urn:microsoft.com/office/officeart/2005/8/layout/target3"/>
    <dgm:cxn modelId="{C441AE9A-CA50-4AD1-8649-2EE8206CB53A}" type="presOf" srcId="{019433A1-1324-4DE1-9E6F-32B851095F74}" destId="{E7297F21-D4FD-4A41-AE58-814D01A6B5E7}" srcOrd="1" destOrd="0" presId="urn:microsoft.com/office/officeart/2005/8/layout/target3"/>
    <dgm:cxn modelId="{808A55A3-7A45-463B-8870-E66256D18048}" srcId="{39F8B381-5807-488E-AC22-73DD4140ED4A}" destId="{C73C7642-F245-4585-8F88-243F9FAEF6CA}" srcOrd="4" destOrd="0" parTransId="{3E2FFE2A-E7B1-401F-BAB6-893DF909FA64}" sibTransId="{C6F235C3-B62B-4F7C-8AF0-6D3C84052041}"/>
    <dgm:cxn modelId="{2A2BCF91-C654-4E19-950C-39AA1A49C169}" srcId="{39F8B381-5807-488E-AC22-73DD4140ED4A}" destId="{019433A1-1324-4DE1-9E6F-32B851095F74}" srcOrd="2" destOrd="0" parTransId="{2AB92C11-48B1-4C26-9CC1-F4AB2F53C03B}" sibTransId="{2716416C-EF69-44CA-AEFE-14F7FF081354}"/>
    <dgm:cxn modelId="{ABADCE39-15F9-4C92-B5BA-75CD8EA71027}" type="presOf" srcId="{C73C7642-F245-4585-8F88-243F9FAEF6CA}" destId="{97289DF2-90F4-4EC2-A9FC-633B00BAB610}" srcOrd="0" destOrd="0" presId="urn:microsoft.com/office/officeart/2005/8/layout/target3"/>
    <dgm:cxn modelId="{0AFED127-7863-49F9-8CAB-39A7B65AB556}" type="presOf" srcId="{445C7998-7549-48B0-BD68-D4F0167F02E5}" destId="{4D19AB04-24FA-40C2-B203-52AE3D15E171}" srcOrd="1" destOrd="0" presId="urn:microsoft.com/office/officeart/2005/8/layout/target3"/>
    <dgm:cxn modelId="{71A41BC1-4C68-4BDC-913B-DF5DCC43801B}" type="presOf" srcId="{FBBFC3EA-9D9D-4F3A-BEA6-9C2C0E46BF20}" destId="{643EA938-EDE0-4533-ACCC-D2BD6F3A527C}" srcOrd="0" destOrd="0" presId="urn:microsoft.com/office/officeart/2005/8/layout/target3"/>
    <dgm:cxn modelId="{1C3FC669-1FC0-4151-BCFA-8619FA54BE3A}" type="presOf" srcId="{019433A1-1324-4DE1-9E6F-32B851095F74}" destId="{A3817367-F2BC-482F-8832-FA00B51DCCF3}" srcOrd="0" destOrd="0" presId="urn:microsoft.com/office/officeart/2005/8/layout/target3"/>
    <dgm:cxn modelId="{4F7179B9-2BC8-402A-8DCF-5FDD632814A8}" type="presOf" srcId="{39F8B381-5807-488E-AC22-73DD4140ED4A}" destId="{71045F8C-00FA-488E-A7BD-E2E6753D979D}" srcOrd="0" destOrd="0" presId="urn:microsoft.com/office/officeart/2005/8/layout/target3"/>
    <dgm:cxn modelId="{56D768D4-D8A8-4F09-8215-BEB7EB914931}" srcId="{39F8B381-5807-488E-AC22-73DD4140ED4A}" destId="{EBC41103-E2E5-4D48-9B4B-425520D3D098}" srcOrd="5" destOrd="0" parTransId="{66EC36A9-2BA2-4EC9-AAE7-037918B0215E}" sibTransId="{CD7C273C-2CBB-488A-8BF2-5D00DBC541E5}"/>
    <dgm:cxn modelId="{DCDEA1C9-8EB9-4921-8EBC-21B96268FFBF}" type="presOf" srcId="{445C7998-7549-48B0-BD68-D4F0167F02E5}" destId="{BC35EE03-4121-4EF9-923D-7CB6D30D358D}" srcOrd="0" destOrd="0" presId="urn:microsoft.com/office/officeart/2005/8/layout/target3"/>
    <dgm:cxn modelId="{453997C2-D56C-4FD9-973E-D739FDD7FE7F}" type="presOf" srcId="{C73C7642-F245-4585-8F88-243F9FAEF6CA}" destId="{AA41A67C-3D3F-4AE9-9E0F-5D7F7BB2E741}" srcOrd="1" destOrd="0" presId="urn:microsoft.com/office/officeart/2005/8/layout/target3"/>
    <dgm:cxn modelId="{C24533D2-26E5-47EB-8A39-D4FB9E52EFE6}" srcId="{39F8B381-5807-488E-AC22-73DD4140ED4A}" destId="{FBBFC3EA-9D9D-4F3A-BEA6-9C2C0E46BF20}" srcOrd="1" destOrd="0" parTransId="{DDB8DF17-17D4-4A37-80A4-B2BE20408FA2}" sibTransId="{83B48451-91B6-4E15-99C9-0FE713D5286E}"/>
    <dgm:cxn modelId="{3E9CE5CE-BE2A-4738-9975-063CAE07F465}" srcId="{39F8B381-5807-488E-AC22-73DD4140ED4A}" destId="{DAEA276B-ECF9-46F6-A7D3-4693B2D32BC4}" srcOrd="3" destOrd="0" parTransId="{5CDD5C3F-CC99-485F-87DA-E7B8245CC121}" sibTransId="{CECB35EA-D988-4A7F-9A56-4637A6FB2BB0}"/>
    <dgm:cxn modelId="{5354AC8A-05B2-4BB9-B0EC-A4A8CE2C1FEE}" type="presOf" srcId="{DAEA276B-ECF9-46F6-A7D3-4693B2D32BC4}" destId="{CDED6FE3-AD8F-4ACC-B6B8-710EDDD97598}" srcOrd="0" destOrd="0" presId="urn:microsoft.com/office/officeart/2005/8/layout/target3"/>
    <dgm:cxn modelId="{039140D7-06FB-4F81-B5FB-938E45517752}" type="presOf" srcId="{DAEA276B-ECF9-46F6-A7D3-4693B2D32BC4}" destId="{F69A1436-182C-465B-AD7F-FE48E0C090C1}" srcOrd="1" destOrd="0" presId="urn:microsoft.com/office/officeart/2005/8/layout/target3"/>
    <dgm:cxn modelId="{3BCE3FC9-6422-4540-A001-CA150CFDE27B}" type="presOf" srcId="{FBBFC3EA-9D9D-4F3A-BEA6-9C2C0E46BF20}" destId="{832BF48F-0145-4429-9E02-8FCA946CCE9E}" srcOrd="1" destOrd="0" presId="urn:microsoft.com/office/officeart/2005/8/layout/target3"/>
    <dgm:cxn modelId="{BCB163C3-3B0F-4F74-88F0-37F026D4C894}" srcId="{39F8B381-5807-488E-AC22-73DD4140ED4A}" destId="{445C7998-7549-48B0-BD68-D4F0167F02E5}" srcOrd="0" destOrd="0" parTransId="{D4A1AC32-6B30-44CD-A965-234E2C33692F}" sibTransId="{C846DAC9-9D22-4975-84AF-8D4E4FA8DA5C}"/>
    <dgm:cxn modelId="{0ACF9F51-D775-4432-9723-84FADA3D5B22}" type="presParOf" srcId="{71045F8C-00FA-488E-A7BD-E2E6753D979D}" destId="{3577EC6B-C980-4F34-8C69-4365E7B8FC8C}" srcOrd="0" destOrd="0" presId="urn:microsoft.com/office/officeart/2005/8/layout/target3"/>
    <dgm:cxn modelId="{167E60B5-5BEE-475B-9550-F9962789DEB2}" type="presParOf" srcId="{71045F8C-00FA-488E-A7BD-E2E6753D979D}" destId="{6940EB87-DC1D-4BC3-9408-9AC2E1FFC039}" srcOrd="1" destOrd="0" presId="urn:microsoft.com/office/officeart/2005/8/layout/target3"/>
    <dgm:cxn modelId="{4256E83E-6090-4CDE-ADB0-5DE3FD5B3524}" type="presParOf" srcId="{71045F8C-00FA-488E-A7BD-E2E6753D979D}" destId="{BC35EE03-4121-4EF9-923D-7CB6D30D358D}" srcOrd="2" destOrd="0" presId="urn:microsoft.com/office/officeart/2005/8/layout/target3"/>
    <dgm:cxn modelId="{415AC5AB-E984-49BD-A6F5-80719E2A16AF}" type="presParOf" srcId="{71045F8C-00FA-488E-A7BD-E2E6753D979D}" destId="{C95EEA27-3CBF-4645-A92D-9D8AF5C1CBFC}" srcOrd="3" destOrd="0" presId="urn:microsoft.com/office/officeart/2005/8/layout/target3"/>
    <dgm:cxn modelId="{8759FCBC-2FB4-44D2-9CB3-69C27DB0280A}" type="presParOf" srcId="{71045F8C-00FA-488E-A7BD-E2E6753D979D}" destId="{851BB866-B6AE-4566-893F-4C635BA974FC}" srcOrd="4" destOrd="0" presId="urn:microsoft.com/office/officeart/2005/8/layout/target3"/>
    <dgm:cxn modelId="{C5C7AEB0-025D-4CCA-A1B3-52F9262F6D17}" type="presParOf" srcId="{71045F8C-00FA-488E-A7BD-E2E6753D979D}" destId="{643EA938-EDE0-4533-ACCC-D2BD6F3A527C}" srcOrd="5" destOrd="0" presId="urn:microsoft.com/office/officeart/2005/8/layout/target3"/>
    <dgm:cxn modelId="{B525DC1E-98F0-4628-B520-F7EDEBC3A4EB}" type="presParOf" srcId="{71045F8C-00FA-488E-A7BD-E2E6753D979D}" destId="{92F31B18-D66D-4CC7-89B9-378928DE877D}" srcOrd="6" destOrd="0" presId="urn:microsoft.com/office/officeart/2005/8/layout/target3"/>
    <dgm:cxn modelId="{F7737039-C808-4834-82D1-070492F81FD7}" type="presParOf" srcId="{71045F8C-00FA-488E-A7BD-E2E6753D979D}" destId="{902074E1-B931-4618-97F1-FADBE82E9C3C}" srcOrd="7" destOrd="0" presId="urn:microsoft.com/office/officeart/2005/8/layout/target3"/>
    <dgm:cxn modelId="{3802548E-5B62-45A0-A638-CF8D48335DAF}" type="presParOf" srcId="{71045F8C-00FA-488E-A7BD-E2E6753D979D}" destId="{A3817367-F2BC-482F-8832-FA00B51DCCF3}" srcOrd="8" destOrd="0" presId="urn:microsoft.com/office/officeart/2005/8/layout/target3"/>
    <dgm:cxn modelId="{60A4BBF6-5FE0-454B-9313-63D0E70C72CF}" type="presParOf" srcId="{71045F8C-00FA-488E-A7BD-E2E6753D979D}" destId="{626ABFF6-56C8-4386-B662-68EC364EED9D}" srcOrd="9" destOrd="0" presId="urn:microsoft.com/office/officeart/2005/8/layout/target3"/>
    <dgm:cxn modelId="{6EDE6FC5-AE1E-4403-B04C-7AB0B407F6D9}" type="presParOf" srcId="{71045F8C-00FA-488E-A7BD-E2E6753D979D}" destId="{6DB11F1C-D028-4800-9625-6611CA9DE6D4}" srcOrd="10" destOrd="0" presId="urn:microsoft.com/office/officeart/2005/8/layout/target3"/>
    <dgm:cxn modelId="{B48DCFB9-A00E-4A59-9EFC-F40581597C8B}" type="presParOf" srcId="{71045F8C-00FA-488E-A7BD-E2E6753D979D}" destId="{CDED6FE3-AD8F-4ACC-B6B8-710EDDD97598}" srcOrd="11" destOrd="0" presId="urn:microsoft.com/office/officeart/2005/8/layout/target3"/>
    <dgm:cxn modelId="{8AF7A930-B098-4B98-B6C3-CC02DBF8F0C6}" type="presParOf" srcId="{71045F8C-00FA-488E-A7BD-E2E6753D979D}" destId="{397AC6D7-84A6-4150-958F-83C92D9ACF38}" srcOrd="12" destOrd="0" presId="urn:microsoft.com/office/officeart/2005/8/layout/target3"/>
    <dgm:cxn modelId="{387A3D31-09C0-4858-A129-985AF3B03047}" type="presParOf" srcId="{71045F8C-00FA-488E-A7BD-E2E6753D979D}" destId="{D7419528-33A6-416D-9E64-B3F7915C5149}" srcOrd="13" destOrd="0" presId="urn:microsoft.com/office/officeart/2005/8/layout/target3"/>
    <dgm:cxn modelId="{AFF73DC9-5AB3-42F3-B065-41CDCA84402B}" type="presParOf" srcId="{71045F8C-00FA-488E-A7BD-E2E6753D979D}" destId="{97289DF2-90F4-4EC2-A9FC-633B00BAB610}" srcOrd="14" destOrd="0" presId="urn:microsoft.com/office/officeart/2005/8/layout/target3"/>
    <dgm:cxn modelId="{B1870D65-3B9E-4113-A98A-140A2FE42004}" type="presParOf" srcId="{71045F8C-00FA-488E-A7BD-E2E6753D979D}" destId="{234EBA9D-95B4-4C20-A84E-6F65F1085DC6}" srcOrd="15" destOrd="0" presId="urn:microsoft.com/office/officeart/2005/8/layout/target3"/>
    <dgm:cxn modelId="{FA4C0B0F-31E3-4865-9139-F3EF547FCB6E}" type="presParOf" srcId="{71045F8C-00FA-488E-A7BD-E2E6753D979D}" destId="{12255512-213F-41DF-90A6-8B4CD74A2B52}" srcOrd="16" destOrd="0" presId="urn:microsoft.com/office/officeart/2005/8/layout/target3"/>
    <dgm:cxn modelId="{B32B5190-F03B-4CB3-BB24-A4C8374AE2AF}" type="presParOf" srcId="{71045F8C-00FA-488E-A7BD-E2E6753D979D}" destId="{50C2F88D-8688-44C2-A854-691F34009D3B}" srcOrd="17" destOrd="0" presId="urn:microsoft.com/office/officeart/2005/8/layout/target3"/>
    <dgm:cxn modelId="{F07441D3-4CB7-4641-868E-5C1691100752}" type="presParOf" srcId="{71045F8C-00FA-488E-A7BD-E2E6753D979D}" destId="{4D19AB04-24FA-40C2-B203-52AE3D15E171}" srcOrd="18" destOrd="0" presId="urn:microsoft.com/office/officeart/2005/8/layout/target3"/>
    <dgm:cxn modelId="{B24E7A99-A9A3-48DB-9D69-026FA3A64BB2}" type="presParOf" srcId="{71045F8C-00FA-488E-A7BD-E2E6753D979D}" destId="{832BF48F-0145-4429-9E02-8FCA946CCE9E}" srcOrd="19" destOrd="0" presId="urn:microsoft.com/office/officeart/2005/8/layout/target3"/>
    <dgm:cxn modelId="{E45ED7DC-9CC3-4552-805C-89E2F8F3D9CD}" type="presParOf" srcId="{71045F8C-00FA-488E-A7BD-E2E6753D979D}" destId="{E7297F21-D4FD-4A41-AE58-814D01A6B5E7}" srcOrd="20" destOrd="0" presId="urn:microsoft.com/office/officeart/2005/8/layout/target3"/>
    <dgm:cxn modelId="{4A1C2D20-D2D3-4DA3-9F99-917966EE8C8E}" type="presParOf" srcId="{71045F8C-00FA-488E-A7BD-E2E6753D979D}" destId="{F69A1436-182C-465B-AD7F-FE48E0C090C1}" srcOrd="21" destOrd="0" presId="urn:microsoft.com/office/officeart/2005/8/layout/target3"/>
    <dgm:cxn modelId="{4DE434D8-3296-4F5E-AABB-083B18BE85A1}" type="presParOf" srcId="{71045F8C-00FA-488E-A7BD-E2E6753D979D}" destId="{AA41A67C-3D3F-4AE9-9E0F-5D7F7BB2E741}" srcOrd="22" destOrd="0" presId="urn:microsoft.com/office/officeart/2005/8/layout/target3"/>
    <dgm:cxn modelId="{9476DA4C-94E9-422F-B1DF-AB4041E86E30}" type="presParOf" srcId="{71045F8C-00FA-488E-A7BD-E2E6753D979D}" destId="{F969C235-9271-4D34-B740-D627A121CAD0}" srcOrd="23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3577EC6B-C980-4F34-8C69-4365E7B8FC8C}">
      <dsp:nvSpPr>
        <dsp:cNvPr id="0" name=""/>
        <dsp:cNvSpPr/>
      </dsp:nvSpPr>
      <dsp:spPr>
        <a:xfrm>
          <a:off x="0" y="0"/>
          <a:ext cx="4032447" cy="4032447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C35EE03-4121-4EF9-923D-7CB6D30D358D}">
      <dsp:nvSpPr>
        <dsp:cNvPr id="0" name=""/>
        <dsp:cNvSpPr/>
      </dsp:nvSpPr>
      <dsp:spPr>
        <a:xfrm>
          <a:off x="2016223" y="0"/>
          <a:ext cx="4752528" cy="403244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Název školy</a:t>
          </a:r>
          <a:r>
            <a:rPr lang="cs-CZ" sz="1400" kern="1200" dirty="0" smtClean="0"/>
            <a:t>: Základní škola a mateřská škola  Domažlice , </a:t>
          </a:r>
          <a:r>
            <a:rPr lang="cs-CZ" sz="1400" kern="1200" dirty="0" err="1" smtClean="0"/>
            <a:t>Msgre</a:t>
          </a:r>
          <a:r>
            <a:rPr lang="cs-CZ" sz="1400" kern="1200" dirty="0" smtClean="0"/>
            <a:t> B. Staška 232, příspěvková organizace </a:t>
          </a:r>
          <a:endParaRPr lang="cs-CZ" sz="1400" kern="1200" dirty="0"/>
        </a:p>
      </dsp:txBody>
      <dsp:txXfrm>
        <a:off x="2016223" y="0"/>
        <a:ext cx="4752528" cy="504057"/>
      </dsp:txXfrm>
    </dsp:sp>
    <dsp:sp modelId="{851BB866-B6AE-4566-893F-4C635BA974FC}">
      <dsp:nvSpPr>
        <dsp:cNvPr id="0" name=""/>
        <dsp:cNvSpPr/>
      </dsp:nvSpPr>
      <dsp:spPr>
        <a:xfrm>
          <a:off x="352839" y="504057"/>
          <a:ext cx="3326768" cy="3326768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43EA938-EDE0-4533-ACCC-D2BD6F3A527C}">
      <dsp:nvSpPr>
        <dsp:cNvPr id="0" name=""/>
        <dsp:cNvSpPr/>
      </dsp:nvSpPr>
      <dsp:spPr>
        <a:xfrm>
          <a:off x="2016223" y="504057"/>
          <a:ext cx="4752528" cy="332676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Autor</a:t>
          </a:r>
          <a:r>
            <a:rPr lang="cs-CZ" sz="1400" kern="1200" dirty="0" smtClean="0"/>
            <a:t>:    Mgr. Jana </a:t>
          </a:r>
          <a:r>
            <a:rPr lang="cs-CZ" sz="1400" kern="1200" dirty="0" err="1" smtClean="0"/>
            <a:t>Pinkrová</a:t>
          </a:r>
          <a:endParaRPr lang="cs-CZ" sz="1400" kern="1200" dirty="0"/>
        </a:p>
      </dsp:txBody>
      <dsp:txXfrm>
        <a:off x="2016223" y="504057"/>
        <a:ext cx="4752528" cy="504057"/>
      </dsp:txXfrm>
    </dsp:sp>
    <dsp:sp modelId="{902074E1-B931-4618-97F1-FADBE82E9C3C}">
      <dsp:nvSpPr>
        <dsp:cNvPr id="0" name=""/>
        <dsp:cNvSpPr/>
      </dsp:nvSpPr>
      <dsp:spPr>
        <a:xfrm>
          <a:off x="705679" y="1008114"/>
          <a:ext cx="2621088" cy="2621088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3817367-F2BC-482F-8832-FA00B51DCCF3}">
      <dsp:nvSpPr>
        <dsp:cNvPr id="0" name=""/>
        <dsp:cNvSpPr/>
      </dsp:nvSpPr>
      <dsp:spPr>
        <a:xfrm>
          <a:off x="2016223" y="1008114"/>
          <a:ext cx="4752528" cy="262108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Název : </a:t>
          </a:r>
          <a:r>
            <a:rPr lang="cs-CZ" sz="1400" kern="1200" dirty="0" smtClean="0"/>
            <a:t>VY_52_INOVACE_27_Užití páky </a:t>
          </a:r>
          <a:endParaRPr lang="cs-CZ" sz="1400" kern="1200" dirty="0"/>
        </a:p>
      </dsp:txBody>
      <dsp:txXfrm>
        <a:off x="2016223" y="1008114"/>
        <a:ext cx="4752528" cy="504053"/>
      </dsp:txXfrm>
    </dsp:sp>
    <dsp:sp modelId="{6DB11F1C-D028-4800-9625-6611CA9DE6D4}">
      <dsp:nvSpPr>
        <dsp:cNvPr id="0" name=""/>
        <dsp:cNvSpPr/>
      </dsp:nvSpPr>
      <dsp:spPr>
        <a:xfrm>
          <a:off x="1058517" y="1512167"/>
          <a:ext cx="1915412" cy="1915412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DED6FE3-AD8F-4ACC-B6B8-710EDDD97598}">
      <dsp:nvSpPr>
        <dsp:cNvPr id="0" name=""/>
        <dsp:cNvSpPr/>
      </dsp:nvSpPr>
      <dsp:spPr>
        <a:xfrm>
          <a:off x="2016223" y="1584168"/>
          <a:ext cx="4752528" cy="191541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Sada:  Fyzika 7.ročník</a:t>
          </a:r>
          <a:endParaRPr lang="cs-CZ" sz="1400" kern="1200" dirty="0"/>
        </a:p>
      </dsp:txBody>
      <dsp:txXfrm>
        <a:off x="2016223" y="1584168"/>
        <a:ext cx="4752528" cy="504057"/>
      </dsp:txXfrm>
    </dsp:sp>
    <dsp:sp modelId="{D7419528-33A6-416D-9E64-B3F7915C5149}">
      <dsp:nvSpPr>
        <dsp:cNvPr id="0" name=""/>
        <dsp:cNvSpPr/>
      </dsp:nvSpPr>
      <dsp:spPr>
        <a:xfrm>
          <a:off x="1411357" y="2016225"/>
          <a:ext cx="1209733" cy="120973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7289DF2-90F4-4EC2-A9FC-633B00BAB610}">
      <dsp:nvSpPr>
        <dsp:cNvPr id="0" name=""/>
        <dsp:cNvSpPr/>
      </dsp:nvSpPr>
      <dsp:spPr>
        <a:xfrm>
          <a:off x="2016223" y="2016225"/>
          <a:ext cx="4752528" cy="120973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Téma: Užití páky </a:t>
          </a:r>
          <a:endParaRPr lang="cs-CZ" sz="1400" kern="1200" dirty="0"/>
        </a:p>
      </dsp:txBody>
      <dsp:txXfrm>
        <a:off x="2016223" y="2016225"/>
        <a:ext cx="4752528" cy="504057"/>
      </dsp:txXfrm>
    </dsp:sp>
    <dsp:sp modelId="{12255512-213F-41DF-90A6-8B4CD74A2B52}">
      <dsp:nvSpPr>
        <dsp:cNvPr id="0" name=""/>
        <dsp:cNvSpPr/>
      </dsp:nvSpPr>
      <dsp:spPr>
        <a:xfrm>
          <a:off x="1764197" y="2520282"/>
          <a:ext cx="504053" cy="50405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0C2F88D-8688-44C2-A854-691F34009D3B}">
      <dsp:nvSpPr>
        <dsp:cNvPr id="0" name=""/>
        <dsp:cNvSpPr/>
      </dsp:nvSpPr>
      <dsp:spPr>
        <a:xfrm>
          <a:off x="2016223" y="2520282"/>
          <a:ext cx="4752528" cy="50405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Číslo projektu</a:t>
          </a:r>
          <a:r>
            <a:rPr lang="cs-CZ" sz="1400" kern="1200" dirty="0" smtClean="0"/>
            <a:t>: CZ.1.07/1.4.00/21.1437</a:t>
          </a:r>
          <a:endParaRPr lang="cs-CZ" sz="1400" kern="1200" dirty="0"/>
        </a:p>
      </dsp:txBody>
      <dsp:txXfrm>
        <a:off x="2016223" y="2520282"/>
        <a:ext cx="4752528" cy="50405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AFDF69-7817-4966-B367-12CB8D3FF82F}" type="datetimeFigureOut">
              <a:rPr lang="cs-CZ" smtClean="0"/>
              <a:pPr/>
              <a:t>24.2.2013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50B27C-A28D-405F-AE87-E98A4CED58F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20287913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AFDF69-7817-4966-B367-12CB8D3FF82F}" type="datetimeFigureOut">
              <a:rPr lang="cs-CZ" smtClean="0"/>
              <a:pPr/>
              <a:t>24.2.2013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50B27C-A28D-405F-AE87-E98A4CED58F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44045997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AFDF69-7817-4966-B367-12CB8D3FF82F}" type="datetimeFigureOut">
              <a:rPr lang="cs-CZ" smtClean="0"/>
              <a:pPr/>
              <a:t>24.2.2013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50B27C-A28D-405F-AE87-E98A4CED58F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005545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AFDF69-7817-4966-B367-12CB8D3FF82F}" type="datetimeFigureOut">
              <a:rPr lang="cs-CZ" smtClean="0"/>
              <a:pPr/>
              <a:t>24.2.2013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50B27C-A28D-405F-AE87-E98A4CED58F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20191453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AFDF69-7817-4966-B367-12CB8D3FF82F}" type="datetimeFigureOut">
              <a:rPr lang="cs-CZ" smtClean="0"/>
              <a:pPr/>
              <a:t>24.2.2013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50B27C-A28D-405F-AE87-E98A4CED58F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27230275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AFDF69-7817-4966-B367-12CB8D3FF82F}" type="datetimeFigureOut">
              <a:rPr lang="cs-CZ" smtClean="0"/>
              <a:pPr/>
              <a:t>24.2.2013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50B27C-A28D-405F-AE87-E98A4CED58F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4088684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AFDF69-7817-4966-B367-12CB8D3FF82F}" type="datetimeFigureOut">
              <a:rPr lang="cs-CZ" smtClean="0"/>
              <a:pPr/>
              <a:t>24.2.2013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50B27C-A28D-405F-AE87-E98A4CED58F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6335636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AFDF69-7817-4966-B367-12CB8D3FF82F}" type="datetimeFigureOut">
              <a:rPr lang="cs-CZ" smtClean="0"/>
              <a:pPr/>
              <a:t>24.2.2013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50B27C-A28D-405F-AE87-E98A4CED58F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40462845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AFDF69-7817-4966-B367-12CB8D3FF82F}" type="datetimeFigureOut">
              <a:rPr lang="cs-CZ" smtClean="0"/>
              <a:pPr/>
              <a:t>24.2.2013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50B27C-A28D-405F-AE87-E98A4CED58F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21580994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AFDF69-7817-4966-B367-12CB8D3FF82F}" type="datetimeFigureOut">
              <a:rPr lang="cs-CZ" smtClean="0"/>
              <a:pPr/>
              <a:t>24.2.2013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50B27C-A28D-405F-AE87-E98A4CED58F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5794067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AFDF69-7817-4966-B367-12CB8D3FF82F}" type="datetimeFigureOut">
              <a:rPr lang="cs-CZ" smtClean="0"/>
              <a:pPr/>
              <a:t>24.2.2013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50B27C-A28D-405F-AE87-E98A4CED58F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49249544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609601"/>
            <a:ext cx="7772400" cy="4267200"/>
          </a:xfrm>
        </p:spPr>
        <p:txBody>
          <a:bodyPr anchor="b">
            <a:noAutofit/>
          </a:bodyPr>
          <a:lstStyle>
            <a:lvl1pPr>
              <a:lnSpc>
                <a:spcPct val="100000"/>
              </a:lnSpc>
              <a:defRPr sz="80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953000"/>
            <a:ext cx="6400800" cy="1219200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AFDF69-7817-4966-B367-12CB8D3FF82F}" type="datetimeFigureOut">
              <a:rPr lang="cs-CZ" smtClean="0"/>
              <a:pPr/>
              <a:t>24.2.2013</a:t>
            </a:fld>
            <a:endParaRPr lang="cs-CZ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7B50B27C-A28D-405F-AE87-E98A4CED58F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AFDF69-7817-4966-B367-12CB8D3FF82F}" type="datetimeFigureOut">
              <a:rPr lang="cs-CZ" smtClean="0"/>
              <a:pPr/>
              <a:t>24.2.2013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50B27C-A28D-405F-AE87-E98A4CED58F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371600"/>
            <a:ext cx="7772400" cy="2505075"/>
          </a:xfrm>
        </p:spPr>
        <p:txBody>
          <a:bodyPr anchor="b"/>
          <a:lstStyle>
            <a:lvl1pPr algn="ctr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4800" kern="1200" dirty="0" smtClean="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068763"/>
            <a:ext cx="7772400" cy="1131887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AFDF69-7817-4966-B367-12CB8D3FF82F}" type="datetimeFigureOut">
              <a:rPr lang="cs-CZ" smtClean="0"/>
              <a:pPr/>
              <a:t>24.2.2013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50B27C-A28D-405F-AE87-E98A4CED58F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Oval 6"/>
          <p:cNvSpPr/>
          <p:nvPr/>
        </p:nvSpPr>
        <p:spPr>
          <a:xfrm>
            <a:off x="4495800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4695825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/>
          <p:cNvSpPr/>
          <p:nvPr/>
        </p:nvSpPr>
        <p:spPr>
          <a:xfrm>
            <a:off x="4296728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4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AFDF69-7817-4966-B367-12CB8D3FF82F}" type="datetimeFigureOut">
              <a:rPr lang="cs-CZ" smtClean="0"/>
              <a:pPr/>
              <a:t>24.2.2013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50B27C-A28D-405F-AE87-E98A4CED58F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65760" y="1600200"/>
            <a:ext cx="4041648" cy="452628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4040188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1600200"/>
            <a:ext cx="4041775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AFDF69-7817-4966-B367-12CB8D3FF82F}" type="datetimeFigureOut">
              <a:rPr lang="cs-CZ" smtClean="0"/>
              <a:pPr/>
              <a:t>24.2.2013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50B27C-A28D-405F-AE87-E98A4CED58F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457200" y="2212848"/>
            <a:ext cx="4041648" cy="3913632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72584" y="2212848"/>
            <a:ext cx="4041648" cy="3913187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AFDF69-7817-4966-B367-12CB8D3FF82F}" type="datetimeFigureOut">
              <a:rPr lang="cs-CZ" smtClean="0"/>
              <a:pPr/>
              <a:t>24.2.2013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50B27C-A28D-405F-AE87-E98A4CED58F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AFDF69-7817-4966-B367-12CB8D3FF82F}" type="datetimeFigureOut">
              <a:rPr lang="cs-CZ" smtClean="0"/>
              <a:pPr/>
              <a:t>24.2.2013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50B27C-A28D-405F-AE87-E98A4CED58F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07087" y="266700"/>
            <a:ext cx="3008313" cy="209550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>
                <a:effectLst>
                  <a:outerShdw blurRad="50800" dist="25400" dir="5400000" algn="t" rotWithShape="0">
                    <a:prstClr val="black">
                      <a:alpha val="25000"/>
                    </a:prstClr>
                  </a:out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19137" y="273050"/>
            <a:ext cx="4995863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907087" y="2438400"/>
            <a:ext cx="3008313" cy="3687763"/>
          </a:xfrm>
        </p:spPr>
        <p:txBody>
          <a:bodyPr>
            <a:normAutofit/>
          </a:bodyPr>
          <a:lstStyle>
            <a:lvl1pPr marL="0" indent="0" algn="ctr">
              <a:lnSpc>
                <a:spcPct val="125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AFDF69-7817-4966-B367-12CB8D3FF82F}" type="datetimeFigureOut">
              <a:rPr lang="cs-CZ" smtClean="0"/>
              <a:pPr/>
              <a:t>24.2.2013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50B27C-A28D-405F-AE87-E98A4CED58F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9576" y="228600"/>
            <a:ext cx="5711824" cy="89535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08126" y="1143000"/>
            <a:ext cx="6054724" cy="4541044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79576" y="5810250"/>
            <a:ext cx="5711824" cy="533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AFDF69-7817-4966-B367-12CB8D3FF82F}" type="datetimeFigureOut">
              <a:rPr lang="cs-CZ" smtClean="0"/>
              <a:pPr/>
              <a:t>24.2.2013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50B27C-A28D-405F-AE87-E98A4CED58F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AFDF69-7817-4966-B367-12CB8D3FF82F}" type="datetimeFigureOut">
              <a:rPr lang="cs-CZ" smtClean="0"/>
              <a:pPr/>
              <a:t>24.2.2013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50B27C-A28D-405F-AE87-E98A4CED58F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AFDF69-7817-4966-B367-12CB8D3FF82F}" type="datetimeFigureOut">
              <a:rPr lang="cs-CZ" smtClean="0"/>
              <a:pPr/>
              <a:t>24.2.2013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50B27C-A28D-405F-AE87-E98A4CED58F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AFDF69-7817-4966-B367-12CB8D3FF82F}" type="datetimeFigureOut">
              <a:rPr lang="cs-CZ" smtClean="0"/>
              <a:pPr/>
              <a:t>24.2.2013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B50B27C-A28D-405F-AE87-E98A4CED58F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024375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363347" y="6356350"/>
            <a:ext cx="2085975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14AFDF69-7817-4966-B367-12CB8D3FF82F}" type="datetimeFigureOut">
              <a:rPr lang="cs-CZ" smtClean="0"/>
              <a:pPr/>
              <a:t>24.2.2013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59165" y="6356350"/>
            <a:ext cx="2847975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43278" y="6356350"/>
            <a:ext cx="561975" cy="365125"/>
          </a:xfrm>
          <a:prstGeom prst="rect">
            <a:avLst/>
          </a:prstGeom>
        </p:spPr>
        <p:txBody>
          <a:bodyPr vert="horz" lIns="27432" tIns="45720" rIns="4572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7B50B27C-A28D-405F-AE87-E98A4CED58F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Oval 6"/>
          <p:cNvSpPr/>
          <p:nvPr/>
        </p:nvSpPr>
        <p:spPr>
          <a:xfrm>
            <a:off x="8457760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Oval 7"/>
          <p:cNvSpPr/>
          <p:nvPr/>
        </p:nvSpPr>
        <p:spPr>
          <a:xfrm>
            <a:off x="569119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lnSpc>
          <a:spcPts val="5800"/>
        </a:lnSpc>
        <a:spcBef>
          <a:spcPct val="0"/>
        </a:spcBef>
        <a:buNone/>
        <a:defRPr sz="5400" kern="1200">
          <a:solidFill>
            <a:schemeClr val="tx2"/>
          </a:solidFill>
          <a:effectLst>
            <a:outerShdw blurRad="63500" dist="38100" dir="5400000" algn="t" rotWithShape="0">
              <a:prstClr val="black">
                <a:alpha val="25000"/>
              </a:prstClr>
            </a:outerShdw>
          </a:effectLst>
          <a:latin typeface="+mn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2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7.wmf"/><Relationship Id="rId7" Type="http://schemas.openxmlformats.org/officeDocument/2006/relationships/image" Target="../media/image11.wmf"/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10.wmf"/><Relationship Id="rId5" Type="http://schemas.openxmlformats.org/officeDocument/2006/relationships/image" Target="../media/image9.wmf"/><Relationship Id="rId4" Type="http://schemas.openxmlformats.org/officeDocument/2006/relationships/image" Target="../media/image8.wmf"/><Relationship Id="rId9" Type="http://schemas.openxmlformats.org/officeDocument/2006/relationships/image" Target="../media/image13.wmf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wmf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xmlns="" val="2013238401"/>
              </p:ext>
            </p:extLst>
          </p:nvPr>
        </p:nvGraphicFramePr>
        <p:xfrm>
          <a:off x="1259632" y="1700808"/>
          <a:ext cx="6768752" cy="40324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051720" y="317144"/>
            <a:ext cx="5402263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10256017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1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930753907"/>
              </p:ext>
            </p:extLst>
          </p:nvPr>
        </p:nvGraphicFramePr>
        <p:xfrm>
          <a:off x="1524000" y="1397000"/>
          <a:ext cx="6096000" cy="2392680"/>
        </p:xfrm>
        <a:graphic>
          <a:graphicData uri="http://schemas.openxmlformats.org/drawingml/2006/table">
            <a:tbl>
              <a:tblPr bandRow="1">
                <a:tableStyleId>{69CF1AB2-1976-4502-BF36-3FF5EA218861}</a:tableStyleId>
              </a:tblPr>
              <a:tblGrid>
                <a:gridCol w="3048000"/>
                <a:gridCol w="3048000"/>
              </a:tblGrid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Ročník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7.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Druh materiálu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Prezentace pro interaktivní tabuli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Pomůcky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-------------------------------------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Cíl</a:t>
                      </a:r>
                      <a:r>
                        <a:rPr lang="cs-CZ" baseline="0" dirty="0" smtClean="0"/>
                        <a:t> (inovace)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Procvičení</a:t>
                      </a:r>
                      <a:r>
                        <a:rPr lang="cs-CZ" baseline="0" dirty="0" smtClean="0"/>
                        <a:t> probraného učiva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Metodické</a:t>
                      </a:r>
                      <a:r>
                        <a:rPr lang="cs-CZ" baseline="0" dirty="0" smtClean="0"/>
                        <a:t> pokyny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Vyplňování</a:t>
                      </a:r>
                      <a:r>
                        <a:rPr lang="cs-CZ" baseline="0" dirty="0" smtClean="0"/>
                        <a:t> </a:t>
                      </a:r>
                      <a:r>
                        <a:rPr lang="cs-CZ" baseline="0" dirty="0" smtClean="0"/>
                        <a:t>tabulky                            </a:t>
                      </a:r>
                      <a:r>
                        <a:rPr lang="cs-CZ" baseline="0" dirty="0" smtClean="0"/>
                        <a:t>na interaktivní tabuli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14115762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Užití páky </a:t>
            </a:r>
            <a:endParaRPr lang="cs-CZ" dirty="0"/>
          </a:p>
        </p:txBody>
      </p:sp>
      <p:sp>
        <p:nvSpPr>
          <p:cNvPr id="5" name="Podnadpis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b="1" dirty="0" smtClean="0"/>
              <a:t>7. ročník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xmlns="" val="19404478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539552" y="-475456"/>
            <a:ext cx="8229600" cy="1600200"/>
          </a:xfrm>
        </p:spPr>
        <p:txBody>
          <a:bodyPr/>
          <a:lstStyle/>
          <a:p>
            <a:r>
              <a:rPr lang="cs-CZ" sz="4000" dirty="0" smtClean="0"/>
              <a:t>Doplň zbývající veličiny v tabulce</a:t>
            </a:r>
            <a:endParaRPr lang="cs-CZ" sz="4000" dirty="0"/>
          </a:p>
        </p:txBody>
      </p:sp>
      <p:graphicFrame>
        <p:nvGraphicFramePr>
          <p:cNvPr id="6" name="Zástupný symbol pro obsah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2121912015"/>
              </p:ext>
            </p:extLst>
          </p:nvPr>
        </p:nvGraphicFramePr>
        <p:xfrm>
          <a:off x="467544" y="1988840"/>
          <a:ext cx="7945736" cy="15544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196000"/>
                <a:gridCol w="1429736"/>
                <a:gridCol w="1440000"/>
                <a:gridCol w="1440000"/>
                <a:gridCol w="1440000"/>
              </a:tblGrid>
              <a:tr h="370840">
                <a:tc>
                  <a:txBody>
                    <a:bodyPr/>
                    <a:lstStyle/>
                    <a:p>
                      <a:r>
                        <a:rPr lang="cs-CZ" sz="2800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Síla</a:t>
                      </a:r>
                      <a:endParaRPr lang="cs-CZ" sz="2800" dirty="0">
                        <a:solidFill>
                          <a:schemeClr val="accent1">
                            <a:lumMod val="75000"/>
                          </a:schemeClr>
                        </a:solidFill>
                      </a:endParaRPr>
                    </a:p>
                  </a:txBody>
                  <a:tcP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100 N</a:t>
                      </a:r>
                      <a:endParaRPr lang="cs-CZ" sz="2800" dirty="0">
                        <a:solidFill>
                          <a:schemeClr val="accent1">
                            <a:lumMod val="75000"/>
                          </a:schemeClr>
                        </a:solidFill>
                      </a:endParaRPr>
                    </a:p>
                  </a:txBody>
                  <a:tcP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50 N</a:t>
                      </a:r>
                      <a:endParaRPr lang="cs-CZ" sz="2800" dirty="0">
                        <a:solidFill>
                          <a:schemeClr val="accent1">
                            <a:lumMod val="75000"/>
                          </a:schemeClr>
                        </a:solidFill>
                      </a:endParaRPr>
                    </a:p>
                  </a:txBody>
                  <a:tcP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800" dirty="0" smtClean="0">
                        <a:solidFill>
                          <a:schemeClr val="accent1">
                            <a:lumMod val="75000"/>
                          </a:schemeClr>
                        </a:solidFill>
                      </a:endParaRPr>
                    </a:p>
                  </a:txBody>
                  <a:tcP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20 N</a:t>
                      </a:r>
                      <a:endParaRPr lang="cs-CZ" sz="2800" dirty="0">
                        <a:solidFill>
                          <a:schemeClr val="accent1">
                            <a:lumMod val="75000"/>
                          </a:schemeClr>
                        </a:solidFill>
                      </a:endParaRPr>
                    </a:p>
                  </a:txBody>
                  <a:tcP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800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Rameno</a:t>
                      </a:r>
                      <a:r>
                        <a:rPr lang="cs-CZ" sz="2800" baseline="0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 síly</a:t>
                      </a:r>
                      <a:endParaRPr lang="cs-CZ" sz="2800" dirty="0">
                        <a:solidFill>
                          <a:schemeClr val="accent1">
                            <a:lumMod val="75000"/>
                          </a:schemeClr>
                        </a:solidFill>
                      </a:endParaRPr>
                    </a:p>
                  </a:txBody>
                  <a:tcP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2 m</a:t>
                      </a:r>
                      <a:endParaRPr lang="cs-CZ" sz="2800" dirty="0">
                        <a:solidFill>
                          <a:schemeClr val="accent1">
                            <a:lumMod val="75000"/>
                          </a:schemeClr>
                        </a:solidFill>
                      </a:endParaRPr>
                    </a:p>
                  </a:txBody>
                  <a:tcP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800" dirty="0">
                        <a:solidFill>
                          <a:schemeClr val="accent1">
                            <a:lumMod val="75000"/>
                          </a:schemeClr>
                        </a:solidFill>
                      </a:endParaRPr>
                    </a:p>
                  </a:txBody>
                  <a:tcP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3 m</a:t>
                      </a:r>
                      <a:endParaRPr lang="cs-CZ" sz="2800" dirty="0">
                        <a:solidFill>
                          <a:schemeClr val="accent1">
                            <a:lumMod val="75000"/>
                          </a:schemeClr>
                        </a:solidFill>
                      </a:endParaRPr>
                    </a:p>
                  </a:txBody>
                  <a:tcP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800" dirty="0">
                        <a:solidFill>
                          <a:schemeClr val="accent1">
                            <a:lumMod val="75000"/>
                          </a:schemeClr>
                        </a:solidFill>
                      </a:endParaRPr>
                    </a:p>
                  </a:txBody>
                  <a:tcP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800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Moment síly</a:t>
                      </a:r>
                      <a:endParaRPr lang="cs-CZ" sz="2800" dirty="0">
                        <a:solidFill>
                          <a:schemeClr val="accent1">
                            <a:lumMod val="75000"/>
                          </a:schemeClr>
                        </a:solidFill>
                      </a:endParaRPr>
                    </a:p>
                  </a:txBody>
                  <a:tcP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800" dirty="0">
                        <a:solidFill>
                          <a:schemeClr val="accent1">
                            <a:lumMod val="75000"/>
                          </a:schemeClr>
                        </a:solidFill>
                      </a:endParaRPr>
                    </a:p>
                  </a:txBody>
                  <a:tcP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250 </a:t>
                      </a:r>
                      <a:r>
                        <a:rPr lang="cs-CZ" sz="2800" dirty="0" err="1" smtClean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Nm</a:t>
                      </a:r>
                      <a:endParaRPr lang="cs-CZ" sz="2800" dirty="0">
                        <a:solidFill>
                          <a:schemeClr val="accent1">
                            <a:lumMod val="75000"/>
                          </a:schemeClr>
                        </a:solidFill>
                      </a:endParaRPr>
                    </a:p>
                  </a:txBody>
                  <a:tcP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120 </a:t>
                      </a:r>
                      <a:r>
                        <a:rPr lang="cs-CZ" sz="2800" dirty="0" err="1" smtClean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Nm</a:t>
                      </a:r>
                      <a:endParaRPr lang="cs-CZ" sz="2800" dirty="0">
                        <a:solidFill>
                          <a:schemeClr val="accent1">
                            <a:lumMod val="75000"/>
                          </a:schemeClr>
                        </a:solidFill>
                      </a:endParaRPr>
                    </a:p>
                  </a:txBody>
                  <a:tcP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6 </a:t>
                      </a:r>
                      <a:r>
                        <a:rPr lang="cs-CZ" sz="2800" dirty="0" err="1" smtClean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Nm</a:t>
                      </a:r>
                      <a:endParaRPr lang="cs-CZ" sz="2800" dirty="0">
                        <a:solidFill>
                          <a:schemeClr val="accent1">
                            <a:lumMod val="75000"/>
                          </a:schemeClr>
                        </a:solidFill>
                      </a:endParaRPr>
                    </a:p>
                  </a:txBody>
                  <a:tcP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13" name="Zástupný symbol pro obsah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1021008352"/>
              </p:ext>
            </p:extLst>
          </p:nvPr>
        </p:nvGraphicFramePr>
        <p:xfrm>
          <a:off x="467544" y="4106768"/>
          <a:ext cx="7945736" cy="15544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196000"/>
                <a:gridCol w="1429736"/>
                <a:gridCol w="1440000"/>
                <a:gridCol w="1440000"/>
                <a:gridCol w="1440000"/>
              </a:tblGrid>
              <a:tr h="370840">
                <a:tc>
                  <a:txBody>
                    <a:bodyPr/>
                    <a:lstStyle/>
                    <a:p>
                      <a:r>
                        <a:rPr lang="cs-CZ" sz="2800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Síla</a:t>
                      </a:r>
                      <a:endParaRPr lang="cs-CZ" sz="2800" dirty="0">
                        <a:solidFill>
                          <a:schemeClr val="accent1">
                            <a:lumMod val="75000"/>
                          </a:schemeClr>
                        </a:solidFill>
                      </a:endParaRPr>
                    </a:p>
                  </a:txBody>
                  <a:tcP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100 N</a:t>
                      </a:r>
                      <a:endParaRPr lang="cs-CZ" sz="2800" dirty="0">
                        <a:solidFill>
                          <a:schemeClr val="accent1">
                            <a:lumMod val="75000"/>
                          </a:schemeClr>
                        </a:solidFill>
                      </a:endParaRPr>
                    </a:p>
                  </a:txBody>
                  <a:tcP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50 N</a:t>
                      </a:r>
                      <a:endParaRPr lang="cs-CZ" sz="2800" dirty="0">
                        <a:solidFill>
                          <a:schemeClr val="accent1">
                            <a:lumMod val="75000"/>
                          </a:schemeClr>
                        </a:solidFill>
                      </a:endParaRPr>
                    </a:p>
                  </a:txBody>
                  <a:tcP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>
                          <a:solidFill>
                            <a:srgbClr val="FF0000"/>
                          </a:solidFill>
                        </a:rPr>
                        <a:t>40 N</a:t>
                      </a:r>
                      <a:endParaRPr lang="cs-CZ" sz="2800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20 N</a:t>
                      </a:r>
                      <a:endParaRPr lang="cs-CZ" sz="2800" dirty="0">
                        <a:solidFill>
                          <a:schemeClr val="accent1">
                            <a:lumMod val="75000"/>
                          </a:schemeClr>
                        </a:solidFill>
                      </a:endParaRPr>
                    </a:p>
                  </a:txBody>
                  <a:tcP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800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Rameno</a:t>
                      </a:r>
                      <a:r>
                        <a:rPr lang="cs-CZ" sz="2800" baseline="0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 síly</a:t>
                      </a:r>
                      <a:endParaRPr lang="cs-CZ" sz="2800" dirty="0">
                        <a:solidFill>
                          <a:schemeClr val="accent1">
                            <a:lumMod val="75000"/>
                          </a:schemeClr>
                        </a:solidFill>
                      </a:endParaRPr>
                    </a:p>
                  </a:txBody>
                  <a:tcP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2 m</a:t>
                      </a:r>
                      <a:endParaRPr lang="cs-CZ" sz="2800" dirty="0">
                        <a:solidFill>
                          <a:schemeClr val="accent1">
                            <a:lumMod val="75000"/>
                          </a:schemeClr>
                        </a:solidFill>
                      </a:endParaRPr>
                    </a:p>
                  </a:txBody>
                  <a:tcP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>
                          <a:solidFill>
                            <a:srgbClr val="FF0000"/>
                          </a:solidFill>
                        </a:rPr>
                        <a:t>5 m</a:t>
                      </a:r>
                      <a:endParaRPr lang="cs-CZ" sz="2800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3 m</a:t>
                      </a:r>
                      <a:endParaRPr lang="cs-CZ" sz="2800" dirty="0">
                        <a:solidFill>
                          <a:schemeClr val="accent1">
                            <a:lumMod val="75000"/>
                          </a:schemeClr>
                        </a:solidFill>
                      </a:endParaRPr>
                    </a:p>
                  </a:txBody>
                  <a:tcP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>
                          <a:solidFill>
                            <a:srgbClr val="FF0000"/>
                          </a:solidFill>
                        </a:rPr>
                        <a:t>0,3 m</a:t>
                      </a:r>
                      <a:endParaRPr lang="cs-CZ" sz="2800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800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Moment síly</a:t>
                      </a:r>
                      <a:endParaRPr lang="cs-CZ" sz="2800" dirty="0">
                        <a:solidFill>
                          <a:schemeClr val="accent1">
                            <a:lumMod val="75000"/>
                          </a:schemeClr>
                        </a:solidFill>
                      </a:endParaRPr>
                    </a:p>
                  </a:txBody>
                  <a:tcP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>
                          <a:solidFill>
                            <a:srgbClr val="FF0000"/>
                          </a:solidFill>
                        </a:rPr>
                        <a:t>200 </a:t>
                      </a:r>
                      <a:r>
                        <a:rPr lang="cs-CZ" sz="2800" dirty="0" err="1" smtClean="0">
                          <a:solidFill>
                            <a:srgbClr val="FF0000"/>
                          </a:solidFill>
                        </a:rPr>
                        <a:t>Nm</a:t>
                      </a:r>
                      <a:endParaRPr lang="cs-CZ" sz="2800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250 </a:t>
                      </a:r>
                      <a:r>
                        <a:rPr lang="cs-CZ" sz="2800" dirty="0" err="1" smtClean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Nm</a:t>
                      </a:r>
                      <a:endParaRPr lang="cs-CZ" sz="2800" dirty="0">
                        <a:solidFill>
                          <a:schemeClr val="accent1">
                            <a:lumMod val="75000"/>
                          </a:schemeClr>
                        </a:solidFill>
                      </a:endParaRPr>
                    </a:p>
                  </a:txBody>
                  <a:tcP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120 </a:t>
                      </a:r>
                      <a:r>
                        <a:rPr lang="cs-CZ" sz="2800" dirty="0" err="1" smtClean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Nm</a:t>
                      </a:r>
                      <a:endParaRPr lang="cs-CZ" sz="2800" dirty="0">
                        <a:solidFill>
                          <a:schemeClr val="accent1">
                            <a:lumMod val="75000"/>
                          </a:schemeClr>
                        </a:solidFill>
                      </a:endParaRPr>
                    </a:p>
                  </a:txBody>
                  <a:tcP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6 </a:t>
                      </a:r>
                      <a:r>
                        <a:rPr lang="cs-CZ" sz="2800" dirty="0" err="1" smtClean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Nm</a:t>
                      </a:r>
                      <a:endParaRPr lang="cs-CZ" sz="2800" dirty="0">
                        <a:solidFill>
                          <a:schemeClr val="accent1">
                            <a:lumMod val="75000"/>
                          </a:schemeClr>
                        </a:solidFill>
                      </a:endParaRPr>
                    </a:p>
                  </a:txBody>
                  <a:tcP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pic>
        <p:nvPicPr>
          <p:cNvPr id="1026" name="Picture 2" descr="C:\Users\Krejsová\AppData\Local\Microsoft\Windows\Temporary Internet Files\Content.IE5\1WIF3LAY\MP900405232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67544" y="3831573"/>
            <a:ext cx="8136904" cy="28170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1080216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15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-531440"/>
            <a:ext cx="8229600" cy="1600200"/>
          </a:xfrm>
        </p:spPr>
        <p:txBody>
          <a:bodyPr/>
          <a:lstStyle/>
          <a:p>
            <a:r>
              <a:rPr lang="cs-CZ" sz="4000" dirty="0" smtClean="0"/>
              <a:t>Vypočti chybějící údaje:</a:t>
            </a:r>
            <a:endParaRPr lang="cs-CZ" sz="4000" dirty="0"/>
          </a:p>
        </p:txBody>
      </p:sp>
      <p:grpSp>
        <p:nvGrpSpPr>
          <p:cNvPr id="4" name="Skupina 3"/>
          <p:cNvGrpSpPr/>
          <p:nvPr/>
        </p:nvGrpSpPr>
        <p:grpSpPr>
          <a:xfrm>
            <a:off x="467544" y="1340768"/>
            <a:ext cx="6568912" cy="1770354"/>
            <a:chOff x="467544" y="1825660"/>
            <a:chExt cx="6568912" cy="1770354"/>
          </a:xfrm>
        </p:grpSpPr>
        <p:grpSp>
          <p:nvGrpSpPr>
            <p:cNvPr id="5" name="Skupina 4"/>
            <p:cNvGrpSpPr/>
            <p:nvPr/>
          </p:nvGrpSpPr>
          <p:grpSpPr>
            <a:xfrm>
              <a:off x="467544" y="1844824"/>
              <a:ext cx="6568912" cy="1751190"/>
              <a:chOff x="85435" y="1584085"/>
              <a:chExt cx="7822176" cy="2370480"/>
            </a:xfrm>
          </p:grpSpPr>
          <p:sp>
            <p:nvSpPr>
              <p:cNvPr id="7" name="Šipka dolů 6"/>
              <p:cNvSpPr/>
              <p:nvPr/>
            </p:nvSpPr>
            <p:spPr>
              <a:xfrm>
                <a:off x="1331640" y="2924944"/>
                <a:ext cx="382973" cy="468052"/>
              </a:xfrm>
              <a:prstGeom prst="downArrow">
                <a:avLst/>
              </a:prstGeom>
              <a:solidFill>
                <a:srgbClr val="FF0000"/>
              </a:solidFill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8" name="Šipka dolů 7"/>
              <p:cNvSpPr/>
              <p:nvPr/>
            </p:nvSpPr>
            <p:spPr>
              <a:xfrm>
                <a:off x="6228184" y="2924943"/>
                <a:ext cx="360039" cy="468052"/>
              </a:xfrm>
              <a:prstGeom prst="downArrow">
                <a:avLst/>
              </a:prstGeom>
              <a:solidFill>
                <a:srgbClr val="FF0000"/>
              </a:solidFill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grpSp>
            <p:nvGrpSpPr>
              <p:cNvPr id="9" name="Skupina 8"/>
              <p:cNvGrpSpPr/>
              <p:nvPr/>
            </p:nvGrpSpPr>
            <p:grpSpPr>
              <a:xfrm>
                <a:off x="85435" y="2700209"/>
                <a:ext cx="7822176" cy="1254356"/>
                <a:chOff x="85435" y="2276872"/>
                <a:chExt cx="7822176" cy="1254356"/>
              </a:xfrm>
            </p:grpSpPr>
            <p:grpSp>
              <p:nvGrpSpPr>
                <p:cNvPr id="13" name="Skupina 12"/>
                <p:cNvGrpSpPr/>
                <p:nvPr/>
              </p:nvGrpSpPr>
              <p:grpSpPr>
                <a:xfrm>
                  <a:off x="1187624" y="2276872"/>
                  <a:ext cx="5400600" cy="576064"/>
                  <a:chOff x="1187624" y="2780928"/>
                  <a:chExt cx="5400600" cy="576064"/>
                </a:xfrm>
              </p:grpSpPr>
              <p:sp>
                <p:nvSpPr>
                  <p:cNvPr id="16" name="Obdélník 15"/>
                  <p:cNvSpPr/>
                  <p:nvPr/>
                </p:nvSpPr>
                <p:spPr>
                  <a:xfrm>
                    <a:off x="1187624" y="2780928"/>
                    <a:ext cx="5400600" cy="216024"/>
                  </a:xfrm>
                  <a:prstGeom prst="rect">
                    <a:avLst/>
                  </a:prstGeom>
                  <a:solidFill>
                    <a:schemeClr val="accent3"/>
                  </a:solidFill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cs-CZ"/>
                  </a:p>
                </p:txBody>
              </p:sp>
              <p:sp>
                <p:nvSpPr>
                  <p:cNvPr id="17" name="Rovnoramenný trojúhelník 16"/>
                  <p:cNvSpPr/>
                  <p:nvPr/>
                </p:nvSpPr>
                <p:spPr>
                  <a:xfrm>
                    <a:off x="3491880" y="2945561"/>
                    <a:ext cx="792088" cy="411431"/>
                  </a:xfrm>
                  <a:prstGeom prst="triangle">
                    <a:avLst/>
                  </a:prstGeom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cs-CZ"/>
                  </a:p>
                </p:txBody>
              </p:sp>
            </p:grpSp>
            <p:sp>
              <p:nvSpPr>
                <p:cNvPr id="14" name="TextovéPole 13"/>
                <p:cNvSpPr txBox="1"/>
                <p:nvPr/>
              </p:nvSpPr>
              <p:spPr>
                <a:xfrm>
                  <a:off x="85435" y="2822976"/>
                  <a:ext cx="1918762" cy="708252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cs-CZ" sz="2800" dirty="0" smtClean="0">
                      <a:solidFill>
                        <a:schemeClr val="tx2"/>
                      </a:solidFill>
                      <a:effectLst>
                        <a:outerShdw blurRad="63500" dist="38100" dir="5400000" algn="t" rotWithShape="0">
                          <a:prstClr val="black">
                            <a:alpha val="25000"/>
                          </a:prstClr>
                        </a:outerShdw>
                      </a:effectLst>
                      <a:ea typeface="+mj-ea"/>
                      <a:cs typeface="+mj-cs"/>
                    </a:rPr>
                    <a:t>F</a:t>
                  </a:r>
                  <a:r>
                    <a:rPr lang="cs-CZ" sz="2800" baseline="-25000" dirty="0">
                      <a:solidFill>
                        <a:schemeClr val="tx2"/>
                      </a:solidFill>
                      <a:effectLst>
                        <a:outerShdw blurRad="63500" dist="38100" dir="5400000" algn="t" rotWithShape="0">
                          <a:prstClr val="black">
                            <a:alpha val="25000"/>
                          </a:prstClr>
                        </a:outerShdw>
                      </a:effectLst>
                    </a:rPr>
                    <a:t>1</a:t>
                  </a:r>
                  <a:r>
                    <a:rPr lang="cs-CZ" sz="2800" dirty="0" smtClean="0">
                      <a:solidFill>
                        <a:schemeClr val="tx2"/>
                      </a:solidFill>
                      <a:effectLst>
                        <a:outerShdw blurRad="63500" dist="38100" dir="5400000" algn="t" rotWithShape="0">
                          <a:prstClr val="black">
                            <a:alpha val="25000"/>
                          </a:prstClr>
                        </a:outerShdw>
                      </a:effectLst>
                      <a:ea typeface="+mj-ea"/>
                      <a:cs typeface="+mj-cs"/>
                    </a:rPr>
                    <a:t> = 42 N</a:t>
                  </a:r>
                  <a:endParaRPr lang="cs-CZ" sz="2800" baseline="-25000" dirty="0">
                    <a:solidFill>
                      <a:schemeClr val="tx2"/>
                    </a:solidFill>
                    <a:effectLst>
                      <a:outerShdw blurRad="63500" dist="38100" dir="5400000" algn="t" rotWithShape="0">
                        <a:prstClr val="black">
                          <a:alpha val="25000"/>
                        </a:prstClr>
                      </a:outerShdw>
                    </a:effectLst>
                    <a:ea typeface="+mj-ea"/>
                    <a:cs typeface="+mj-cs"/>
                  </a:endParaRPr>
                </a:p>
              </p:txBody>
            </p:sp>
            <p:sp>
              <p:nvSpPr>
                <p:cNvPr id="15" name="TextovéPole 14"/>
                <p:cNvSpPr txBox="1"/>
                <p:nvPr/>
              </p:nvSpPr>
              <p:spPr>
                <a:xfrm>
                  <a:off x="6588224" y="2492895"/>
                  <a:ext cx="1319387" cy="791575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cs-CZ" sz="3200" dirty="0" smtClean="0">
                      <a:solidFill>
                        <a:schemeClr val="tx2"/>
                      </a:solidFill>
                      <a:effectLst>
                        <a:outerShdw blurRad="63500" dist="38100" dir="5400000" algn="t" rotWithShape="0">
                          <a:prstClr val="black">
                            <a:alpha val="25000"/>
                          </a:prstClr>
                        </a:outerShdw>
                      </a:effectLst>
                      <a:ea typeface="+mj-ea"/>
                      <a:cs typeface="+mj-cs"/>
                    </a:rPr>
                    <a:t>F</a:t>
                  </a:r>
                  <a:r>
                    <a:rPr lang="cs-CZ" sz="3200" baseline="-25000" dirty="0" smtClean="0">
                      <a:solidFill>
                        <a:schemeClr val="tx2"/>
                      </a:solidFill>
                      <a:effectLst>
                        <a:outerShdw blurRad="63500" dist="38100" dir="5400000" algn="t" rotWithShape="0">
                          <a:prstClr val="black">
                            <a:alpha val="25000"/>
                          </a:prstClr>
                        </a:outerShdw>
                      </a:effectLst>
                    </a:rPr>
                    <a:t>2 </a:t>
                  </a:r>
                  <a:r>
                    <a:rPr lang="cs-CZ" sz="3200" dirty="0" smtClean="0">
                      <a:solidFill>
                        <a:schemeClr val="tx2"/>
                      </a:solidFill>
                      <a:effectLst>
                        <a:outerShdw blurRad="63500" dist="38100" dir="5400000" algn="t" rotWithShape="0">
                          <a:prstClr val="black">
                            <a:alpha val="25000"/>
                          </a:prstClr>
                        </a:outerShdw>
                      </a:effectLst>
                      <a:ea typeface="+mj-ea"/>
                      <a:cs typeface="+mj-cs"/>
                    </a:rPr>
                    <a:t>= ?</a:t>
                  </a:r>
                  <a:endParaRPr lang="cs-CZ" sz="3200" baseline="-25000" dirty="0">
                    <a:solidFill>
                      <a:schemeClr val="tx2"/>
                    </a:solidFill>
                    <a:effectLst>
                      <a:outerShdw blurRad="63500" dist="38100" dir="5400000" algn="t" rotWithShape="0">
                        <a:prstClr val="black">
                          <a:alpha val="25000"/>
                        </a:prstClr>
                      </a:outerShdw>
                    </a:effectLst>
                    <a:ea typeface="+mj-ea"/>
                    <a:cs typeface="+mj-cs"/>
                  </a:endParaRPr>
                </a:p>
              </p:txBody>
            </p:sp>
          </p:grpSp>
          <p:sp>
            <p:nvSpPr>
              <p:cNvPr id="10" name="Levá složená závorka 9"/>
              <p:cNvSpPr/>
              <p:nvPr/>
            </p:nvSpPr>
            <p:spPr>
              <a:xfrm rot="5400000">
                <a:off x="2321750" y="1106742"/>
                <a:ext cx="468052" cy="2592288"/>
              </a:xfrm>
              <a:prstGeom prst="leftBrac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11" name="Levá složená závorka 10"/>
              <p:cNvSpPr/>
              <p:nvPr/>
            </p:nvSpPr>
            <p:spPr>
              <a:xfrm rot="5400000">
                <a:off x="5058054" y="1106742"/>
                <a:ext cx="468052" cy="2592288"/>
              </a:xfrm>
              <a:prstGeom prst="leftBrac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12" name="TextovéPole 11"/>
              <p:cNvSpPr txBox="1"/>
              <p:nvPr/>
            </p:nvSpPr>
            <p:spPr>
              <a:xfrm>
                <a:off x="1886104" y="1584085"/>
                <a:ext cx="1669702" cy="70825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2800" dirty="0" smtClean="0">
                    <a:solidFill>
                      <a:schemeClr val="tx2"/>
                    </a:solidFill>
                    <a:effectLst>
                      <a:outerShdw blurRad="63500" dist="38100" dir="5400000" algn="t" rotWithShape="0">
                        <a:prstClr val="black">
                          <a:alpha val="25000"/>
                        </a:prstClr>
                      </a:outerShdw>
                    </a:effectLst>
                  </a:rPr>
                  <a:t>a</a:t>
                </a:r>
                <a:r>
                  <a:rPr lang="cs-CZ" sz="2800" baseline="-25000" dirty="0" smtClean="0">
                    <a:solidFill>
                      <a:schemeClr val="tx2"/>
                    </a:solidFill>
                    <a:effectLst>
                      <a:outerShdw blurRad="63500" dist="38100" dir="5400000" algn="t" rotWithShape="0">
                        <a:prstClr val="black">
                          <a:alpha val="25000"/>
                        </a:prstClr>
                      </a:outerShdw>
                    </a:effectLst>
                  </a:rPr>
                  <a:t>1</a:t>
                </a:r>
                <a:r>
                  <a:rPr lang="cs-CZ" sz="2800" dirty="0" smtClean="0">
                    <a:solidFill>
                      <a:schemeClr val="tx2"/>
                    </a:solidFill>
                    <a:effectLst>
                      <a:outerShdw blurRad="63500" dist="38100" dir="5400000" algn="t" rotWithShape="0">
                        <a:prstClr val="black">
                          <a:alpha val="25000"/>
                        </a:prstClr>
                      </a:outerShdw>
                    </a:effectLst>
                  </a:rPr>
                  <a:t> = 3m</a:t>
                </a:r>
                <a:endParaRPr lang="cs-CZ" sz="2800" baseline="-25000" dirty="0">
                  <a:solidFill>
                    <a:schemeClr val="tx2"/>
                  </a:solidFill>
                  <a:effectLst>
                    <a:outerShdw blurRad="63500" dist="38100" dir="5400000" algn="t" rotWithShape="0">
                      <a:prstClr val="black">
                        <a:alpha val="25000"/>
                      </a:prstClr>
                    </a:outerShdw>
                  </a:effectLst>
                </a:endParaRPr>
              </a:p>
            </p:txBody>
          </p:sp>
        </p:grpSp>
        <p:sp>
          <p:nvSpPr>
            <p:cNvPr id="6" name="TextovéPole 5"/>
            <p:cNvSpPr txBox="1"/>
            <p:nvPr/>
          </p:nvSpPr>
          <p:spPr>
            <a:xfrm>
              <a:off x="4412874" y="1825660"/>
              <a:ext cx="1815310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800" dirty="0" smtClean="0">
                  <a:solidFill>
                    <a:schemeClr val="tx2"/>
                  </a:solidFill>
                  <a:effectLst>
                    <a:outerShdw blurRad="63500" dist="38100" dir="5400000" algn="t" rotWithShape="0">
                      <a:prstClr val="black">
                        <a:alpha val="25000"/>
                      </a:prstClr>
                    </a:outerShdw>
                  </a:effectLst>
                </a:rPr>
                <a:t>a</a:t>
              </a:r>
              <a:r>
                <a:rPr lang="cs-CZ" sz="2800" baseline="-25000" dirty="0" smtClean="0">
                  <a:solidFill>
                    <a:schemeClr val="tx2"/>
                  </a:solidFill>
                  <a:effectLst>
                    <a:outerShdw blurRad="63500" dist="38100" dir="5400000" algn="t" rotWithShape="0">
                      <a:prstClr val="black">
                        <a:alpha val="25000"/>
                      </a:prstClr>
                    </a:outerShdw>
                  </a:effectLst>
                </a:rPr>
                <a:t>2</a:t>
              </a:r>
              <a:r>
                <a:rPr lang="cs-CZ" sz="2800" dirty="0" smtClean="0">
                  <a:solidFill>
                    <a:schemeClr val="tx2"/>
                  </a:solidFill>
                  <a:effectLst>
                    <a:outerShdw blurRad="63500" dist="38100" dir="5400000" algn="t" rotWithShape="0">
                      <a:prstClr val="black">
                        <a:alpha val="25000"/>
                      </a:prstClr>
                    </a:outerShdw>
                  </a:effectLst>
                </a:rPr>
                <a:t> = 1,5 m </a:t>
              </a:r>
              <a:endParaRPr lang="cs-CZ" sz="2800" baseline="-25000" dirty="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</a:endParaRPr>
            </a:p>
          </p:txBody>
        </p:sp>
      </p:grpSp>
      <p:grpSp>
        <p:nvGrpSpPr>
          <p:cNvPr id="18" name="Skupina 17"/>
          <p:cNvGrpSpPr/>
          <p:nvPr/>
        </p:nvGrpSpPr>
        <p:grpSpPr>
          <a:xfrm>
            <a:off x="827584" y="3789040"/>
            <a:ext cx="5668086" cy="1897248"/>
            <a:chOff x="1156661" y="1825660"/>
            <a:chExt cx="5668086" cy="1897248"/>
          </a:xfrm>
        </p:grpSpPr>
        <p:grpSp>
          <p:nvGrpSpPr>
            <p:cNvPr id="19" name="Skupina 18"/>
            <p:cNvGrpSpPr/>
            <p:nvPr/>
          </p:nvGrpSpPr>
          <p:grpSpPr>
            <a:xfrm>
              <a:off x="1156661" y="1888957"/>
              <a:ext cx="5668086" cy="1833951"/>
              <a:chOff x="906025" y="1643827"/>
              <a:chExt cx="6749489" cy="2482508"/>
            </a:xfrm>
          </p:grpSpPr>
          <p:sp>
            <p:nvSpPr>
              <p:cNvPr id="21" name="Šipka dolů 20"/>
              <p:cNvSpPr/>
              <p:nvPr/>
            </p:nvSpPr>
            <p:spPr>
              <a:xfrm>
                <a:off x="3952899" y="2924943"/>
                <a:ext cx="382973" cy="468052"/>
              </a:xfrm>
              <a:prstGeom prst="downArrow">
                <a:avLst/>
              </a:prstGeom>
              <a:solidFill>
                <a:srgbClr val="FF0000"/>
              </a:solidFill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grpSp>
            <p:nvGrpSpPr>
              <p:cNvPr id="23" name="Skupina 22"/>
              <p:cNvGrpSpPr/>
              <p:nvPr/>
            </p:nvGrpSpPr>
            <p:grpSpPr>
              <a:xfrm>
                <a:off x="906025" y="1643827"/>
                <a:ext cx="6749489" cy="2482508"/>
                <a:chOff x="906025" y="1220490"/>
                <a:chExt cx="6749489" cy="2482508"/>
              </a:xfrm>
            </p:grpSpPr>
            <p:grpSp>
              <p:nvGrpSpPr>
                <p:cNvPr id="27" name="Skupina 26"/>
                <p:cNvGrpSpPr/>
                <p:nvPr/>
              </p:nvGrpSpPr>
              <p:grpSpPr>
                <a:xfrm>
                  <a:off x="906025" y="2276872"/>
                  <a:ext cx="5682199" cy="576064"/>
                  <a:chOff x="906025" y="2780928"/>
                  <a:chExt cx="5682199" cy="576064"/>
                </a:xfrm>
              </p:grpSpPr>
              <p:sp>
                <p:nvSpPr>
                  <p:cNvPr id="30" name="Obdélník 29"/>
                  <p:cNvSpPr/>
                  <p:nvPr/>
                </p:nvSpPr>
                <p:spPr>
                  <a:xfrm>
                    <a:off x="1187624" y="2780928"/>
                    <a:ext cx="5400600" cy="216024"/>
                  </a:xfrm>
                  <a:prstGeom prst="rect">
                    <a:avLst/>
                  </a:prstGeom>
                  <a:solidFill>
                    <a:schemeClr val="accent3"/>
                  </a:solidFill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cs-CZ"/>
                  </a:p>
                </p:txBody>
              </p:sp>
              <p:sp>
                <p:nvSpPr>
                  <p:cNvPr id="31" name="Rovnoramenný trojúhelník 30"/>
                  <p:cNvSpPr/>
                  <p:nvPr/>
                </p:nvSpPr>
                <p:spPr>
                  <a:xfrm>
                    <a:off x="906025" y="2945562"/>
                    <a:ext cx="792088" cy="411430"/>
                  </a:xfrm>
                  <a:prstGeom prst="triangle">
                    <a:avLst/>
                  </a:prstGeom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cs-CZ"/>
                  </a:p>
                </p:txBody>
              </p:sp>
            </p:grpSp>
            <p:sp>
              <p:nvSpPr>
                <p:cNvPr id="28" name="TextovéPole 27"/>
                <p:cNvSpPr txBox="1"/>
                <p:nvPr/>
              </p:nvSpPr>
              <p:spPr>
                <a:xfrm>
                  <a:off x="3789049" y="2994747"/>
                  <a:ext cx="1918762" cy="708251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cs-CZ" sz="2800" dirty="0" smtClean="0">
                      <a:solidFill>
                        <a:schemeClr val="tx2"/>
                      </a:solidFill>
                      <a:effectLst>
                        <a:outerShdw blurRad="63500" dist="38100" dir="5400000" algn="t" rotWithShape="0">
                          <a:prstClr val="black">
                            <a:alpha val="25000"/>
                          </a:prstClr>
                        </a:outerShdw>
                      </a:effectLst>
                      <a:ea typeface="+mj-ea"/>
                      <a:cs typeface="+mj-cs"/>
                    </a:rPr>
                    <a:t>F</a:t>
                  </a:r>
                  <a:r>
                    <a:rPr lang="cs-CZ" sz="2800" baseline="-25000" dirty="0">
                      <a:solidFill>
                        <a:schemeClr val="tx2"/>
                      </a:solidFill>
                      <a:effectLst>
                        <a:outerShdw blurRad="63500" dist="38100" dir="5400000" algn="t" rotWithShape="0">
                          <a:prstClr val="black">
                            <a:alpha val="25000"/>
                          </a:prstClr>
                        </a:outerShdw>
                      </a:effectLst>
                    </a:rPr>
                    <a:t>1</a:t>
                  </a:r>
                  <a:r>
                    <a:rPr lang="cs-CZ" sz="2800" dirty="0" smtClean="0">
                      <a:solidFill>
                        <a:schemeClr val="tx2"/>
                      </a:solidFill>
                      <a:effectLst>
                        <a:outerShdw blurRad="63500" dist="38100" dir="5400000" algn="t" rotWithShape="0">
                          <a:prstClr val="black">
                            <a:alpha val="25000"/>
                          </a:prstClr>
                        </a:outerShdw>
                      </a:effectLst>
                      <a:ea typeface="+mj-ea"/>
                      <a:cs typeface="+mj-cs"/>
                    </a:rPr>
                    <a:t> = 40 N</a:t>
                  </a:r>
                  <a:endParaRPr lang="cs-CZ" sz="2800" baseline="-25000" dirty="0">
                    <a:solidFill>
                      <a:schemeClr val="tx2"/>
                    </a:solidFill>
                    <a:effectLst>
                      <a:outerShdw blurRad="63500" dist="38100" dir="5400000" algn="t" rotWithShape="0">
                        <a:prstClr val="black">
                          <a:alpha val="25000"/>
                        </a:prstClr>
                      </a:outerShdw>
                    </a:effectLst>
                    <a:ea typeface="+mj-ea"/>
                    <a:cs typeface="+mj-cs"/>
                  </a:endParaRPr>
                </a:p>
              </p:txBody>
            </p:sp>
            <p:sp>
              <p:nvSpPr>
                <p:cNvPr id="29" name="TextovéPole 28"/>
                <p:cNvSpPr txBox="1"/>
                <p:nvPr/>
              </p:nvSpPr>
              <p:spPr>
                <a:xfrm>
                  <a:off x="5536323" y="1220490"/>
                  <a:ext cx="2119191" cy="791574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cs-CZ" sz="3200" dirty="0" smtClean="0">
                      <a:solidFill>
                        <a:schemeClr val="tx2"/>
                      </a:solidFill>
                      <a:effectLst>
                        <a:outerShdw blurRad="63500" dist="38100" dir="5400000" algn="t" rotWithShape="0">
                          <a:prstClr val="black">
                            <a:alpha val="25000"/>
                          </a:prstClr>
                        </a:outerShdw>
                      </a:effectLst>
                      <a:ea typeface="+mj-ea"/>
                      <a:cs typeface="+mj-cs"/>
                    </a:rPr>
                    <a:t>F</a:t>
                  </a:r>
                  <a:r>
                    <a:rPr lang="cs-CZ" sz="3200" baseline="-25000" dirty="0" smtClean="0">
                      <a:solidFill>
                        <a:schemeClr val="tx2"/>
                      </a:solidFill>
                      <a:effectLst>
                        <a:outerShdw blurRad="63500" dist="38100" dir="5400000" algn="t" rotWithShape="0">
                          <a:prstClr val="black">
                            <a:alpha val="25000"/>
                          </a:prstClr>
                        </a:outerShdw>
                      </a:effectLst>
                    </a:rPr>
                    <a:t>2 </a:t>
                  </a:r>
                  <a:r>
                    <a:rPr lang="cs-CZ" sz="3200" dirty="0" smtClean="0">
                      <a:solidFill>
                        <a:schemeClr val="tx2"/>
                      </a:solidFill>
                      <a:effectLst>
                        <a:outerShdw blurRad="63500" dist="38100" dir="5400000" algn="t" rotWithShape="0">
                          <a:prstClr val="black">
                            <a:alpha val="25000"/>
                          </a:prstClr>
                        </a:outerShdw>
                      </a:effectLst>
                      <a:ea typeface="+mj-ea"/>
                      <a:cs typeface="+mj-cs"/>
                    </a:rPr>
                    <a:t>= 10 N</a:t>
                  </a:r>
                  <a:endParaRPr lang="cs-CZ" sz="3200" baseline="-25000" dirty="0">
                    <a:solidFill>
                      <a:schemeClr val="tx2"/>
                    </a:solidFill>
                    <a:effectLst>
                      <a:outerShdw blurRad="63500" dist="38100" dir="5400000" algn="t" rotWithShape="0">
                        <a:prstClr val="black">
                          <a:alpha val="25000"/>
                        </a:prstClr>
                      </a:outerShdw>
                    </a:effectLst>
                    <a:ea typeface="+mj-ea"/>
                    <a:cs typeface="+mj-cs"/>
                  </a:endParaRPr>
                </a:p>
              </p:txBody>
            </p:sp>
          </p:grpSp>
          <p:sp>
            <p:nvSpPr>
              <p:cNvPr id="24" name="Levá složená závorka 23"/>
              <p:cNvSpPr/>
              <p:nvPr/>
            </p:nvSpPr>
            <p:spPr>
              <a:xfrm rot="5400000">
                <a:off x="3711617" y="-176399"/>
                <a:ext cx="459753" cy="5293461"/>
              </a:xfrm>
              <a:prstGeom prst="leftBrac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26" name="TextovéPole 25"/>
              <p:cNvSpPr txBox="1"/>
              <p:nvPr/>
            </p:nvSpPr>
            <p:spPr>
              <a:xfrm>
                <a:off x="1420500" y="3384189"/>
                <a:ext cx="2192529" cy="70825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2800" dirty="0" smtClean="0">
                    <a:solidFill>
                      <a:schemeClr val="tx2"/>
                    </a:solidFill>
                    <a:effectLst>
                      <a:outerShdw blurRad="63500" dist="38100" dir="5400000" algn="t" rotWithShape="0">
                        <a:prstClr val="black">
                          <a:alpha val="25000"/>
                        </a:prstClr>
                      </a:outerShdw>
                    </a:effectLst>
                  </a:rPr>
                  <a:t>a</a:t>
                </a:r>
                <a:r>
                  <a:rPr lang="cs-CZ" sz="2800" baseline="-25000" dirty="0" smtClean="0">
                    <a:solidFill>
                      <a:schemeClr val="tx2"/>
                    </a:solidFill>
                    <a:effectLst>
                      <a:outerShdw blurRad="63500" dist="38100" dir="5400000" algn="t" rotWithShape="0">
                        <a:prstClr val="black">
                          <a:alpha val="25000"/>
                        </a:prstClr>
                      </a:outerShdw>
                    </a:effectLst>
                  </a:rPr>
                  <a:t>1</a:t>
                </a:r>
                <a:r>
                  <a:rPr lang="cs-CZ" sz="2800" dirty="0" smtClean="0">
                    <a:solidFill>
                      <a:schemeClr val="tx2"/>
                    </a:solidFill>
                    <a:effectLst>
                      <a:outerShdw blurRad="63500" dist="38100" dir="5400000" algn="t" rotWithShape="0">
                        <a:prstClr val="black">
                          <a:alpha val="25000"/>
                        </a:prstClr>
                      </a:outerShdw>
                    </a:effectLst>
                  </a:rPr>
                  <a:t> = 0,3m</a:t>
                </a:r>
                <a:endParaRPr lang="cs-CZ" sz="2800" baseline="-25000" dirty="0">
                  <a:solidFill>
                    <a:schemeClr val="tx2"/>
                  </a:solidFill>
                  <a:effectLst>
                    <a:outerShdw blurRad="63500" dist="38100" dir="5400000" algn="t" rotWithShape="0">
                      <a:prstClr val="black">
                        <a:alpha val="25000"/>
                      </a:prstClr>
                    </a:outerShdw>
                  </a:effectLst>
                </a:endParaRPr>
              </a:p>
            </p:txBody>
          </p:sp>
          <p:sp>
            <p:nvSpPr>
              <p:cNvPr id="25" name="Levá složená závorka 24"/>
              <p:cNvSpPr/>
              <p:nvPr/>
            </p:nvSpPr>
            <p:spPr>
              <a:xfrm rot="16200000">
                <a:off x="2396872" y="1879959"/>
                <a:ext cx="468052" cy="2592288"/>
              </a:xfrm>
              <a:prstGeom prst="leftBrac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</p:grpSp>
        <p:sp>
          <p:nvSpPr>
            <p:cNvPr id="20" name="TextovéPole 19"/>
            <p:cNvSpPr txBox="1"/>
            <p:nvPr/>
          </p:nvSpPr>
          <p:spPr>
            <a:xfrm>
              <a:off x="2884851" y="1825660"/>
              <a:ext cx="1815310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800" dirty="0" smtClean="0">
                  <a:solidFill>
                    <a:schemeClr val="tx2"/>
                  </a:solidFill>
                  <a:effectLst>
                    <a:outerShdw blurRad="63500" dist="38100" dir="5400000" algn="t" rotWithShape="0">
                      <a:prstClr val="black">
                        <a:alpha val="25000"/>
                      </a:prstClr>
                    </a:outerShdw>
                  </a:effectLst>
                </a:rPr>
                <a:t>a</a:t>
              </a:r>
              <a:r>
                <a:rPr lang="cs-CZ" sz="2800" baseline="-25000" dirty="0" smtClean="0">
                  <a:solidFill>
                    <a:schemeClr val="tx2"/>
                  </a:solidFill>
                  <a:effectLst>
                    <a:outerShdw blurRad="63500" dist="38100" dir="5400000" algn="t" rotWithShape="0">
                      <a:prstClr val="black">
                        <a:alpha val="25000"/>
                      </a:prstClr>
                    </a:outerShdw>
                  </a:effectLst>
                </a:rPr>
                <a:t>2</a:t>
              </a:r>
              <a:r>
                <a:rPr lang="cs-CZ" sz="2800" dirty="0" smtClean="0">
                  <a:solidFill>
                    <a:schemeClr val="tx2"/>
                  </a:solidFill>
                  <a:effectLst>
                    <a:outerShdw blurRad="63500" dist="38100" dir="5400000" algn="t" rotWithShape="0">
                      <a:prstClr val="black">
                        <a:alpha val="25000"/>
                      </a:prstClr>
                    </a:outerShdw>
                  </a:effectLst>
                </a:rPr>
                <a:t> = ? m </a:t>
              </a:r>
              <a:endParaRPr lang="cs-CZ" sz="2800" baseline="-25000" dirty="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</a:endParaRPr>
            </a:p>
          </p:txBody>
        </p:sp>
      </p:grpSp>
      <p:sp>
        <p:nvSpPr>
          <p:cNvPr id="32" name="Šipka nahoru 31"/>
          <p:cNvSpPr/>
          <p:nvPr/>
        </p:nvSpPr>
        <p:spPr>
          <a:xfrm>
            <a:off x="5364088" y="4293096"/>
            <a:ext cx="333320" cy="301315"/>
          </a:xfrm>
          <a:prstGeom prst="up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3" name="TextovéPole 32"/>
          <p:cNvSpPr txBox="1"/>
          <p:nvPr/>
        </p:nvSpPr>
        <p:spPr>
          <a:xfrm>
            <a:off x="6876256" y="5058305"/>
            <a:ext cx="1699504" cy="18158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ea typeface="+mj-ea"/>
                <a:cs typeface="+mj-cs"/>
              </a:rPr>
              <a:t>F</a:t>
            </a:r>
            <a:r>
              <a:rPr lang="cs-CZ" sz="2800" baseline="-25000" dirty="0" smtClean="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ea typeface="+mj-ea"/>
                <a:cs typeface="+mj-cs"/>
              </a:rPr>
              <a:t>2</a:t>
            </a:r>
            <a:r>
              <a:rPr lang="cs-CZ" sz="2800" dirty="0" smtClean="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ea typeface="+mj-ea"/>
                <a:cs typeface="+mj-cs"/>
              </a:rPr>
              <a:t> </a:t>
            </a:r>
            <a:r>
              <a:rPr lang="cs-CZ" sz="2800" dirty="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ea typeface="+mj-ea"/>
                <a:cs typeface="+mj-cs"/>
              </a:rPr>
              <a:t>= 84 </a:t>
            </a:r>
            <a:r>
              <a:rPr lang="cs-CZ" sz="2800" dirty="0" smtClean="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ea typeface="+mj-ea"/>
                <a:cs typeface="+mj-cs"/>
              </a:rPr>
              <a:t>N</a:t>
            </a:r>
          </a:p>
          <a:p>
            <a:endParaRPr lang="cs-CZ" sz="2800" dirty="0">
              <a:solidFill>
                <a:schemeClr val="tx2"/>
              </a:solidFill>
              <a:effectLst>
                <a:outerShdw blurRad="63500" dist="38100" dir="5400000" algn="t" rotWithShape="0">
                  <a:prstClr val="black">
                    <a:alpha val="25000"/>
                  </a:prstClr>
                </a:outerShdw>
              </a:effectLst>
              <a:ea typeface="+mj-ea"/>
              <a:cs typeface="+mj-cs"/>
            </a:endParaRPr>
          </a:p>
          <a:p>
            <a:r>
              <a:rPr lang="cs-CZ" sz="2800" dirty="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</a:rPr>
              <a:t>a</a:t>
            </a:r>
            <a:r>
              <a:rPr lang="cs-CZ" sz="2800" baseline="-25000" dirty="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</a:rPr>
              <a:t>2</a:t>
            </a:r>
            <a:r>
              <a:rPr lang="cs-CZ" sz="2800" dirty="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</a:rPr>
              <a:t> = 1,2 m</a:t>
            </a:r>
          </a:p>
          <a:p>
            <a:endParaRPr lang="cs-CZ" sz="2800" dirty="0">
              <a:solidFill>
                <a:schemeClr val="tx2"/>
              </a:solidFill>
              <a:effectLst>
                <a:outerShdw blurRad="63500" dist="38100" dir="5400000" algn="t" rotWithShape="0">
                  <a:prstClr val="black">
                    <a:alpha val="25000"/>
                  </a:prstClr>
                </a:outerShdw>
              </a:effectLst>
              <a:ea typeface="+mj-ea"/>
              <a:cs typeface="+mj-cs"/>
            </a:endParaRPr>
          </a:p>
        </p:txBody>
      </p:sp>
      <p:pic>
        <p:nvPicPr>
          <p:cNvPr id="2050" name="Picture 2" descr="C:\Users\Krejsová\AppData\Local\Microsoft\Windows\Temporary Internet Files\Content.IE5\AF19HDOE\MC900019803[1].wmf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481671" y="4251706"/>
            <a:ext cx="2193004" cy="2295863"/>
          </a:xfrm>
          <a:prstGeom prst="rect">
            <a:avLst/>
          </a:prstGeom>
          <a:solidFill>
            <a:srgbClr val="CCFFFF"/>
          </a:solidFill>
        </p:spPr>
      </p:pic>
      <p:sp>
        <p:nvSpPr>
          <p:cNvPr id="34" name="TextovéPole 33"/>
          <p:cNvSpPr txBox="1"/>
          <p:nvPr/>
        </p:nvSpPr>
        <p:spPr>
          <a:xfrm>
            <a:off x="2117813" y="5714092"/>
            <a:ext cx="3174267" cy="52322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 w="28575">
            <a:solidFill>
              <a:srgbClr val="FF0000"/>
            </a:solidFill>
          </a:ln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chemeClr val="tx2"/>
                </a:solidFill>
              </a:rPr>
              <a:t>Jednozvratná páka</a:t>
            </a:r>
            <a:endParaRPr lang="cs-CZ" sz="2800" dirty="0">
              <a:solidFill>
                <a:schemeClr val="tx2"/>
              </a:solidFill>
            </a:endParaRPr>
          </a:p>
        </p:txBody>
      </p:sp>
      <p:sp>
        <p:nvSpPr>
          <p:cNvPr id="36" name="TextovéPole 35"/>
          <p:cNvSpPr txBox="1"/>
          <p:nvPr/>
        </p:nvSpPr>
        <p:spPr>
          <a:xfrm>
            <a:off x="2100069" y="3095429"/>
            <a:ext cx="3012620" cy="52322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 w="28575">
            <a:solidFill>
              <a:srgbClr val="FF0000"/>
            </a:solidFill>
          </a:ln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chemeClr val="tx2"/>
                </a:solidFill>
              </a:rPr>
              <a:t>Dvojzvratná páka</a:t>
            </a:r>
            <a:endParaRPr lang="cs-CZ" sz="2800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0596289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3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 animBg="1"/>
      <p:bldP spid="3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-531440"/>
            <a:ext cx="8229600" cy="1600200"/>
          </a:xfrm>
        </p:spPr>
        <p:txBody>
          <a:bodyPr/>
          <a:lstStyle/>
          <a:p>
            <a:r>
              <a:rPr lang="cs-CZ" sz="4400" dirty="0" smtClean="0"/>
              <a:t>Kdy využíváme páku?</a:t>
            </a:r>
            <a:endParaRPr lang="cs-CZ" sz="4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1772816"/>
            <a:ext cx="8229600" cy="492941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3200" b="1" dirty="0" smtClean="0">
                <a:solidFill>
                  <a:schemeClr val="tx2"/>
                </a:solidFill>
              </a:rPr>
              <a:t>Pomocí páky zvedáme těžké předměty menší silou</a:t>
            </a:r>
            <a:endParaRPr lang="cs-CZ" sz="3200" b="1" dirty="0">
              <a:solidFill>
                <a:schemeClr val="tx2"/>
              </a:solidFill>
            </a:endParaRPr>
          </a:p>
        </p:txBody>
      </p:sp>
      <p:pic>
        <p:nvPicPr>
          <p:cNvPr id="3074" name="Picture 2" descr="C:\Users\Krejsová\AppData\Local\Microsoft\Windows\Temporary Internet Files\Content.IE5\TK90EAW9\MC900379443[1].wmf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059832" y="2492895"/>
            <a:ext cx="3528392" cy="25101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5004048" y="5157192"/>
            <a:ext cx="86409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dirty="0" smtClean="0">
                <a:solidFill>
                  <a:srgbClr val="FF0000"/>
                </a:solidFill>
              </a:rPr>
              <a:t>O</a:t>
            </a:r>
            <a:endParaRPr lang="cs-CZ" sz="4000" b="1" dirty="0">
              <a:solidFill>
                <a:srgbClr val="FF0000"/>
              </a:solidFill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5220071" y="4869160"/>
            <a:ext cx="176681" cy="144016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9630233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ovéPole 5"/>
          <p:cNvSpPr txBox="1"/>
          <p:nvPr/>
        </p:nvSpPr>
        <p:spPr>
          <a:xfrm>
            <a:off x="467544" y="692696"/>
            <a:ext cx="914501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ea typeface="+mj-ea"/>
                <a:cs typeface="+mj-cs"/>
              </a:rPr>
              <a:t>Pákou přemáháme jiné síly než je </a:t>
            </a:r>
            <a:r>
              <a:rPr lang="cs-CZ" sz="3600" dirty="0" err="1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ea typeface="+mj-ea"/>
                <a:cs typeface="+mj-cs"/>
              </a:rPr>
              <a:t>Fg</a:t>
            </a:r>
            <a:endParaRPr lang="cs-CZ" sz="3600" dirty="0">
              <a:solidFill>
                <a:schemeClr val="tx2"/>
              </a:solidFill>
              <a:effectLst>
                <a:outerShdw blurRad="63500" dist="38100" dir="5400000" algn="t" rotWithShape="0">
                  <a:prstClr val="black">
                    <a:alpha val="25000"/>
                  </a:prstClr>
                </a:outerShdw>
              </a:effectLst>
              <a:ea typeface="+mj-ea"/>
              <a:cs typeface="+mj-cs"/>
            </a:endParaRPr>
          </a:p>
        </p:txBody>
      </p:sp>
      <p:pic>
        <p:nvPicPr>
          <p:cNvPr id="4100" name="Picture 4" descr="C:\Users\Krejsová\AppData\Local\Microsoft\Windows\Temporary Internet Files\Content.IE5\HW1QB9ZW\MC900296046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76448" y="1448123"/>
            <a:ext cx="2304256" cy="22468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105" name="Picture 9" descr="C:\Users\Krejsová\AppData\Local\Microsoft\Windows\Temporary Internet Files\Content.IE5\DL1NC0EJ\MC900296085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203848" y="1402581"/>
            <a:ext cx="2376264" cy="23022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104" name="Picture 8" descr="C:\Users\Krejsová\AppData\Local\Microsoft\Windows\Temporary Internet Files\Content.IE5\56TU68TU\MC900292356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940152" y="1650164"/>
            <a:ext cx="2448272" cy="2019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106" name="Picture 10" descr="C:\Users\Krejsová\AppData\Local\Microsoft\Windows\Temporary Internet Files\Content.IE5\TK90EAW9\MC900296097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928495" y="4293096"/>
            <a:ext cx="2471596" cy="22150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109" name="Picture 13" descr="C:\Users\Krejsová\AppData\Local\Microsoft\Windows\Temporary Internet Files\Content.IE5\1B2SDQKH\MC900290782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854899" y="3858482"/>
            <a:ext cx="2618778" cy="22348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110" name="Picture 14" descr="C:\Users\Krejsová\AppData\Local\Microsoft\Windows\Temporary Internet Files\Content.IE5\AF19HDOE\MC900330930[1].wmf"/>
          <p:cNvPicPr>
            <a:picLocks noChangeAspect="1" noChangeArrowheads="1"/>
          </p:cNvPicPr>
          <p:nvPr/>
        </p:nvPicPr>
        <p:blipFill>
          <a:blip r:embed="rId7" cstate="print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99592" y="4350500"/>
            <a:ext cx="1425921" cy="18152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grpSp>
        <p:nvGrpSpPr>
          <p:cNvPr id="9" name="Skupina 8"/>
          <p:cNvGrpSpPr/>
          <p:nvPr/>
        </p:nvGrpSpPr>
        <p:grpSpPr>
          <a:xfrm>
            <a:off x="539552" y="836711"/>
            <a:ext cx="7992888" cy="5671465"/>
            <a:chOff x="251520" y="836712"/>
            <a:chExt cx="7992888" cy="5400600"/>
          </a:xfrm>
        </p:grpSpPr>
        <p:sp>
          <p:nvSpPr>
            <p:cNvPr id="10" name="Obdélník 9"/>
            <p:cNvSpPr/>
            <p:nvPr/>
          </p:nvSpPr>
          <p:spPr>
            <a:xfrm>
              <a:off x="251520" y="836712"/>
              <a:ext cx="7992888" cy="540060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grpSp>
          <p:nvGrpSpPr>
            <p:cNvPr id="11" name="Skupina 10"/>
            <p:cNvGrpSpPr/>
            <p:nvPr/>
          </p:nvGrpSpPr>
          <p:grpSpPr>
            <a:xfrm>
              <a:off x="467646" y="1611291"/>
              <a:ext cx="7404576" cy="4533648"/>
              <a:chOff x="467646" y="1611291"/>
              <a:chExt cx="7404576" cy="4533648"/>
            </a:xfrm>
          </p:grpSpPr>
          <p:grpSp>
            <p:nvGrpSpPr>
              <p:cNvPr id="12" name="Skupina 11"/>
              <p:cNvGrpSpPr/>
              <p:nvPr/>
            </p:nvGrpSpPr>
            <p:grpSpPr>
              <a:xfrm>
                <a:off x="2051720" y="1611291"/>
                <a:ext cx="5820502" cy="3857671"/>
                <a:chOff x="1015494" y="2462135"/>
                <a:chExt cx="4723241" cy="3240360"/>
              </a:xfrm>
            </p:grpSpPr>
            <p:grpSp>
              <p:nvGrpSpPr>
                <p:cNvPr id="14" name="Skupina 13"/>
                <p:cNvGrpSpPr/>
                <p:nvPr/>
              </p:nvGrpSpPr>
              <p:grpSpPr>
                <a:xfrm>
                  <a:off x="1015494" y="2462135"/>
                  <a:ext cx="4723241" cy="3240360"/>
                  <a:chOff x="1403648" y="1340768"/>
                  <a:chExt cx="3925042" cy="2761415"/>
                </a:xfrm>
              </p:grpSpPr>
              <p:pic>
                <p:nvPicPr>
                  <p:cNvPr id="17" name="Picture 2"/>
                  <p:cNvPicPr>
                    <a:picLocks noChangeAspect="1" noChangeArrowheads="1"/>
                  </p:cNvPicPr>
                  <p:nvPr/>
                </p:nvPicPr>
                <p:blipFill>
                  <a:blip r:embed="rId8" cstate="print">
                    <a:extLst>
                      <a:ext uri="{28A0092B-C50C-407E-A947-70E740481C1C}">
                        <a14:useLocalDpi xmlns:a14="http://schemas.microsoft.com/office/drawing/2010/main" xmlns="" val="0"/>
                      </a:ext>
                    </a:extLst>
                  </a:blip>
                  <a:srcRect/>
                  <a:stretch>
                    <a:fillRect/>
                  </a:stretch>
                </p:blipFill>
                <p:spPr bwMode="auto">
                  <a:xfrm flipH="1">
                    <a:off x="1403648" y="1340768"/>
                    <a:ext cx="3816424" cy="2761415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  <a:extLst>
                    <a:ext uri="{909E8E84-426E-40DD-AFC4-6F175D3DCCD1}">
                      <a14:hiddenFill xmlns:a14="http://schemas.microsoft.com/office/drawing/2010/main" xmlns="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xmlns="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 xmlns="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</p:pic>
              <p:cxnSp>
                <p:nvCxnSpPr>
                  <p:cNvPr id="18" name="Přímá spojnice 17"/>
                  <p:cNvCxnSpPr/>
                  <p:nvPr/>
                </p:nvCxnSpPr>
                <p:spPr>
                  <a:xfrm>
                    <a:off x="2195736" y="2204864"/>
                    <a:ext cx="2448272" cy="1440160"/>
                  </a:xfrm>
                  <a:prstGeom prst="line">
                    <a:avLst/>
                  </a:prstGeom>
                  <a:ln w="44450">
                    <a:solidFill>
                      <a:srgbClr val="FF0000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sp>
                <p:nvSpPr>
                  <p:cNvPr id="19" name="Šipka dolů 18"/>
                  <p:cNvSpPr/>
                  <p:nvPr/>
                </p:nvSpPr>
                <p:spPr>
                  <a:xfrm rot="1836712" flipV="1">
                    <a:off x="4627248" y="2867775"/>
                    <a:ext cx="274321" cy="760389"/>
                  </a:xfrm>
                  <a:prstGeom prst="downArrow">
                    <a:avLst/>
                  </a:prstGeom>
                  <a:solidFill>
                    <a:srgbClr val="002060"/>
                  </a:solidFill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cs-CZ"/>
                  </a:p>
                </p:txBody>
              </p:sp>
              <p:sp>
                <p:nvSpPr>
                  <p:cNvPr id="20" name="Šipka dolů 19"/>
                  <p:cNvSpPr/>
                  <p:nvPr/>
                </p:nvSpPr>
                <p:spPr>
                  <a:xfrm rot="1836712">
                    <a:off x="2528291" y="2567261"/>
                    <a:ext cx="258350" cy="719457"/>
                  </a:xfrm>
                  <a:prstGeom prst="downArrow">
                    <a:avLst/>
                  </a:prstGeom>
                  <a:solidFill>
                    <a:srgbClr val="002060"/>
                  </a:solidFill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cs-CZ"/>
                  </a:p>
                </p:txBody>
              </p:sp>
              <p:cxnSp>
                <p:nvCxnSpPr>
                  <p:cNvPr id="21" name="Přímá spojnice 20"/>
                  <p:cNvCxnSpPr/>
                  <p:nvPr/>
                </p:nvCxnSpPr>
                <p:spPr>
                  <a:xfrm>
                    <a:off x="2123728" y="2296390"/>
                    <a:ext cx="644911" cy="412530"/>
                  </a:xfrm>
                  <a:prstGeom prst="line">
                    <a:avLst/>
                  </a:prstGeom>
                  <a:ln w="63500">
                    <a:solidFill>
                      <a:srgbClr val="00B050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sp>
                <p:nvSpPr>
                  <p:cNvPr id="22" name="TextovéPole 21"/>
                  <p:cNvSpPr txBox="1"/>
                  <p:nvPr/>
                </p:nvSpPr>
                <p:spPr>
                  <a:xfrm>
                    <a:off x="2626573" y="3121804"/>
                    <a:ext cx="505267" cy="523220"/>
                  </a:xfrm>
                  <a:prstGeom prst="rect">
                    <a:avLst/>
                  </a:prstGeom>
                  <a:noFill/>
                </p:spPr>
                <p:txBody>
                  <a:bodyPr wrap="none" rtlCol="0">
                    <a:spAutoFit/>
                  </a:bodyPr>
                  <a:lstStyle/>
                  <a:p>
                    <a:r>
                      <a:rPr lang="cs-CZ" sz="2800" dirty="0" smtClean="0">
                        <a:solidFill>
                          <a:srgbClr val="00B050"/>
                        </a:solidFill>
                      </a:rPr>
                      <a:t>F</a:t>
                    </a:r>
                    <a:r>
                      <a:rPr lang="cs-CZ" sz="2800" baseline="-25000" dirty="0" smtClean="0">
                        <a:solidFill>
                          <a:srgbClr val="00B050"/>
                        </a:solidFill>
                      </a:rPr>
                      <a:t>2</a:t>
                    </a:r>
                    <a:endParaRPr lang="cs-CZ" sz="2800" baseline="-25000" dirty="0">
                      <a:solidFill>
                        <a:srgbClr val="00B050"/>
                      </a:solidFill>
                    </a:endParaRPr>
                  </a:p>
                </p:txBody>
              </p:sp>
              <p:sp>
                <p:nvSpPr>
                  <p:cNvPr id="23" name="TextovéPole 22"/>
                  <p:cNvSpPr txBox="1"/>
                  <p:nvPr/>
                </p:nvSpPr>
                <p:spPr>
                  <a:xfrm>
                    <a:off x="4823423" y="3241312"/>
                    <a:ext cx="505267" cy="523220"/>
                  </a:xfrm>
                  <a:prstGeom prst="rect">
                    <a:avLst/>
                  </a:prstGeom>
                  <a:noFill/>
                </p:spPr>
                <p:txBody>
                  <a:bodyPr wrap="none" rtlCol="0">
                    <a:spAutoFit/>
                  </a:bodyPr>
                  <a:lstStyle/>
                  <a:p>
                    <a:r>
                      <a:rPr lang="cs-CZ" sz="2800" dirty="0">
                        <a:solidFill>
                          <a:srgbClr val="FF0000"/>
                        </a:solidFill>
                      </a:rPr>
                      <a:t>F</a:t>
                    </a:r>
                    <a:r>
                      <a:rPr lang="cs-CZ" sz="2800" baseline="-25000" dirty="0">
                        <a:solidFill>
                          <a:srgbClr val="FF0000"/>
                        </a:solidFill>
                      </a:rPr>
                      <a:t>1</a:t>
                    </a:r>
                  </a:p>
                </p:txBody>
              </p:sp>
              <p:sp>
                <p:nvSpPr>
                  <p:cNvPr id="24" name="TextovéPole 23"/>
                  <p:cNvSpPr txBox="1"/>
                  <p:nvPr/>
                </p:nvSpPr>
                <p:spPr>
                  <a:xfrm>
                    <a:off x="1878684" y="2598948"/>
                    <a:ext cx="484428" cy="523220"/>
                  </a:xfrm>
                  <a:prstGeom prst="rect">
                    <a:avLst/>
                  </a:prstGeom>
                  <a:noFill/>
                </p:spPr>
                <p:txBody>
                  <a:bodyPr wrap="none" rtlCol="0">
                    <a:spAutoFit/>
                  </a:bodyPr>
                  <a:lstStyle/>
                  <a:p>
                    <a:r>
                      <a:rPr lang="cs-CZ" sz="2800" dirty="0" smtClean="0">
                        <a:solidFill>
                          <a:srgbClr val="00B050"/>
                        </a:solidFill>
                      </a:rPr>
                      <a:t>a</a:t>
                    </a:r>
                    <a:r>
                      <a:rPr lang="cs-CZ" sz="2800" baseline="-25000" dirty="0" smtClean="0">
                        <a:solidFill>
                          <a:srgbClr val="00B050"/>
                        </a:solidFill>
                      </a:rPr>
                      <a:t>2</a:t>
                    </a:r>
                    <a:endParaRPr lang="cs-CZ" sz="2800" baseline="-25000" dirty="0">
                      <a:solidFill>
                        <a:srgbClr val="00B050"/>
                      </a:solidFill>
                    </a:endParaRPr>
                  </a:p>
                </p:txBody>
              </p:sp>
              <p:sp>
                <p:nvSpPr>
                  <p:cNvPr id="25" name="TextovéPole 24"/>
                  <p:cNvSpPr txBox="1"/>
                  <p:nvPr/>
                </p:nvSpPr>
                <p:spPr>
                  <a:xfrm>
                    <a:off x="3968332" y="2738761"/>
                    <a:ext cx="484428" cy="523220"/>
                  </a:xfrm>
                  <a:prstGeom prst="rect">
                    <a:avLst/>
                  </a:prstGeom>
                  <a:noFill/>
                </p:spPr>
                <p:txBody>
                  <a:bodyPr wrap="none" rtlCol="0">
                    <a:spAutoFit/>
                  </a:bodyPr>
                  <a:lstStyle/>
                  <a:p>
                    <a:r>
                      <a:rPr lang="cs-CZ" sz="2800" dirty="0" smtClean="0">
                        <a:solidFill>
                          <a:srgbClr val="FF0000"/>
                        </a:solidFill>
                      </a:rPr>
                      <a:t>a</a:t>
                    </a:r>
                    <a:r>
                      <a:rPr lang="cs-CZ" sz="2800" baseline="-25000" dirty="0" smtClean="0">
                        <a:solidFill>
                          <a:srgbClr val="FF0000"/>
                        </a:solidFill>
                      </a:rPr>
                      <a:t>1</a:t>
                    </a:r>
                    <a:endParaRPr lang="cs-CZ" sz="2800" baseline="-25000" dirty="0">
                      <a:solidFill>
                        <a:srgbClr val="FF0000"/>
                      </a:solidFill>
                    </a:endParaRPr>
                  </a:p>
                </p:txBody>
              </p:sp>
              <p:sp>
                <p:nvSpPr>
                  <p:cNvPr id="26" name="TextovéPole 25"/>
                  <p:cNvSpPr txBox="1"/>
                  <p:nvPr/>
                </p:nvSpPr>
                <p:spPr>
                  <a:xfrm>
                    <a:off x="1423199" y="2096165"/>
                    <a:ext cx="506870" cy="584775"/>
                  </a:xfrm>
                  <a:prstGeom prst="rect">
                    <a:avLst/>
                  </a:prstGeom>
                  <a:noFill/>
                </p:spPr>
                <p:txBody>
                  <a:bodyPr wrap="none" rtlCol="0">
                    <a:spAutoFit/>
                  </a:bodyPr>
                  <a:lstStyle/>
                  <a:p>
                    <a:r>
                      <a:rPr lang="cs-CZ" sz="3200" dirty="0" smtClean="0">
                        <a:solidFill>
                          <a:srgbClr val="FF0000"/>
                        </a:solidFill>
                      </a:rPr>
                      <a:t>O</a:t>
                    </a:r>
                    <a:endParaRPr lang="cs-CZ" dirty="0">
                      <a:solidFill>
                        <a:srgbClr val="FF0000"/>
                      </a:solidFill>
                    </a:endParaRPr>
                  </a:p>
                </p:txBody>
              </p:sp>
            </p:grpSp>
            <p:sp>
              <p:nvSpPr>
                <p:cNvPr id="15" name="Ovál 14"/>
                <p:cNvSpPr/>
                <p:nvPr/>
              </p:nvSpPr>
              <p:spPr>
                <a:xfrm>
                  <a:off x="2699792" y="3476101"/>
                  <a:ext cx="360040" cy="384947"/>
                </a:xfrm>
                <a:prstGeom prst="ellipse">
                  <a:avLst/>
                </a:prstGeom>
                <a:solidFill>
                  <a:schemeClr val="accent2"/>
                </a:solidFill>
                <a:ln>
                  <a:solidFill>
                    <a:schemeClr val="accent3">
                      <a:lumMod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cs-CZ"/>
                </a:p>
              </p:txBody>
            </p:sp>
            <p:sp>
              <p:nvSpPr>
                <p:cNvPr id="16" name="Ovál 15"/>
                <p:cNvSpPr/>
                <p:nvPr/>
              </p:nvSpPr>
              <p:spPr>
                <a:xfrm>
                  <a:off x="1763688" y="3356992"/>
                  <a:ext cx="204974" cy="288032"/>
                </a:xfrm>
                <a:prstGeom prst="ellipse">
                  <a:avLst/>
                </a:prstGeom>
                <a:solidFill>
                  <a:srgbClr val="FF0000"/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cs-CZ"/>
                </a:p>
              </p:txBody>
            </p:sp>
          </p:grpSp>
          <p:pic>
            <p:nvPicPr>
              <p:cNvPr id="13" name="Picture 8" descr="C:\Users\Krejsová\AppData\Local\Microsoft\Windows\Temporary Internet Files\Content.IE5\DL1NC0EJ\MC900112750[1].wmf"/>
              <p:cNvPicPr>
                <a:picLocks noChangeAspect="1" noChangeArrowheads="1"/>
              </p:cNvPicPr>
              <p:nvPr/>
            </p:nvPicPr>
            <p:blipFill>
              <a:blip r:embed="rId9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67646" y="4266333"/>
                <a:ext cx="3443378" cy="1878606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</p:pic>
        </p:grpSp>
      </p:grpSp>
    </p:spTree>
    <p:extLst>
      <p:ext uri="{BB962C8B-B14F-4D97-AF65-F5344CB8AC3E}">
        <p14:creationId xmlns:p14="http://schemas.microsoft.com/office/powerpoint/2010/main" xmlns="" val="9359036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23528" y="1340768"/>
            <a:ext cx="8229600" cy="1600200"/>
          </a:xfrm>
        </p:spPr>
        <p:txBody>
          <a:bodyPr/>
          <a:lstStyle/>
          <a:p>
            <a:pPr algn="l"/>
            <a:r>
              <a:rPr lang="cs-CZ" sz="2800" dirty="0" smtClean="0">
                <a:effectLst/>
              </a:rPr>
              <a:t>Na houpačce sedí chlapec o hmotnosti 20 kg </a:t>
            </a:r>
            <a:r>
              <a:rPr lang="cs-CZ" sz="2800" dirty="0" smtClean="0">
                <a:effectLst/>
              </a:rPr>
              <a:t>                           ve </a:t>
            </a:r>
            <a:r>
              <a:rPr lang="cs-CZ" sz="2800" dirty="0" smtClean="0">
                <a:effectLst/>
              </a:rPr>
              <a:t>vzdálenosti 1,5 m od osy otáčení. Jak daleko si musí sednout chlapec těžký 25 kg od osy otáčení, aby nastala rovnováha?</a:t>
            </a:r>
            <a:endParaRPr lang="cs-CZ" sz="2800" dirty="0">
              <a:effectLst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3212976"/>
            <a:ext cx="8229600" cy="4525963"/>
          </a:xfrm>
        </p:spPr>
        <p:txBody>
          <a:bodyPr/>
          <a:lstStyle/>
          <a:p>
            <a:pPr marL="0" indent="0">
              <a:buNone/>
            </a:pPr>
            <a:r>
              <a:rPr lang="cs-CZ" sz="3200" dirty="0" smtClean="0">
                <a:solidFill>
                  <a:schemeClr val="tx2">
                    <a:lumMod val="75000"/>
                  </a:schemeClr>
                </a:solidFill>
              </a:rPr>
              <a:t>F</a:t>
            </a:r>
            <a:r>
              <a:rPr lang="cs-CZ" sz="3200" baseline="-25000" dirty="0" smtClean="0">
                <a:solidFill>
                  <a:schemeClr val="tx2">
                    <a:lumMod val="75000"/>
                  </a:schemeClr>
                </a:solidFill>
              </a:rPr>
              <a:t>1</a:t>
            </a:r>
            <a:r>
              <a:rPr lang="cs-CZ" sz="3200" dirty="0" smtClean="0">
                <a:solidFill>
                  <a:schemeClr val="tx2">
                    <a:lumMod val="75000"/>
                  </a:schemeClr>
                </a:solidFill>
              </a:rPr>
              <a:t> ∙ a</a:t>
            </a:r>
            <a:r>
              <a:rPr lang="cs-CZ" sz="3200" baseline="-25000" dirty="0" smtClean="0">
                <a:solidFill>
                  <a:schemeClr val="tx2">
                    <a:lumMod val="75000"/>
                  </a:schemeClr>
                </a:solidFill>
              </a:rPr>
              <a:t>1</a:t>
            </a:r>
            <a:r>
              <a:rPr lang="cs-CZ" sz="3200" dirty="0" smtClean="0">
                <a:solidFill>
                  <a:schemeClr val="tx2">
                    <a:lumMod val="75000"/>
                  </a:schemeClr>
                </a:solidFill>
              </a:rPr>
              <a:t> = F</a:t>
            </a:r>
            <a:r>
              <a:rPr lang="cs-CZ" sz="3200" baseline="-25000" dirty="0" smtClean="0">
                <a:solidFill>
                  <a:schemeClr val="tx2">
                    <a:lumMod val="75000"/>
                  </a:schemeClr>
                </a:solidFill>
              </a:rPr>
              <a:t>2</a:t>
            </a:r>
            <a:r>
              <a:rPr lang="cs-CZ" sz="3200" dirty="0" smtClean="0">
                <a:solidFill>
                  <a:schemeClr val="tx2">
                    <a:lumMod val="75000"/>
                  </a:schemeClr>
                </a:solidFill>
              </a:rPr>
              <a:t> ∙ a</a:t>
            </a:r>
            <a:r>
              <a:rPr lang="cs-CZ" sz="3200" baseline="-25000" dirty="0" smtClean="0">
                <a:solidFill>
                  <a:schemeClr val="tx2">
                    <a:lumMod val="75000"/>
                  </a:schemeClr>
                </a:solidFill>
              </a:rPr>
              <a:t>2</a:t>
            </a:r>
          </a:p>
          <a:p>
            <a:pPr marL="0" indent="0">
              <a:buNone/>
            </a:pPr>
            <a:r>
              <a:rPr lang="cs-CZ" sz="2800" dirty="0" smtClean="0">
                <a:solidFill>
                  <a:schemeClr val="tx2">
                    <a:lumMod val="75000"/>
                  </a:schemeClr>
                </a:solidFill>
              </a:rPr>
              <a:t>200 ∙ 1,5 = 250 ∙ </a:t>
            </a:r>
            <a:r>
              <a:rPr lang="cs-CZ" sz="2800" dirty="0">
                <a:solidFill>
                  <a:schemeClr val="tx2">
                    <a:lumMod val="75000"/>
                  </a:schemeClr>
                </a:solidFill>
              </a:rPr>
              <a:t>a</a:t>
            </a:r>
            <a:r>
              <a:rPr lang="cs-CZ" sz="2800" baseline="-25000" dirty="0">
                <a:solidFill>
                  <a:schemeClr val="tx2">
                    <a:lumMod val="75000"/>
                  </a:schemeClr>
                </a:solidFill>
              </a:rPr>
              <a:t>2</a:t>
            </a:r>
          </a:p>
          <a:p>
            <a:pPr marL="0" indent="0">
              <a:buNone/>
            </a:pPr>
            <a:r>
              <a:rPr lang="cs-CZ" sz="2800" dirty="0" smtClean="0">
                <a:solidFill>
                  <a:schemeClr val="tx2">
                    <a:lumMod val="75000"/>
                  </a:schemeClr>
                </a:solidFill>
              </a:rPr>
              <a:t>300 = 250 ∙ </a:t>
            </a:r>
            <a:r>
              <a:rPr lang="cs-CZ" sz="2800" dirty="0">
                <a:solidFill>
                  <a:schemeClr val="tx2">
                    <a:lumMod val="75000"/>
                  </a:schemeClr>
                </a:solidFill>
              </a:rPr>
              <a:t>a</a:t>
            </a:r>
            <a:r>
              <a:rPr lang="cs-CZ" sz="2800" baseline="-25000" dirty="0">
                <a:solidFill>
                  <a:schemeClr val="tx2">
                    <a:lumMod val="75000"/>
                  </a:schemeClr>
                </a:solidFill>
              </a:rPr>
              <a:t>2</a:t>
            </a:r>
          </a:p>
          <a:p>
            <a:pPr marL="0" indent="0">
              <a:buNone/>
            </a:pPr>
            <a:r>
              <a:rPr lang="cs-CZ" sz="2800" dirty="0" smtClean="0">
                <a:solidFill>
                  <a:schemeClr val="tx2">
                    <a:lumMod val="75000"/>
                  </a:schemeClr>
                </a:solidFill>
              </a:rPr>
              <a:t>a</a:t>
            </a:r>
            <a:r>
              <a:rPr lang="cs-CZ" sz="2800" baseline="-25000" dirty="0" smtClean="0">
                <a:solidFill>
                  <a:schemeClr val="tx2">
                    <a:lumMod val="75000"/>
                  </a:schemeClr>
                </a:solidFill>
              </a:rPr>
              <a:t>2  </a:t>
            </a:r>
            <a:r>
              <a:rPr lang="cs-CZ" sz="2800" dirty="0" smtClean="0">
                <a:solidFill>
                  <a:schemeClr val="tx2">
                    <a:lumMod val="75000"/>
                  </a:schemeClr>
                </a:solidFill>
              </a:rPr>
              <a:t>= 300 : 250 = </a:t>
            </a:r>
            <a:r>
              <a:rPr lang="cs-CZ" sz="2800" u="sng" dirty="0" smtClean="0">
                <a:solidFill>
                  <a:schemeClr val="tx2">
                    <a:lumMod val="75000"/>
                  </a:schemeClr>
                </a:solidFill>
              </a:rPr>
              <a:t>1,2 m</a:t>
            </a:r>
            <a:endParaRPr lang="cs-CZ" sz="2800" u="sng" baseline="-25000" dirty="0">
              <a:solidFill>
                <a:schemeClr val="tx2">
                  <a:lumMod val="75000"/>
                </a:schemeClr>
              </a:solidFill>
            </a:endParaRPr>
          </a:p>
          <a:p>
            <a:pPr marL="0" indent="0">
              <a:buNone/>
            </a:pPr>
            <a:endParaRPr lang="cs-CZ" dirty="0"/>
          </a:p>
        </p:txBody>
      </p:sp>
      <p:pic>
        <p:nvPicPr>
          <p:cNvPr id="3074" name="Picture 2" descr="C:\Users\Krejsová\AppData\Local\Microsoft\Windows\Temporary Internet Files\Content.IE5\1B2SDQKH\MC900435268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572000" y="3127437"/>
            <a:ext cx="3744416" cy="21737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8323336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25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25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25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325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325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25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325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325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25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325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325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25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Doplň zbývající údaje:</a:t>
            </a:r>
            <a:endParaRPr lang="cs-CZ" dirty="0"/>
          </a:p>
        </p:txBody>
      </p:sp>
      <p:pic>
        <p:nvPicPr>
          <p:cNvPr id="2050" name="Picture 2" descr="C:\Users\Krejsová\AppData\Local\Microsoft\Windows\Temporary Internet Files\Content.IE5\1B2SDQKH\MC900441289[1].pn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flipH="1">
            <a:off x="1659835" y="1988840"/>
            <a:ext cx="2948880" cy="2743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grpSp>
        <p:nvGrpSpPr>
          <p:cNvPr id="31" name="Skupina 30"/>
          <p:cNvGrpSpPr/>
          <p:nvPr/>
        </p:nvGrpSpPr>
        <p:grpSpPr>
          <a:xfrm>
            <a:off x="1754359" y="2060848"/>
            <a:ext cx="3438197" cy="2431494"/>
            <a:chOff x="1754359" y="2060848"/>
            <a:chExt cx="3438197" cy="2431494"/>
          </a:xfrm>
        </p:grpSpPr>
        <p:cxnSp>
          <p:nvCxnSpPr>
            <p:cNvPr id="20" name="Přímá spojnice se šipkou 19"/>
            <p:cNvCxnSpPr/>
            <p:nvPr/>
          </p:nvCxnSpPr>
          <p:spPr>
            <a:xfrm flipH="1" flipV="1">
              <a:off x="3995936" y="2060848"/>
              <a:ext cx="432048" cy="576064"/>
            </a:xfrm>
            <a:prstGeom prst="straightConnector1">
              <a:avLst/>
            </a:prstGeom>
            <a:ln w="63500"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30" name="Skupina 29"/>
            <p:cNvGrpSpPr/>
            <p:nvPr/>
          </p:nvGrpSpPr>
          <p:grpSpPr>
            <a:xfrm>
              <a:off x="1754359" y="2060848"/>
              <a:ext cx="3438197" cy="2431494"/>
              <a:chOff x="1754359" y="2060848"/>
              <a:chExt cx="3438197" cy="2431494"/>
            </a:xfrm>
          </p:grpSpPr>
          <p:cxnSp>
            <p:nvCxnSpPr>
              <p:cNvPr id="18" name="Přímá spojnice 17"/>
              <p:cNvCxnSpPr/>
              <p:nvPr/>
            </p:nvCxnSpPr>
            <p:spPr>
              <a:xfrm flipV="1">
                <a:off x="2123728" y="2636912"/>
                <a:ext cx="2304256" cy="1296144"/>
              </a:xfrm>
              <a:prstGeom prst="line">
                <a:avLst/>
              </a:prstGeom>
              <a:ln w="635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2" name="Přímá spojnice se šipkou 21"/>
              <p:cNvCxnSpPr/>
              <p:nvPr/>
            </p:nvCxnSpPr>
            <p:spPr>
              <a:xfrm>
                <a:off x="3454123" y="3226784"/>
                <a:ext cx="541813" cy="720080"/>
              </a:xfrm>
              <a:prstGeom prst="straightConnector1">
                <a:avLst/>
              </a:prstGeom>
              <a:ln w="63500"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3" name="TextovéPole 22"/>
              <p:cNvSpPr txBox="1"/>
              <p:nvPr/>
            </p:nvSpPr>
            <p:spPr>
              <a:xfrm>
                <a:off x="4644008" y="2060848"/>
                <a:ext cx="548548" cy="58477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sz="3200" dirty="0" smtClean="0"/>
                  <a:t>F</a:t>
                </a:r>
                <a:r>
                  <a:rPr lang="cs-CZ" sz="3200" baseline="-25000" dirty="0"/>
                  <a:t>1</a:t>
                </a:r>
              </a:p>
            </p:txBody>
          </p:sp>
          <p:sp>
            <p:nvSpPr>
              <p:cNvPr id="25" name="TextovéPole 24"/>
              <p:cNvSpPr txBox="1"/>
              <p:nvPr/>
            </p:nvSpPr>
            <p:spPr>
              <a:xfrm>
                <a:off x="4060167" y="3384347"/>
                <a:ext cx="548548" cy="58477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sz="3200" dirty="0" smtClean="0"/>
                  <a:t>F</a:t>
                </a:r>
                <a:r>
                  <a:rPr lang="cs-CZ" sz="3200" baseline="-25000" dirty="0" smtClean="0"/>
                  <a:t>2</a:t>
                </a:r>
                <a:endParaRPr lang="cs-CZ" sz="3200" baseline="-25000" dirty="0"/>
              </a:p>
            </p:txBody>
          </p:sp>
          <p:sp>
            <p:nvSpPr>
              <p:cNvPr id="24" name="Levá složená závorka 23"/>
              <p:cNvSpPr/>
              <p:nvPr/>
            </p:nvSpPr>
            <p:spPr>
              <a:xfrm rot="3477336">
                <a:off x="2743364" y="1676121"/>
                <a:ext cx="609412" cy="2587421"/>
              </a:xfrm>
              <a:prstGeom prst="leftBrace">
                <a:avLst/>
              </a:prstGeom>
              <a:ln w="254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26" name="TextovéPole 25"/>
              <p:cNvSpPr txBox="1"/>
              <p:nvPr/>
            </p:nvSpPr>
            <p:spPr>
              <a:xfrm>
                <a:off x="2956877" y="3969122"/>
                <a:ext cx="484428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sz="2800" dirty="0" smtClean="0"/>
                  <a:t>a</a:t>
                </a:r>
                <a:r>
                  <a:rPr lang="cs-CZ" sz="2800" baseline="-25000" dirty="0"/>
                  <a:t>2</a:t>
                </a:r>
              </a:p>
            </p:txBody>
          </p:sp>
          <p:sp>
            <p:nvSpPr>
              <p:cNvPr id="28" name="TextovéPole 27"/>
              <p:cNvSpPr txBox="1"/>
              <p:nvPr/>
            </p:nvSpPr>
            <p:spPr>
              <a:xfrm>
                <a:off x="2483768" y="2204864"/>
                <a:ext cx="484428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sz="2800" dirty="0" smtClean="0"/>
                  <a:t>a</a:t>
                </a:r>
                <a:r>
                  <a:rPr lang="cs-CZ" sz="2800" baseline="-25000" dirty="0" smtClean="0"/>
                  <a:t>1</a:t>
                </a:r>
                <a:endParaRPr lang="cs-CZ" sz="2800" baseline="-25000" dirty="0"/>
              </a:p>
            </p:txBody>
          </p:sp>
          <p:sp>
            <p:nvSpPr>
              <p:cNvPr id="27" name="Levá složená závorka 26"/>
              <p:cNvSpPr/>
              <p:nvPr/>
            </p:nvSpPr>
            <p:spPr>
              <a:xfrm rot="14488839">
                <a:off x="2733717" y="3210093"/>
                <a:ext cx="504056" cy="1408863"/>
              </a:xfrm>
              <a:prstGeom prst="leftBrace">
                <a:avLst/>
              </a:prstGeom>
              <a:ln w="254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29" name="Ovál 28"/>
              <p:cNvSpPr/>
              <p:nvPr/>
            </p:nvSpPr>
            <p:spPr>
              <a:xfrm>
                <a:off x="1979712" y="3929631"/>
                <a:ext cx="288032" cy="241747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</p:grpSp>
      </p:grpSp>
      <p:sp>
        <p:nvSpPr>
          <p:cNvPr id="2048" name="TextovéPole 2047"/>
          <p:cNvSpPr txBox="1"/>
          <p:nvPr/>
        </p:nvSpPr>
        <p:spPr>
          <a:xfrm>
            <a:off x="1536368" y="3938344"/>
            <a:ext cx="50687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O</a:t>
            </a:r>
            <a:endParaRPr lang="cs-CZ" sz="3200" dirty="0"/>
          </a:p>
        </p:txBody>
      </p:sp>
      <p:pic>
        <p:nvPicPr>
          <p:cNvPr id="2055" name="Picture 4" descr="C:\Users\Krejsová\AppData\Local\Microsoft\Windows\Temporary Internet Files\Content.IE5\1B2SDQKH\MC900441289[1]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flipH="1">
            <a:off x="1323252" y="1364907"/>
            <a:ext cx="3905207" cy="37237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8849007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Citace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Ilustrace: www.office.microsoft.com</a:t>
            </a: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0553145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Exekutivní">
  <a:themeElements>
    <a:clrScheme name="Exekutivní">
      <a:dk1>
        <a:sysClr val="windowText" lastClr="000000"/>
      </a:dk1>
      <a:lt1>
        <a:sysClr val="window" lastClr="FFFFFF"/>
      </a:lt1>
      <a:dk2>
        <a:srgbClr val="2F5897"/>
      </a:dk2>
      <a:lt2>
        <a:srgbClr val="E4E9EF"/>
      </a:lt2>
      <a:accent1>
        <a:srgbClr val="6076B4"/>
      </a:accent1>
      <a:accent2>
        <a:srgbClr val="9C5252"/>
      </a:accent2>
      <a:accent3>
        <a:srgbClr val="E68422"/>
      </a:accent3>
      <a:accent4>
        <a:srgbClr val="846648"/>
      </a:accent4>
      <a:accent5>
        <a:srgbClr val="63891F"/>
      </a:accent5>
      <a:accent6>
        <a:srgbClr val="758085"/>
      </a:accent6>
      <a:hlink>
        <a:srgbClr val="3399FF"/>
      </a:hlink>
      <a:folHlink>
        <a:srgbClr val="B2B2B2"/>
      </a:folHlink>
    </a:clrScheme>
    <a:fontScheme name="Exekutivní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Exekutivní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50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50000">
              <a:schemeClr val="phClr">
                <a:tint val="80000"/>
                <a:satMod val="250000"/>
              </a:schemeClr>
            </a:gs>
            <a:gs pos="76000">
              <a:schemeClr val="phClr">
                <a:tint val="90000"/>
                <a:shade val="90000"/>
                <a:satMod val="200000"/>
              </a:schemeClr>
            </a:gs>
            <a:gs pos="92000">
              <a:schemeClr val="phClr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245</TotalTime>
  <Words>268</Words>
  <Application>Microsoft Office PowerPoint</Application>
  <PresentationFormat>Předvádění na obrazovce (4:3)</PresentationFormat>
  <Paragraphs>82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10</vt:i4>
      </vt:variant>
    </vt:vector>
  </HeadingPairs>
  <TitlesOfParts>
    <vt:vector size="12" baseType="lpstr">
      <vt:lpstr>Motiv systému Office</vt:lpstr>
      <vt:lpstr>Exekutivní</vt:lpstr>
      <vt:lpstr>Snímek 1</vt:lpstr>
      <vt:lpstr>Anotace</vt:lpstr>
      <vt:lpstr>Užití páky </vt:lpstr>
      <vt:lpstr>Doplň zbývající veličiny v tabulce</vt:lpstr>
      <vt:lpstr>Vypočti chybějící údaje:</vt:lpstr>
      <vt:lpstr>Kdy využíváme páku?</vt:lpstr>
      <vt:lpstr>Snímek 7</vt:lpstr>
      <vt:lpstr>Na houpačce sedí chlapec o hmotnosti 20 kg                            ve vzdálenosti 1,5 m od osy otáčení. Jak daleko si musí sednout chlapec těžký 25 kg od osy otáčení, aby nastala rovnováha?</vt:lpstr>
      <vt:lpstr>Doplň zbývající údaje:</vt:lpstr>
      <vt:lpstr>Citace</vt:lpstr>
    </vt:vector>
  </TitlesOfParts>
  <Company>HP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Krejsová</dc:creator>
  <cp:lastModifiedBy>Dum</cp:lastModifiedBy>
  <cp:revision>25</cp:revision>
  <dcterms:created xsi:type="dcterms:W3CDTF">2012-04-07T07:13:02Z</dcterms:created>
  <dcterms:modified xsi:type="dcterms:W3CDTF">2013-02-24T14:04:08Z</dcterms:modified>
</cp:coreProperties>
</file>