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8" r:id="rId2"/>
    <p:sldId id="269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Objects="1">
      <p:cViewPr varScale="1">
        <p:scale>
          <a:sx n="88" d="100"/>
          <a:sy n="88" d="100"/>
        </p:scale>
        <p:origin x="-102" y="-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F860B4-E334-478A-9588-CF81CEE18C0A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8E8877-2CD9-4029-BFED-D3493BC46E7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21B70F-ECC4-4527-9FBB-C007858BE037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 přiloženého schématu žáci zapisují všechny ty, kteří mají na ně vliv.</a:t>
            </a:r>
            <a:r>
              <a:rPr lang="cs-CZ" baseline="0" dirty="0" smtClean="0"/>
              <a:t> Potom diskutují o jejich vlivu.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8E8877-2CD9-4029-BFED-D3493BC46E7A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Diskuse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8E8877-2CD9-4029-BFED-D3493BC46E7A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740B7-DAE1-40C3-8893-19D08D3FE36F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C2B1D-0C7D-432A-BC57-B3FD1504F0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740B7-DAE1-40C3-8893-19D08D3FE36F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C2B1D-0C7D-432A-BC57-B3FD1504F0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740B7-DAE1-40C3-8893-19D08D3FE36F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C2B1D-0C7D-432A-BC57-B3FD1504F0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740B7-DAE1-40C3-8893-19D08D3FE36F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C2B1D-0C7D-432A-BC57-B3FD1504F0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740B7-DAE1-40C3-8893-19D08D3FE36F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C2B1D-0C7D-432A-BC57-B3FD1504F0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740B7-DAE1-40C3-8893-19D08D3FE36F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C2B1D-0C7D-432A-BC57-B3FD1504F0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740B7-DAE1-40C3-8893-19D08D3FE36F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C2B1D-0C7D-432A-BC57-B3FD1504F0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740B7-DAE1-40C3-8893-19D08D3FE36F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C2B1D-0C7D-432A-BC57-B3FD1504F0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740B7-DAE1-40C3-8893-19D08D3FE36F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C2B1D-0C7D-432A-BC57-B3FD1504F0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740B7-DAE1-40C3-8893-19D08D3FE36F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C2B1D-0C7D-432A-BC57-B3FD1504F0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740B7-DAE1-40C3-8893-19D08D3FE36F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C2B1D-0C7D-432A-BC57-B3FD1504F0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B740B7-DAE1-40C3-8893-19D08D3FE36F}" type="datetimeFigureOut">
              <a:rPr lang="cs-CZ" smtClean="0"/>
              <a:pPr/>
              <a:t>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C2B1D-0C7D-432A-BC57-B3FD1504F08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hyperlink" Target="http://www.certnakoze.cz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sti.ymca.cz/data/pics/pro-nejmensi/happy%20family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548680"/>
            <a:ext cx="8136904" cy="57606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793397" y="2996952"/>
          <a:ext cx="3866836" cy="868680"/>
        </p:xfrm>
        <a:graphic>
          <a:graphicData uri="http://schemas.openxmlformats.org/drawingml/2006/table">
            <a:tbl>
              <a:tblPr/>
              <a:tblGrid>
                <a:gridCol w="1992431"/>
                <a:gridCol w="1874405"/>
              </a:tblGrid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Autor: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>
                          <a:latin typeface="Calibri"/>
                        </a:rPr>
                        <a:t>Mgr. Jitka Hříbková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</a:tr>
              <a:tr h="254032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Číslo </a:t>
                      </a:r>
                      <a:r>
                        <a:rPr lang="cs-CZ" sz="1300" b="1" dirty="0" err="1">
                          <a:latin typeface="Calibri"/>
                        </a:rPr>
                        <a:t>DUMu</a:t>
                      </a:r>
                      <a:r>
                        <a:rPr lang="cs-CZ" sz="1300" b="1" dirty="0">
                          <a:latin typeface="Calibri"/>
                        </a:rPr>
                        <a:t>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Calibri"/>
                        </a:rPr>
                        <a:t>VkO7 - 2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B3FF"/>
                    </a:solidFill>
                  </a:tcPr>
                </a:tc>
              </a:tr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Datum ověření ve </a:t>
                      </a:r>
                      <a:r>
                        <a:rPr lang="cs-CZ" sz="1300" b="1" dirty="0" smtClean="0">
                          <a:latin typeface="Calibri"/>
                        </a:rPr>
                        <a:t> výuce</a:t>
                      </a:r>
                      <a:r>
                        <a:rPr lang="cs-CZ" sz="1300" b="1" dirty="0">
                          <a:latin typeface="Calibri"/>
                        </a:rPr>
                        <a:t>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Calibri"/>
                        </a:rPr>
                        <a:t>21. 9. 2010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755576" y="5805264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/>
              <a:t>Téma:</a:t>
            </a:r>
            <a:r>
              <a:rPr lang="cs-CZ" dirty="0"/>
              <a:t> </a:t>
            </a:r>
            <a:r>
              <a:rPr lang="cs-CZ" dirty="0" smtClean="0"/>
              <a:t>Ve škole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55576" y="5435932"/>
            <a:ext cx="33123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 err="1"/>
              <a:t>Tématický</a:t>
            </a:r>
            <a:r>
              <a:rPr lang="cs-CZ" u="sng" dirty="0"/>
              <a:t> okruh</a:t>
            </a:r>
            <a:r>
              <a:rPr lang="cs-CZ" dirty="0"/>
              <a:t>: </a:t>
            </a:r>
            <a:r>
              <a:rPr lang="cs-CZ" dirty="0" smtClean="0"/>
              <a:t>Život mezi lidmi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755576" y="5066600"/>
            <a:ext cx="36501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Vzdělávací obor</a:t>
            </a:r>
            <a:r>
              <a:rPr lang="cs-CZ" dirty="0"/>
              <a:t>: </a:t>
            </a:r>
            <a:r>
              <a:rPr lang="cs-CZ" dirty="0" smtClean="0"/>
              <a:t>Výchova k </a:t>
            </a:r>
            <a:r>
              <a:rPr lang="cs-CZ" dirty="0" smtClean="0"/>
              <a:t>občanství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755576" y="4697268"/>
            <a:ext cx="37340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Vzdělávací oblast</a:t>
            </a:r>
            <a:r>
              <a:rPr lang="cs-CZ" dirty="0"/>
              <a:t>: Člověk a </a:t>
            </a:r>
            <a:r>
              <a:rPr lang="cs-CZ" dirty="0" smtClean="0"/>
              <a:t>společnost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755576" y="4327936"/>
            <a:ext cx="15301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 smtClean="0"/>
              <a:t>Ročník</a:t>
            </a:r>
            <a:r>
              <a:rPr lang="cs-CZ" dirty="0" smtClean="0"/>
              <a:t>: sedmý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2671388" y="2214156"/>
            <a:ext cx="2993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a-DK" dirty="0"/>
              <a:t>Projekt: OP VK 1.4 709998205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627784" y="2466037"/>
            <a:ext cx="38586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Číslo </a:t>
            </a:r>
            <a:r>
              <a:rPr lang="cs-CZ" dirty="0"/>
              <a:t>projektu: CZ.1.07/1.4.00/21.0440</a:t>
            </a:r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732374"/>
            <a:ext cx="130492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http://zsgenklapalka.wz.cz/telowebu/obsah_soubory/logo_gra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60501" y="648957"/>
            <a:ext cx="5472608" cy="11958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5536" y="548680"/>
            <a:ext cx="8136904" cy="57606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899592" y="836712"/>
            <a:ext cx="712879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/>
              <a:t>ANOTACE</a:t>
            </a:r>
          </a:p>
          <a:p>
            <a:endParaRPr lang="cs-CZ" b="1" dirty="0"/>
          </a:p>
          <a:p>
            <a:r>
              <a:rPr lang="cs-CZ" b="1" dirty="0"/>
              <a:t>Digitální výukový materiál </a:t>
            </a:r>
            <a:r>
              <a:rPr lang="cs-CZ" b="1" dirty="0" smtClean="0"/>
              <a:t>VE ŠKOLE je </a:t>
            </a:r>
            <a:r>
              <a:rPr lang="cs-CZ" b="1" dirty="0"/>
              <a:t>kombinací výkladové hodiny a procvičování</a:t>
            </a:r>
            <a:r>
              <a:rPr lang="cs-CZ" b="1" dirty="0" smtClean="0"/>
              <a:t>.</a:t>
            </a:r>
          </a:p>
          <a:p>
            <a:endParaRPr lang="cs-CZ" b="1" dirty="0"/>
          </a:p>
          <a:p>
            <a:r>
              <a:rPr lang="cs-CZ" dirty="0" smtClean="0"/>
              <a:t>Výklad </a:t>
            </a:r>
            <a:r>
              <a:rPr lang="cs-CZ" dirty="0"/>
              <a:t>je doplněn obrázky </a:t>
            </a:r>
            <a:r>
              <a:rPr lang="cs-CZ" dirty="0" smtClean="0"/>
              <a:t>z </a:t>
            </a:r>
            <a:r>
              <a:rPr lang="cs-CZ" dirty="0"/>
              <a:t>galerie </a:t>
            </a:r>
            <a:r>
              <a:rPr lang="cs-CZ" dirty="0" smtClean="0"/>
              <a:t>a z internetu.</a:t>
            </a:r>
          </a:p>
          <a:p>
            <a:endParaRPr lang="cs-CZ" dirty="0"/>
          </a:p>
          <a:p>
            <a:r>
              <a:rPr lang="en-US" dirty="0" smtClean="0"/>
              <a:t>Do </a:t>
            </a:r>
            <a:r>
              <a:rPr lang="en-US" dirty="0" err="1"/>
              <a:t>textu</a:t>
            </a:r>
            <a:r>
              <a:rPr lang="en-US" dirty="0"/>
              <a:t> </a:t>
            </a:r>
            <a:r>
              <a:rPr lang="en-US" dirty="0" smtClean="0"/>
              <a:t>j</a:t>
            </a:r>
            <a:r>
              <a:rPr lang="cs-CZ" dirty="0" smtClean="0"/>
              <a:t>e</a:t>
            </a:r>
            <a:r>
              <a:rPr lang="en-US" dirty="0" smtClean="0"/>
              <a:t> </a:t>
            </a:r>
            <a:r>
              <a:rPr lang="en-US" dirty="0" err="1" smtClean="0"/>
              <a:t>vložen</a:t>
            </a:r>
            <a:r>
              <a:rPr lang="cs-CZ" dirty="0" smtClean="0"/>
              <a:t> úkol</a:t>
            </a:r>
            <a:r>
              <a:rPr lang="en-US" dirty="0" smtClean="0"/>
              <a:t> </a:t>
            </a:r>
            <a:r>
              <a:rPr lang="en-US" dirty="0"/>
              <a:t>pro </a:t>
            </a:r>
            <a:r>
              <a:rPr lang="en-US" dirty="0" err="1"/>
              <a:t>žáky</a:t>
            </a:r>
            <a:r>
              <a:rPr lang="en-US" dirty="0" smtClean="0"/>
              <a:t>.</a:t>
            </a:r>
            <a:endParaRPr lang="cs-CZ" dirty="0" smtClean="0"/>
          </a:p>
          <a:p>
            <a:endParaRPr lang="en-US" dirty="0"/>
          </a:p>
          <a:p>
            <a:endParaRPr lang="cs-CZ" b="1" dirty="0"/>
          </a:p>
          <a:p>
            <a:r>
              <a:rPr lang="cs-CZ" b="1" dirty="0"/>
              <a:t>Výukový materiál je určen pro žáky </a:t>
            </a:r>
            <a:r>
              <a:rPr lang="cs-CZ" b="1" dirty="0" smtClean="0"/>
              <a:t>7. ročníku.</a:t>
            </a:r>
          </a:p>
          <a:p>
            <a:endParaRPr lang="cs-CZ" b="1" dirty="0"/>
          </a:p>
          <a:p>
            <a:r>
              <a:rPr lang="cs-CZ" dirty="0"/>
              <a:t>Práce je určena na interaktivní tabuli SMART Notebook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Program Files\Microsoft Office\MEDIA\CAGCAT10\j0301252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735" y="260648"/>
            <a:ext cx="4797321" cy="41044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149080"/>
            <a:ext cx="7772400" cy="1470025"/>
          </a:xfrm>
          <a:solidFill>
            <a:schemeClr val="accent2"/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cs-CZ" sz="80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škole</a:t>
            </a:r>
            <a:endParaRPr lang="cs-CZ" sz="80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5076056" y="5619105"/>
            <a:ext cx="3736032" cy="5461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1" i="0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Zpracovala: Mgr.</a:t>
            </a:r>
            <a:r>
              <a:rPr kumimoji="0" lang="cs-CZ" sz="1200" b="1" i="0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Jitka Hříbková, ZŠ </a:t>
            </a:r>
            <a:r>
              <a:rPr kumimoji="0" lang="cs-CZ" sz="1200" b="1" i="0" strike="noStrike" kern="1200" cap="none" spc="0" normalizeH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Dyjákovice</a:t>
            </a:r>
            <a:endParaRPr kumimoji="0" lang="cs-CZ" sz="1200" b="1" i="0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3318" name="Picture 6" descr="knihy,chlapci,dětství,děti,koncentrace,vzdělání,vzdělávání,Fotolia,domácí úkoly,děcka,znalosti,učení,učit se,muži,Fotografie,čtení,číst,školy,studenti,studia,soustředěn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4102" y="476672"/>
            <a:ext cx="2887986" cy="288798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bg1"/>
            </a:solidFill>
          </a:ln>
        </p:spPr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Škola</a:t>
            </a:r>
            <a:endParaRPr lang="cs-CZ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332856"/>
          </a:xfrm>
        </p:spPr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Další sociální skupina, která výrazně ovlivňuje náš život.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Mnohdy je její působení větší, čím víc času ve škole trávíme.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609600" y="4653136"/>
            <a:ext cx="8229600" cy="1296144"/>
          </a:xfrm>
          <a:prstGeom prst="rect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V přiloženém schématu zapiš všechny ty, kteří na tebe mají vliv v rámci školy.</a:t>
            </a:r>
          </a:p>
        </p:txBody>
      </p:sp>
      <p:sp>
        <p:nvSpPr>
          <p:cNvPr id="5" name="Šipka dolů 4">
            <a:hlinkClick r:id="" action="ppaction://noaction"/>
          </p:cNvPr>
          <p:cNvSpPr/>
          <p:nvPr/>
        </p:nvSpPr>
        <p:spPr>
          <a:xfrm>
            <a:off x="4499992" y="6093296"/>
            <a:ext cx="432048" cy="648072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15924" y="116632"/>
            <a:ext cx="8229600" cy="1026368"/>
          </a:xfrm>
          <a:solidFill>
            <a:schemeClr val="accent2"/>
          </a:solidFill>
          <a:ln>
            <a:solidFill>
              <a:schemeClr val="bg1"/>
            </a:solidFill>
          </a:ln>
        </p:spPr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Vliv v rámci školy</a:t>
            </a:r>
            <a:r>
              <a:rPr lang="cs-CZ" sz="12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200" dirty="0" smtClean="0">
                <a:solidFill>
                  <a:schemeClr val="bg1"/>
                </a:solidFill>
              </a:rPr>
              <a:t>– uč. str. 10, schéma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3943547" y="3496866"/>
            <a:ext cx="1152128" cy="576064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žák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3943547" y="2200722"/>
            <a:ext cx="1152128" cy="5760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2570775" y="2665325"/>
            <a:ext cx="1152128" cy="576064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2791419" y="4563666"/>
            <a:ext cx="1152128" cy="576064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5248075" y="4432970"/>
            <a:ext cx="1152128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Elipsa 9"/>
          <p:cNvSpPr/>
          <p:nvPr/>
        </p:nvSpPr>
        <p:spPr>
          <a:xfrm>
            <a:off x="5248075" y="2776786"/>
            <a:ext cx="1152128" cy="57606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Elipsa 10"/>
          <p:cNvSpPr/>
          <p:nvPr/>
        </p:nvSpPr>
        <p:spPr>
          <a:xfrm>
            <a:off x="2215355" y="3547170"/>
            <a:ext cx="1152128" cy="57606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Elipsa 11"/>
          <p:cNvSpPr/>
          <p:nvPr/>
        </p:nvSpPr>
        <p:spPr>
          <a:xfrm>
            <a:off x="5824138" y="3547170"/>
            <a:ext cx="1164553" cy="57606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učitelé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4095947" y="4851698"/>
            <a:ext cx="1152128" cy="576064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Nadpis 3"/>
          <p:cNvSpPr txBox="1">
            <a:spLocks/>
          </p:cNvSpPr>
          <p:nvPr/>
        </p:nvSpPr>
        <p:spPr>
          <a:xfrm rot="19258132">
            <a:off x="4908609" y="1664804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taxikář</a:t>
            </a:r>
          </a:p>
        </p:txBody>
      </p:sp>
      <p:sp>
        <p:nvSpPr>
          <p:cNvPr id="15" name="Nadpis 3"/>
          <p:cNvSpPr txBox="1">
            <a:spLocks/>
          </p:cNvSpPr>
          <p:nvPr/>
        </p:nvSpPr>
        <p:spPr>
          <a:xfrm rot="492655">
            <a:off x="6866856" y="4072930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š</a:t>
            </a:r>
            <a:r>
              <a:rPr kumimoji="0" lang="cs-CZ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kolní</a:t>
            </a: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cs-CZ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parlament</a:t>
            </a:r>
          </a:p>
        </p:txBody>
      </p:sp>
      <p:sp>
        <p:nvSpPr>
          <p:cNvPr id="16" name="Nadpis 3"/>
          <p:cNvSpPr txBox="1">
            <a:spLocks/>
          </p:cNvSpPr>
          <p:nvPr/>
        </p:nvSpPr>
        <p:spPr>
          <a:xfrm rot="21061837">
            <a:off x="7004860" y="3587713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š</a:t>
            </a:r>
            <a:r>
              <a:rPr kumimoji="0" lang="cs-CZ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kolní</a:t>
            </a:r>
            <a:r>
              <a:rPr kumimoji="0" lang="cs-CZ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inspekce</a:t>
            </a:r>
          </a:p>
        </p:txBody>
      </p:sp>
      <p:sp>
        <p:nvSpPr>
          <p:cNvPr id="17" name="Nadpis 3"/>
          <p:cNvSpPr txBox="1">
            <a:spLocks/>
          </p:cNvSpPr>
          <p:nvPr/>
        </p:nvSpPr>
        <p:spPr>
          <a:xfrm rot="20904446">
            <a:off x="6850530" y="3297717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   </a:t>
            </a:r>
            <a:r>
              <a:rPr kumimoji="0" lang="cs-CZ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uklízečky</a:t>
            </a:r>
          </a:p>
        </p:txBody>
      </p:sp>
      <p:sp>
        <p:nvSpPr>
          <p:cNvPr id="18" name="Nadpis 3"/>
          <p:cNvSpPr txBox="1">
            <a:spLocks/>
          </p:cNvSpPr>
          <p:nvPr/>
        </p:nvSpPr>
        <p:spPr>
          <a:xfrm rot="20712518">
            <a:off x="6413915" y="2875234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sportovci</a:t>
            </a:r>
          </a:p>
        </p:txBody>
      </p:sp>
      <p:sp>
        <p:nvSpPr>
          <p:cNvPr id="19" name="Nadpis 3"/>
          <p:cNvSpPr txBox="1">
            <a:spLocks/>
          </p:cNvSpPr>
          <p:nvPr/>
        </p:nvSpPr>
        <p:spPr>
          <a:xfrm rot="19258132">
            <a:off x="6135595" y="2452750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sousedé</a:t>
            </a:r>
          </a:p>
        </p:txBody>
      </p:sp>
      <p:sp>
        <p:nvSpPr>
          <p:cNvPr id="20" name="Nadpis 3"/>
          <p:cNvSpPr txBox="1">
            <a:spLocks/>
          </p:cNvSpPr>
          <p:nvPr/>
        </p:nvSpPr>
        <p:spPr>
          <a:xfrm rot="19258132">
            <a:off x="5777874" y="1664803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</a:t>
            </a:r>
            <a:r>
              <a:rPr lang="cs-CZ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družení rodičů</a:t>
            </a:r>
            <a:endParaRPr kumimoji="0" lang="cs-CZ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Nadpis 3"/>
          <p:cNvSpPr txBox="1">
            <a:spLocks/>
          </p:cNvSpPr>
          <p:nvPr/>
        </p:nvSpPr>
        <p:spPr>
          <a:xfrm rot="262518">
            <a:off x="6249064" y="4473116"/>
            <a:ext cx="2805102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poštovní</a:t>
            </a:r>
            <a:r>
              <a:rPr lang="cs-CZ" noProof="0" dirty="0" smtClean="0">
                <a:latin typeface="+mj-lt"/>
                <a:ea typeface="+mj-ea"/>
                <a:cs typeface="+mj-cs"/>
              </a:rPr>
              <a:t> </a:t>
            </a: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doručovatelka</a:t>
            </a:r>
            <a:endParaRPr kumimoji="0" lang="cs-CZ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2" name="Nadpis 3"/>
          <p:cNvSpPr txBox="1">
            <a:spLocks/>
          </p:cNvSpPr>
          <p:nvPr/>
        </p:nvSpPr>
        <p:spPr>
          <a:xfrm rot="20072596">
            <a:off x="2394395" y="5427762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kroužky</a:t>
            </a:r>
            <a:endParaRPr kumimoji="0" lang="cs-CZ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3" name="Nadpis 3"/>
          <p:cNvSpPr txBox="1">
            <a:spLocks/>
          </p:cNvSpPr>
          <p:nvPr/>
        </p:nvSpPr>
        <p:spPr>
          <a:xfrm rot="844972">
            <a:off x="6239418" y="4959710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spolužáci</a:t>
            </a:r>
            <a:endParaRPr kumimoji="0" lang="cs-CZ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4" name="Nadpis 3"/>
          <p:cNvSpPr txBox="1">
            <a:spLocks/>
          </p:cNvSpPr>
          <p:nvPr/>
        </p:nvSpPr>
        <p:spPr>
          <a:xfrm rot="1733650">
            <a:off x="5832557" y="5247742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třídní učitel</a:t>
            </a:r>
            <a:endParaRPr kumimoji="0" lang="cs-CZ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Nadpis 3"/>
          <p:cNvSpPr txBox="1">
            <a:spLocks/>
          </p:cNvSpPr>
          <p:nvPr/>
        </p:nvSpPr>
        <p:spPr>
          <a:xfrm rot="21409385">
            <a:off x="3869481" y="5604769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PP</a:t>
            </a:r>
            <a:r>
              <a:rPr lang="cs-CZ" noProof="0" dirty="0" smtClean="0">
                <a:latin typeface="+mj-lt"/>
                <a:ea typeface="+mj-ea"/>
                <a:cs typeface="+mj-cs"/>
              </a:rPr>
              <a:t> </a:t>
            </a: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poradna</a:t>
            </a:r>
            <a:endParaRPr kumimoji="0" lang="cs-CZ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6" name="Nadpis 3"/>
          <p:cNvSpPr txBox="1">
            <a:spLocks/>
          </p:cNvSpPr>
          <p:nvPr/>
        </p:nvSpPr>
        <p:spPr>
          <a:xfrm rot="20072392">
            <a:off x="1438406" y="5294690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důchodci</a:t>
            </a:r>
            <a:endParaRPr kumimoji="0" lang="cs-CZ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7" name="Nadpis 3"/>
          <p:cNvSpPr txBox="1">
            <a:spLocks/>
          </p:cNvSpPr>
          <p:nvPr/>
        </p:nvSpPr>
        <p:spPr>
          <a:xfrm>
            <a:off x="548828" y="3861048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rada</a:t>
            </a:r>
            <a:r>
              <a:rPr lang="cs-CZ" noProof="0" dirty="0" smtClean="0">
                <a:latin typeface="+mj-lt"/>
                <a:ea typeface="+mj-ea"/>
                <a:cs typeface="+mj-cs"/>
              </a:rPr>
              <a:t> </a:t>
            </a: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školy</a:t>
            </a:r>
            <a:endParaRPr kumimoji="0" lang="cs-CZ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8" name="Nadpis 3"/>
          <p:cNvSpPr txBox="1">
            <a:spLocks/>
          </p:cNvSpPr>
          <p:nvPr/>
        </p:nvSpPr>
        <p:spPr>
          <a:xfrm rot="666704">
            <a:off x="532376" y="3316846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školník</a:t>
            </a:r>
            <a:endParaRPr kumimoji="0" lang="cs-CZ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9" name="Nadpis 3"/>
          <p:cNvSpPr txBox="1">
            <a:spLocks/>
          </p:cNvSpPr>
          <p:nvPr/>
        </p:nvSpPr>
        <p:spPr>
          <a:xfrm>
            <a:off x="845245" y="4799962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výchovný poradce</a:t>
            </a:r>
            <a:endParaRPr kumimoji="0" lang="cs-CZ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0" name="Nadpis 3"/>
          <p:cNvSpPr txBox="1">
            <a:spLocks/>
          </p:cNvSpPr>
          <p:nvPr/>
        </p:nvSpPr>
        <p:spPr>
          <a:xfrm rot="929581">
            <a:off x="832516" y="2339929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lékař</a:t>
            </a:r>
            <a:endParaRPr kumimoji="0" lang="cs-CZ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1" name="Nadpis 3"/>
          <p:cNvSpPr txBox="1">
            <a:spLocks/>
          </p:cNvSpPr>
          <p:nvPr/>
        </p:nvSpPr>
        <p:spPr>
          <a:xfrm rot="499247">
            <a:off x="699737" y="2845600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policie</a:t>
            </a:r>
            <a:endParaRPr kumimoji="0" lang="cs-CZ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2" name="Nadpis 3"/>
          <p:cNvSpPr txBox="1">
            <a:spLocks/>
          </p:cNvSpPr>
          <p:nvPr/>
        </p:nvSpPr>
        <p:spPr>
          <a:xfrm rot="920075">
            <a:off x="1617712" y="1524236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rodina</a:t>
            </a:r>
            <a:endParaRPr kumimoji="0" lang="cs-CZ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3" name="Nadpis 3"/>
          <p:cNvSpPr txBox="1">
            <a:spLocks/>
          </p:cNvSpPr>
          <p:nvPr/>
        </p:nvSpPr>
        <p:spPr>
          <a:xfrm rot="1621916">
            <a:off x="1141909" y="1695895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kuchařky</a:t>
            </a:r>
            <a:endParaRPr kumimoji="0" lang="cs-CZ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4" name="Nadpis 3"/>
          <p:cNvSpPr txBox="1">
            <a:spLocks/>
          </p:cNvSpPr>
          <p:nvPr/>
        </p:nvSpPr>
        <p:spPr>
          <a:xfrm>
            <a:off x="845243" y="4306850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v</a:t>
            </a:r>
            <a:r>
              <a:rPr lang="cs-CZ" b="1" noProof="0" dirty="0" err="1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edení</a:t>
            </a: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školy</a:t>
            </a:r>
            <a:endParaRPr kumimoji="0" lang="cs-CZ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15924" y="116632"/>
            <a:ext cx="8229600" cy="1026368"/>
          </a:xfrm>
          <a:solidFill>
            <a:schemeClr val="accent2"/>
          </a:solidFill>
          <a:ln>
            <a:solidFill>
              <a:schemeClr val="bg1"/>
            </a:solidFill>
          </a:ln>
        </p:spPr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Vliv v rámci školy</a:t>
            </a:r>
            <a:r>
              <a:rPr lang="cs-CZ" sz="12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200" dirty="0" smtClean="0">
                <a:solidFill>
                  <a:schemeClr val="bg1"/>
                </a:solidFill>
              </a:rPr>
              <a:t>– uč. str. 10, schéma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3943547" y="3496866"/>
            <a:ext cx="1152128" cy="576064"/>
          </a:xfrm>
          <a:prstGeom prst="ellips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žák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3943547" y="2200722"/>
            <a:ext cx="1152128" cy="5760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2570775" y="2665325"/>
            <a:ext cx="1152128" cy="576064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2791419" y="4563666"/>
            <a:ext cx="1152128" cy="576064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5248075" y="4432970"/>
            <a:ext cx="1152128" cy="576064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Elipsa 9"/>
          <p:cNvSpPr/>
          <p:nvPr/>
        </p:nvSpPr>
        <p:spPr>
          <a:xfrm>
            <a:off x="5248075" y="2776786"/>
            <a:ext cx="1152128" cy="57606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Elipsa 10"/>
          <p:cNvSpPr/>
          <p:nvPr/>
        </p:nvSpPr>
        <p:spPr>
          <a:xfrm>
            <a:off x="2215355" y="3547170"/>
            <a:ext cx="1152128" cy="57606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Elipsa 11"/>
          <p:cNvSpPr/>
          <p:nvPr/>
        </p:nvSpPr>
        <p:spPr>
          <a:xfrm>
            <a:off x="5824138" y="3547170"/>
            <a:ext cx="1164553" cy="576064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učitelé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4095947" y="4851698"/>
            <a:ext cx="1152128" cy="576064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Nadpis 3"/>
          <p:cNvSpPr txBox="1">
            <a:spLocks/>
          </p:cNvSpPr>
          <p:nvPr/>
        </p:nvSpPr>
        <p:spPr>
          <a:xfrm rot="492655">
            <a:off x="6866856" y="4072930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š</a:t>
            </a:r>
            <a:r>
              <a:rPr kumimoji="0" lang="cs-CZ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kolní</a:t>
            </a: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cs-CZ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parlament</a:t>
            </a:r>
          </a:p>
        </p:txBody>
      </p:sp>
      <p:sp>
        <p:nvSpPr>
          <p:cNvPr id="16" name="Nadpis 3"/>
          <p:cNvSpPr txBox="1">
            <a:spLocks/>
          </p:cNvSpPr>
          <p:nvPr/>
        </p:nvSpPr>
        <p:spPr>
          <a:xfrm rot="21061837">
            <a:off x="7004860" y="3587713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noProof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š</a:t>
            </a:r>
            <a:r>
              <a:rPr kumimoji="0" lang="cs-CZ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kolní</a:t>
            </a:r>
            <a:r>
              <a:rPr lang="cs-CZ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kumimoji="0" lang="cs-CZ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inspekce</a:t>
            </a:r>
          </a:p>
        </p:txBody>
      </p:sp>
      <p:sp>
        <p:nvSpPr>
          <p:cNvPr id="17" name="Nadpis 3"/>
          <p:cNvSpPr txBox="1">
            <a:spLocks/>
          </p:cNvSpPr>
          <p:nvPr/>
        </p:nvSpPr>
        <p:spPr>
          <a:xfrm rot="20904446">
            <a:off x="6850530" y="3297717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   </a:t>
            </a:r>
            <a:r>
              <a:rPr kumimoji="0" lang="cs-CZ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uklízečky</a:t>
            </a:r>
          </a:p>
        </p:txBody>
      </p:sp>
      <p:sp>
        <p:nvSpPr>
          <p:cNvPr id="20" name="Nadpis 3"/>
          <p:cNvSpPr txBox="1">
            <a:spLocks/>
          </p:cNvSpPr>
          <p:nvPr/>
        </p:nvSpPr>
        <p:spPr>
          <a:xfrm rot="19258132">
            <a:off x="5777874" y="1664803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</a:t>
            </a:r>
            <a:r>
              <a:rPr lang="cs-CZ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družení rodičů</a:t>
            </a:r>
            <a:endParaRPr kumimoji="0" lang="cs-CZ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2" name="Nadpis 3"/>
          <p:cNvSpPr txBox="1">
            <a:spLocks/>
          </p:cNvSpPr>
          <p:nvPr/>
        </p:nvSpPr>
        <p:spPr>
          <a:xfrm rot="20072596">
            <a:off x="2394395" y="5427762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kroužky</a:t>
            </a:r>
            <a:endParaRPr kumimoji="0" lang="cs-CZ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3" name="Nadpis 3"/>
          <p:cNvSpPr txBox="1">
            <a:spLocks/>
          </p:cNvSpPr>
          <p:nvPr/>
        </p:nvSpPr>
        <p:spPr>
          <a:xfrm rot="844972">
            <a:off x="6239418" y="4959710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spolužáci</a:t>
            </a:r>
            <a:endParaRPr kumimoji="0" lang="cs-CZ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4" name="Nadpis 3"/>
          <p:cNvSpPr txBox="1">
            <a:spLocks/>
          </p:cNvSpPr>
          <p:nvPr/>
        </p:nvSpPr>
        <p:spPr>
          <a:xfrm rot="1733650">
            <a:off x="5832557" y="5247742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třídní učitel</a:t>
            </a:r>
            <a:endParaRPr kumimoji="0" lang="cs-CZ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Nadpis 3"/>
          <p:cNvSpPr txBox="1">
            <a:spLocks/>
          </p:cNvSpPr>
          <p:nvPr/>
        </p:nvSpPr>
        <p:spPr>
          <a:xfrm rot="21409385">
            <a:off x="3869481" y="5604769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PP</a:t>
            </a:r>
            <a:r>
              <a:rPr lang="cs-CZ" noProof="0" dirty="0" smtClean="0">
                <a:latin typeface="+mj-lt"/>
                <a:ea typeface="+mj-ea"/>
                <a:cs typeface="+mj-cs"/>
              </a:rPr>
              <a:t> </a:t>
            </a: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poradna</a:t>
            </a:r>
            <a:endParaRPr kumimoji="0" lang="cs-CZ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7" name="Nadpis 3"/>
          <p:cNvSpPr txBox="1">
            <a:spLocks/>
          </p:cNvSpPr>
          <p:nvPr/>
        </p:nvSpPr>
        <p:spPr>
          <a:xfrm>
            <a:off x="548828" y="3861048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rada</a:t>
            </a:r>
            <a:r>
              <a:rPr lang="cs-CZ" noProof="0" dirty="0" smtClean="0">
                <a:latin typeface="+mj-lt"/>
                <a:ea typeface="+mj-ea"/>
                <a:cs typeface="+mj-cs"/>
              </a:rPr>
              <a:t> </a:t>
            </a: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školy</a:t>
            </a:r>
            <a:endParaRPr kumimoji="0" lang="cs-CZ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8" name="Nadpis 3"/>
          <p:cNvSpPr txBox="1">
            <a:spLocks/>
          </p:cNvSpPr>
          <p:nvPr/>
        </p:nvSpPr>
        <p:spPr>
          <a:xfrm rot="666704">
            <a:off x="532376" y="3316846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školník</a:t>
            </a:r>
            <a:endParaRPr kumimoji="0" lang="cs-CZ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9" name="Nadpis 3"/>
          <p:cNvSpPr txBox="1">
            <a:spLocks/>
          </p:cNvSpPr>
          <p:nvPr/>
        </p:nvSpPr>
        <p:spPr>
          <a:xfrm>
            <a:off x="845245" y="4799962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výchovný poradce</a:t>
            </a:r>
            <a:endParaRPr kumimoji="0" lang="cs-CZ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2" name="Nadpis 3"/>
          <p:cNvSpPr txBox="1">
            <a:spLocks/>
          </p:cNvSpPr>
          <p:nvPr/>
        </p:nvSpPr>
        <p:spPr>
          <a:xfrm rot="920075">
            <a:off x="1617712" y="1524236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rodina</a:t>
            </a:r>
            <a:endParaRPr kumimoji="0" lang="cs-CZ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4" name="Nadpis 3"/>
          <p:cNvSpPr txBox="1">
            <a:spLocks/>
          </p:cNvSpPr>
          <p:nvPr/>
        </p:nvSpPr>
        <p:spPr>
          <a:xfrm>
            <a:off x="845243" y="4306850"/>
            <a:ext cx="1946176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v</a:t>
            </a:r>
            <a:r>
              <a:rPr lang="cs-CZ" b="1" noProof="0" dirty="0" err="1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edení</a:t>
            </a:r>
            <a:r>
              <a:rPr lang="cs-CZ" b="1" noProof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školy</a:t>
            </a:r>
            <a:endParaRPr kumimoji="0" lang="cs-CZ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Rodiče</a:t>
            </a:r>
            <a:endParaRPr lang="cs-CZ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898776" cy="4525963"/>
          </a:xfrm>
        </p:spPr>
        <p:txBody>
          <a:bodyPr/>
          <a:lstStyle/>
          <a:p>
            <a:pPr algn="just"/>
            <a:r>
              <a:rPr lang="cs-CZ" b="1" dirty="0" smtClean="0">
                <a:solidFill>
                  <a:schemeClr val="bg1"/>
                </a:solidFill>
              </a:rPr>
              <a:t>Mohou se školou </a:t>
            </a:r>
            <a:r>
              <a:rPr lang="cs-CZ" b="1" dirty="0" err="1" smtClean="0">
                <a:solidFill>
                  <a:schemeClr val="bg1"/>
                </a:solidFill>
              </a:rPr>
              <a:t>spo</a:t>
            </a:r>
            <a:r>
              <a:rPr lang="cs-CZ" b="1" dirty="0" smtClean="0">
                <a:solidFill>
                  <a:schemeClr val="bg1"/>
                </a:solidFill>
              </a:rPr>
              <a:t>-</a:t>
            </a:r>
            <a:r>
              <a:rPr lang="cs-CZ" b="1" dirty="0" err="1" smtClean="0">
                <a:solidFill>
                  <a:schemeClr val="bg1"/>
                </a:solidFill>
              </a:rPr>
              <a:t>lupracovat</a:t>
            </a:r>
            <a:r>
              <a:rPr lang="cs-CZ" b="1" dirty="0" smtClean="0">
                <a:solidFill>
                  <a:schemeClr val="bg1"/>
                </a:solidFill>
              </a:rPr>
              <a:t> kdykoliv, nejen na třídních schůzkách, kde obdrží informace o </a:t>
            </a:r>
            <a:r>
              <a:rPr lang="cs-CZ" b="1" dirty="0" err="1" smtClean="0">
                <a:solidFill>
                  <a:schemeClr val="bg1"/>
                </a:solidFill>
              </a:rPr>
              <a:t>prospě</a:t>
            </a:r>
            <a:r>
              <a:rPr lang="cs-CZ" b="1" dirty="0" smtClean="0">
                <a:solidFill>
                  <a:schemeClr val="bg1"/>
                </a:solidFill>
              </a:rPr>
              <a:t>-</a:t>
            </a:r>
            <a:r>
              <a:rPr lang="cs-CZ" b="1" dirty="0" err="1" smtClean="0">
                <a:solidFill>
                  <a:schemeClr val="bg1"/>
                </a:solidFill>
              </a:rPr>
              <a:t>chu</a:t>
            </a:r>
            <a:r>
              <a:rPr lang="cs-CZ" b="1" dirty="0" smtClean="0">
                <a:solidFill>
                  <a:schemeClr val="bg1"/>
                </a:solidFill>
              </a:rPr>
              <a:t> a chování svých dětí a o akcích školy.</a:t>
            </a:r>
          </a:p>
          <a:p>
            <a:endParaRPr lang="cs-CZ" b="1" dirty="0">
              <a:solidFill>
                <a:schemeClr val="bg1"/>
              </a:solidFill>
            </a:endParaRPr>
          </a:p>
        </p:txBody>
      </p:sp>
      <p:pic>
        <p:nvPicPr>
          <p:cNvPr id="8196" name="Picture 4" descr="http://usti.ymca.cz/data/pics/pro-nejmensi/happy%20famil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2060848"/>
            <a:ext cx="4340920" cy="287694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Sdružení rodičů</a:t>
            </a:r>
            <a:endParaRPr lang="cs-CZ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Documents and Settings\Hříbková Jitka\Local Settings\Temporary Internet Files\Content.IE5\AQPH12WK\MC900343299[1]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226507" y="1916832"/>
            <a:ext cx="3460293" cy="34794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57200" y="1600200"/>
            <a:ext cx="3826768" cy="4525963"/>
          </a:xfrm>
        </p:spPr>
        <p:txBody>
          <a:bodyPr/>
          <a:lstStyle/>
          <a:p>
            <a:pPr algn="just"/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Tvoří zástupci rodičů jednotlivých tříd</a:t>
            </a:r>
          </a:p>
          <a:p>
            <a:pPr algn="just"/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Předsedkyně: </a:t>
            </a:r>
          </a:p>
          <a:p>
            <a:pPr algn="just">
              <a:buNone/>
            </a:pPr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Ivana NEPOVÍMOVÁ</a:t>
            </a:r>
            <a:endParaRPr lang="cs-CZ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Rada školy</a:t>
            </a:r>
            <a:endParaRPr lang="cs-CZ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Skládá se ze zástupců rodičů, učitelů a obce.</a:t>
            </a:r>
          </a:p>
          <a:p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Jejím úkolem je mimo jiné zapojit veřejnost do školních záležitostí</a:t>
            </a:r>
            <a:endParaRPr lang="cs-CZ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ZŠ </a:t>
            </a:r>
            <a:r>
              <a:rPr lang="cs-CZ" b="1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Dyjákovice</a:t>
            </a:r>
            <a:endParaRPr lang="cs-CZ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Jaroslava Němcová</a:t>
            </a:r>
          </a:p>
          <a:p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Šárka Kadlecová</a:t>
            </a:r>
          </a:p>
          <a:p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Marie Tomanová</a:t>
            </a:r>
          </a:p>
          <a:p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Jitka Hříbková</a:t>
            </a:r>
          </a:p>
          <a:p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Jaroslav Sokol</a:t>
            </a:r>
            <a:endParaRPr lang="cs-CZ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Školní parlament</a:t>
            </a:r>
            <a:endParaRPr lang="cs-CZ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Volení zástupci z řad žáků jednotlivých tříd.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Pomáhají s organizací školních akcí.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Své nápady a připomínky mohou projednávat s vedením školy.</a:t>
            </a:r>
            <a:endParaRPr lang="cs-CZ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Správní zaměstnanci</a:t>
            </a:r>
            <a:endParaRPr lang="cs-CZ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b="1" dirty="0">
                <a:solidFill>
                  <a:schemeClr val="bg1"/>
                </a:solidFill>
              </a:rPr>
              <a:t>š</a:t>
            </a:r>
            <a:r>
              <a:rPr lang="cs-CZ" b="1" dirty="0" smtClean="0">
                <a:solidFill>
                  <a:schemeClr val="bg1"/>
                </a:solidFill>
              </a:rPr>
              <a:t>kolník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uklízečky</a:t>
            </a:r>
            <a:endParaRPr lang="cs-CZ" b="1" dirty="0">
              <a:solidFill>
                <a:schemeClr val="bg1"/>
              </a:solidFill>
            </a:endParaRPr>
          </a:p>
        </p:txBody>
      </p:sp>
      <p:pic>
        <p:nvPicPr>
          <p:cNvPr id="4098" name="Picture 2" descr="C:\Documents and Settings\Hříbková Jitka\Local Settings\Temporary Internet Files\Content.IE5\REGY21ZT\MC90029583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1600200"/>
            <a:ext cx="3849125" cy="39604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Výchovný poradce</a:t>
            </a:r>
            <a:endParaRPr lang="cs-CZ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cs-CZ" b="1" dirty="0" smtClean="0">
                <a:solidFill>
                  <a:schemeClr val="bg1"/>
                </a:solidFill>
              </a:rPr>
              <a:t>Učitel, jenž je </a:t>
            </a:r>
            <a:r>
              <a:rPr lang="cs-CZ" b="1" dirty="0" err="1" smtClean="0">
                <a:solidFill>
                  <a:schemeClr val="bg1"/>
                </a:solidFill>
              </a:rPr>
              <a:t>nápomo</a:t>
            </a:r>
            <a:r>
              <a:rPr lang="cs-CZ" b="1" dirty="0" smtClean="0">
                <a:solidFill>
                  <a:schemeClr val="bg1"/>
                </a:solidFill>
              </a:rPr>
              <a:t>-cen žákům 9. tříd.</a:t>
            </a:r>
          </a:p>
          <a:p>
            <a:pPr algn="just"/>
            <a:r>
              <a:rPr lang="cs-CZ" b="1" dirty="0" smtClean="0">
                <a:solidFill>
                  <a:schemeClr val="bg1"/>
                </a:solidFill>
              </a:rPr>
              <a:t>Pomáhá při výběru po-volání, pomáhat řešit i problémy ostatních </a:t>
            </a:r>
            <a:r>
              <a:rPr lang="cs-CZ" b="1" dirty="0" err="1" smtClean="0">
                <a:solidFill>
                  <a:schemeClr val="bg1"/>
                </a:solidFill>
              </a:rPr>
              <a:t>dě</a:t>
            </a:r>
            <a:r>
              <a:rPr lang="cs-CZ" b="1" dirty="0" smtClean="0">
                <a:solidFill>
                  <a:schemeClr val="bg1"/>
                </a:solidFill>
              </a:rPr>
              <a:t>-</a:t>
            </a:r>
            <a:r>
              <a:rPr lang="cs-CZ" b="1" dirty="0" err="1" smtClean="0">
                <a:solidFill>
                  <a:schemeClr val="bg1"/>
                </a:solidFill>
              </a:rPr>
              <a:t>tí</a:t>
            </a:r>
            <a:r>
              <a:rPr lang="cs-CZ" b="1" dirty="0" smtClean="0">
                <a:solidFill>
                  <a:schemeClr val="bg1"/>
                </a:solidFill>
              </a:rPr>
              <a:t>, např. školní, osobní.</a:t>
            </a:r>
          </a:p>
          <a:p>
            <a:pPr algn="just"/>
            <a:r>
              <a:rPr lang="cs-CZ" b="1" dirty="0" smtClean="0">
                <a:solidFill>
                  <a:schemeClr val="bg1"/>
                </a:solidFill>
              </a:rPr>
              <a:t>Spolupracuje se škol-ním psychologem, os-</a:t>
            </a:r>
            <a:r>
              <a:rPr lang="cs-CZ" b="1" dirty="0" err="1" smtClean="0">
                <a:solidFill>
                  <a:schemeClr val="bg1"/>
                </a:solidFill>
              </a:rPr>
              <a:t>tatními</a:t>
            </a:r>
            <a:r>
              <a:rPr lang="cs-CZ" b="1" dirty="0" smtClean="0">
                <a:solidFill>
                  <a:schemeClr val="bg1"/>
                </a:solidFill>
              </a:rPr>
              <a:t> učiteli a s </a:t>
            </a:r>
            <a:r>
              <a:rPr lang="cs-CZ" b="1" dirty="0" err="1" smtClean="0">
                <a:solidFill>
                  <a:schemeClr val="bg1"/>
                </a:solidFill>
              </a:rPr>
              <a:t>ro</a:t>
            </a:r>
            <a:r>
              <a:rPr lang="cs-CZ" b="1" dirty="0" smtClean="0">
                <a:solidFill>
                  <a:schemeClr val="bg1"/>
                </a:solidFill>
              </a:rPr>
              <a:t>-</a:t>
            </a:r>
            <a:r>
              <a:rPr lang="cs-CZ" b="1" dirty="0" err="1" smtClean="0">
                <a:solidFill>
                  <a:schemeClr val="bg1"/>
                </a:solidFill>
              </a:rPr>
              <a:t>diči</a:t>
            </a:r>
            <a:r>
              <a:rPr lang="cs-CZ" b="1" dirty="0" smtClean="0">
                <a:solidFill>
                  <a:schemeClr val="bg1"/>
                </a:solidFill>
              </a:rPr>
              <a:t>.</a:t>
            </a:r>
            <a:endParaRPr lang="cs-CZ" b="1" dirty="0">
              <a:solidFill>
                <a:schemeClr val="bg1"/>
              </a:solidFill>
            </a:endParaRPr>
          </a:p>
        </p:txBody>
      </p:sp>
      <p:pic>
        <p:nvPicPr>
          <p:cNvPr id="5122" name="Picture 2" descr="C:\Documents and Settings\Hříbková Jitka\Local Settings\Temporary Internet Files\Content.IE5\Q5FU9SE4\MC90028242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7658" y="1772816"/>
            <a:ext cx="3559142" cy="31969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 poradna</a:t>
            </a:r>
            <a:endParaRPr lang="cs-CZ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cs-CZ" b="1" dirty="0" smtClean="0">
                <a:solidFill>
                  <a:schemeClr val="bg1"/>
                </a:solidFill>
              </a:rPr>
              <a:t>Zabývá se řešením oso-</a:t>
            </a:r>
            <a:r>
              <a:rPr lang="cs-CZ" b="1" dirty="0" err="1" smtClean="0">
                <a:solidFill>
                  <a:schemeClr val="bg1"/>
                </a:solidFill>
              </a:rPr>
              <a:t>bních</a:t>
            </a:r>
            <a:r>
              <a:rPr lang="cs-CZ" b="1" dirty="0" smtClean="0">
                <a:solidFill>
                  <a:schemeClr val="bg1"/>
                </a:solidFill>
              </a:rPr>
              <a:t> problémů dětí, problémů s učením – dyslexie, dysgrafie, </a:t>
            </a:r>
            <a:r>
              <a:rPr lang="cs-CZ" b="1" dirty="0" err="1" smtClean="0">
                <a:solidFill>
                  <a:schemeClr val="bg1"/>
                </a:solidFill>
              </a:rPr>
              <a:t>dys</a:t>
            </a:r>
            <a:r>
              <a:rPr lang="cs-CZ" b="1" dirty="0" smtClean="0">
                <a:solidFill>
                  <a:schemeClr val="bg1"/>
                </a:solidFill>
              </a:rPr>
              <a:t>-ortografie, dyskalkulie , problémů s chováním.</a:t>
            </a:r>
          </a:p>
          <a:p>
            <a:pPr algn="just"/>
            <a:r>
              <a:rPr lang="cs-CZ" b="1" dirty="0" smtClean="0">
                <a:solidFill>
                  <a:schemeClr val="bg1"/>
                </a:solidFill>
              </a:rPr>
              <a:t>Pomáhá při výběru vhodného typu studia.</a:t>
            </a:r>
          </a:p>
          <a:p>
            <a:pPr algn="just"/>
            <a:r>
              <a:rPr lang="cs-CZ" b="1" dirty="0" smtClean="0">
                <a:solidFill>
                  <a:schemeClr val="bg1"/>
                </a:solidFill>
              </a:rPr>
              <a:t>Spolupracuje s výchov. poradcem, třídním </a:t>
            </a:r>
            <a:r>
              <a:rPr lang="cs-CZ" b="1" dirty="0" err="1" smtClean="0">
                <a:solidFill>
                  <a:schemeClr val="bg1"/>
                </a:solidFill>
              </a:rPr>
              <a:t>uči</a:t>
            </a:r>
            <a:r>
              <a:rPr lang="cs-CZ" b="1" dirty="0" smtClean="0">
                <a:solidFill>
                  <a:schemeClr val="bg1"/>
                </a:solidFill>
              </a:rPr>
              <a:t>-</a:t>
            </a:r>
            <a:r>
              <a:rPr lang="cs-CZ" b="1" dirty="0" err="1" smtClean="0">
                <a:solidFill>
                  <a:schemeClr val="bg1"/>
                </a:solidFill>
              </a:rPr>
              <a:t>telem</a:t>
            </a:r>
            <a:r>
              <a:rPr lang="cs-CZ" b="1" dirty="0" smtClean="0">
                <a:solidFill>
                  <a:schemeClr val="bg1"/>
                </a:solidFill>
              </a:rPr>
              <a:t>, rodiči apod.</a:t>
            </a:r>
          </a:p>
          <a:p>
            <a:pPr algn="just"/>
            <a:endParaRPr lang="cs-CZ" b="1" dirty="0">
              <a:solidFill>
                <a:schemeClr val="bg1"/>
              </a:solidFill>
            </a:endParaRPr>
          </a:p>
        </p:txBody>
      </p:sp>
      <p:pic>
        <p:nvPicPr>
          <p:cNvPr id="6146" name="Picture 2" descr="C:\Documents and Settings\Hříbková Jitka\Local Settings\Temporary Internet Files\Content.IE5\Q5FU9SE4\MC90029493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42384" y="2060848"/>
            <a:ext cx="3744416" cy="37444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Janošková, D. a kol., Občanská výchova 7 s blokem rodinná výchova, </a:t>
            </a:r>
            <a:r>
              <a:rPr lang="cs-CZ" sz="1600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Fraus</a:t>
            </a:r>
            <a:r>
              <a:rPr lang="cs-CZ" sz="1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, 2004</a:t>
            </a:r>
            <a:endParaRPr lang="cs-CZ" sz="1600" dirty="0" smtClean="0">
              <a:solidFill>
                <a:schemeClr val="bg1"/>
              </a:solidFill>
              <a:hlinkClick r:id="rId2"/>
            </a:endParaRPr>
          </a:p>
          <a:p>
            <a:r>
              <a:rPr lang="cs-CZ" sz="1600" dirty="0" smtClean="0">
                <a:hlinkClick r:id="rId3"/>
              </a:rPr>
              <a:t>www.office.</a:t>
            </a:r>
            <a:r>
              <a:rPr lang="cs-CZ" sz="1600" dirty="0" err="1" smtClean="0">
                <a:hlinkClick r:id="rId3"/>
              </a:rPr>
              <a:t>microsoft.com</a:t>
            </a:r>
            <a:endParaRPr lang="cs-CZ" sz="1600" dirty="0" smtClean="0"/>
          </a:p>
          <a:p>
            <a:r>
              <a:rPr lang="cs-CZ" sz="1600" dirty="0" smtClean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usti.ymca.cz/data/pics/pro-nejmensi/happy%20family.jpg</a:t>
            </a:r>
            <a:endParaRPr lang="cs-CZ" sz="1600" dirty="0" smtClean="0"/>
          </a:p>
          <a:p>
            <a:endParaRPr lang="cs-CZ" sz="1600" dirty="0" smtClean="0"/>
          </a:p>
          <a:p>
            <a:endParaRPr lang="cs-CZ" sz="1600" b="1" dirty="0" smtClean="0"/>
          </a:p>
          <a:p>
            <a:pPr>
              <a:buNone/>
            </a:pPr>
            <a:r>
              <a:rPr lang="cs-CZ" sz="1600" b="1" dirty="0" smtClean="0"/>
              <a:t> </a:t>
            </a:r>
          </a:p>
          <a:p>
            <a:endParaRPr lang="cs-CZ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476</Words>
  <Application>Microsoft Office PowerPoint</Application>
  <PresentationFormat>Předvádění na obrazovce (4:3)</PresentationFormat>
  <Paragraphs>113</Paragraphs>
  <Slides>14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Snímek 2</vt:lpstr>
      <vt:lpstr>Ve škole</vt:lpstr>
      <vt:lpstr>Škola</vt:lpstr>
      <vt:lpstr>Vliv v rámci školy – uč. str. 10, schéma</vt:lpstr>
      <vt:lpstr>Vliv v rámci školy – uč. str. 10, schéma</vt:lpstr>
      <vt:lpstr>Rodiče</vt:lpstr>
      <vt:lpstr>Sdružení rodičů</vt:lpstr>
      <vt:lpstr>Rada školy</vt:lpstr>
      <vt:lpstr>Školní parlament</vt:lpstr>
      <vt:lpstr>Správní zaměstnanci</vt:lpstr>
      <vt:lpstr>Výchovný poradce</vt:lpstr>
      <vt:lpstr>PP poradna</vt:lpstr>
      <vt:lpstr>Zdroje</vt:lpstr>
    </vt:vector>
  </TitlesOfParts>
  <Company>ZŠ Dyjákovice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 škole</dc:title>
  <dc:creator>Hříbková Jitka</dc:creator>
  <cp:lastModifiedBy>Hříbková Jitka</cp:lastModifiedBy>
  <cp:revision>13</cp:revision>
  <dcterms:created xsi:type="dcterms:W3CDTF">2011-05-09T16:20:34Z</dcterms:created>
  <dcterms:modified xsi:type="dcterms:W3CDTF">2013-02-05T18:26:05Z</dcterms:modified>
</cp:coreProperties>
</file>