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7"/>
  </p:notesMasterIdLst>
  <p:sldIdLst>
    <p:sldId id="275" r:id="rId3"/>
    <p:sldId id="276" r:id="rId4"/>
    <p:sldId id="269" r:id="rId5"/>
    <p:sldId id="277" r:id="rId6"/>
    <p:sldId id="299" r:id="rId7"/>
    <p:sldId id="300" r:id="rId8"/>
    <p:sldId id="301" r:id="rId9"/>
    <p:sldId id="302" r:id="rId10"/>
    <p:sldId id="314" r:id="rId11"/>
    <p:sldId id="315" r:id="rId12"/>
    <p:sldId id="316" r:id="rId13"/>
    <p:sldId id="317" r:id="rId14"/>
    <p:sldId id="306" r:id="rId15"/>
    <p:sldId id="305" r:id="rId16"/>
    <p:sldId id="303" r:id="rId17"/>
    <p:sldId id="304" r:id="rId18"/>
    <p:sldId id="309" r:id="rId19"/>
    <p:sldId id="307" r:id="rId20"/>
    <p:sldId id="311" r:id="rId21"/>
    <p:sldId id="312" r:id="rId22"/>
    <p:sldId id="313" r:id="rId23"/>
    <p:sldId id="310" r:id="rId24"/>
    <p:sldId id="308" r:id="rId25"/>
    <p:sldId id="27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FFFF"/>
    <a:srgbClr val="FF66CC"/>
    <a:srgbClr val="996633"/>
    <a:srgbClr val="008000"/>
    <a:srgbClr val="C28446"/>
    <a:srgbClr val="0000CC"/>
    <a:srgbClr val="CCECFF"/>
    <a:srgbClr val="9900CC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34" autoAdjust="0"/>
    <p:restoredTop sz="94660"/>
  </p:normalViewPr>
  <p:slideViewPr>
    <p:cSldViewPr>
      <p:cViewPr varScale="1">
        <p:scale>
          <a:sx n="63" d="100"/>
          <a:sy n="63" d="100"/>
        </p:scale>
        <p:origin x="-11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30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50561-9C78-4361-8D0A-901FB726F00F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ABFB8F-E402-4F1B-B430-AB3FF1FF2F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058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BFB8F-E402-4F1B-B430-AB3FF1FF2F9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9172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ABFB8F-E402-4F1B-B430-AB3FF1FF2F9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917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5396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8025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73472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42663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31144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65801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29199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572203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463003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36910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07096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679190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17300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90419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017689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72153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02648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6447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40017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48361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06189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417436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40000">
              <a:srgbClr val="FFFFCC"/>
            </a:gs>
            <a:gs pos="100000">
              <a:srgbClr val="FFFFCC"/>
            </a:gs>
          </a:gsLst>
          <a:path path="circle">
            <a:fillToRect l="20000" t="10000" r="20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649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Click="0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40000">
              <a:srgbClr val="FFFFCC"/>
            </a:gs>
            <a:gs pos="100000">
              <a:srgbClr val="FFFFCC"/>
            </a:gs>
          </a:gsLst>
          <a:path path="circle">
            <a:fillToRect l="20000" t="10000" r="20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405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 advClick="0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965004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VY_32_INOVACE_XVI_3_19_Colours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XVI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19</a:t>
            </a:r>
            <a:endParaRPr lang="cs-CZ" b="1" dirty="0" smtClean="0">
              <a:solidFill>
                <a:srgbClr val="000000"/>
              </a:solidFill>
            </a:endParaRP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58121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3211755"/>
              </p:ext>
            </p:extLst>
          </p:nvPr>
        </p:nvGraphicFramePr>
        <p:xfrm>
          <a:off x="395536" y="620688"/>
          <a:ext cx="8352926" cy="5866528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barvy</a:t>
                      </a:r>
                      <a:endParaRPr lang="en-US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barvy</a:t>
                      </a:r>
                      <a:endParaRPr lang="en-US" sz="1600" baseline="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pomocí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obrazového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9 - 11 let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White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yellow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orange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red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violet, pink, blue, green,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brown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black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tabule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sešit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pero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pastelky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výuku: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zhodnocení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popis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práce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digitálním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materiálem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65225" marR="0" lvl="0" indent="-9842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8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Slouží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motivaci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a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seznámení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žáků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s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novým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tématem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–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barvy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nebo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opakování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daného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tématu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objevení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   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obrázku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řekne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slovíčko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přesvědčí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správnosti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kliknutím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 </a:t>
                      </a:r>
                    </a:p>
                    <a:p>
                      <a:pPr marL="1174750" marR="0" indent="-476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Nová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zásoba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White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yellow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orange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red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violet, pink,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light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blue,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dark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blue,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light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green,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dark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green,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brown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black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</a:t>
                      </a:r>
                    </a:p>
                    <a:p>
                      <a:pPr marL="176213" marR="0" indent="-476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9-10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doplní do neúplných slov správná písmena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Řešení se objeví po kliknutí.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1: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vyplní dle zadání barvu. Snímek slouží jako pracovní list.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12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rozdělí text na slova. Nad slova pastelkou znázorní puntíkem barvu. Snímek slouží jako pracovní list.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13-23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přečtou otázku, odpoví, kliknutím se přesvědčí o správnosti své odpovědi.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Žáci procvičují  barvy, názvy zvířat, oblečení a ovoce. Cvičení slouží i k procvičování množného čísla a časování slovesa to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 Žáci procvičují otázky a odpovědi.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Poznámka:         Správné odpovědi jsou na otázku: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What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?             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a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yellow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pear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                                               nebo    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What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are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they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?     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They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are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light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blue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jeans</a:t>
                      </a:r>
                      <a:r>
                        <a:rPr lang="cs-CZ" sz="1200" baseline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byl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ověřen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interaktivní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tabuli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endParaRPr lang="en-US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527356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27584" y="1531232"/>
            <a:ext cx="4176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cap="all" dirty="0" err="1" smtClean="0">
                <a:solidFill>
                  <a:srgbClr val="000000"/>
                </a:solidFill>
                <a:latin typeface="Comic Sans MS" pitchFamily="66" charset="0"/>
              </a:rPr>
              <a:t>Colours</a:t>
            </a:r>
            <a:endParaRPr lang="cs-CZ" sz="6000" b="1" cap="all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4" name="Picture 11" descr="C:\Users\florianovar\AppData\Local\Microsoft\Windows\Temporary Internet Files\Content.IE5\Z5SQY4EL\MP9003415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209134" y="1473565"/>
            <a:ext cx="5549939" cy="396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27543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buch 1 10"/>
          <p:cNvSpPr/>
          <p:nvPr/>
        </p:nvSpPr>
        <p:spPr>
          <a:xfrm>
            <a:off x="6012159" y="404664"/>
            <a:ext cx="1936989" cy="2160240"/>
          </a:xfrm>
          <a:prstGeom prst="irregularSeal1">
            <a:avLst/>
          </a:prstGeom>
          <a:solidFill>
            <a:srgbClr val="FFFFFF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6051789" y="2387596"/>
            <a:ext cx="1951466" cy="2030524"/>
          </a:xfrm>
          <a:prstGeom prst="irregularSeal1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6097993" y="4322194"/>
            <a:ext cx="1872208" cy="2102532"/>
          </a:xfrm>
          <a:prstGeom prst="irregularSeal1">
            <a:avLst/>
          </a:prstGeom>
          <a:solidFill>
            <a:srgbClr val="FF9933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36083" y="2581833"/>
            <a:ext cx="2529324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yellow</a:t>
            </a:r>
            <a:endParaRPr lang="cs-CZ" sz="5400" b="1" dirty="0">
              <a:ln w="28575">
                <a:solidFill>
                  <a:srgbClr val="000000"/>
                </a:solidFill>
                <a:prstDash val="solid"/>
              </a:ln>
              <a:solidFill>
                <a:srgbClr val="FFFF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36083" y="4581128"/>
            <a:ext cx="2529324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FF993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orange</a:t>
            </a:r>
            <a:endParaRPr lang="cs-CZ" sz="5400" b="1" dirty="0">
              <a:ln w="28575">
                <a:solidFill>
                  <a:srgbClr val="000000"/>
                </a:solidFill>
                <a:prstDash val="solid"/>
              </a:ln>
              <a:solidFill>
                <a:srgbClr val="FF993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948742" y="1023119"/>
            <a:ext cx="2529324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white</a:t>
            </a:r>
            <a:endParaRPr lang="cs-CZ" sz="5400" b="1" cap="none" spc="0" dirty="0">
              <a:ln w="28575">
                <a:solidFill>
                  <a:srgbClr val="000000"/>
                </a:solidFill>
                <a:prstDash val="solid"/>
              </a:ln>
              <a:solidFill>
                <a:srgbClr val="FFFFFF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9446511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1" animBg="1"/>
      <p:bldP spid="12" grpId="0" animBg="1"/>
      <p:bldP spid="13" grpId="0" animBg="1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buch 1 10"/>
          <p:cNvSpPr/>
          <p:nvPr/>
        </p:nvSpPr>
        <p:spPr>
          <a:xfrm>
            <a:off x="6012159" y="404664"/>
            <a:ext cx="1936989" cy="2160240"/>
          </a:xfrm>
          <a:prstGeom prst="irregularSeal1">
            <a:avLst/>
          </a:prstGeom>
          <a:solidFill>
            <a:srgbClr val="FF66CC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buch 1 11"/>
          <p:cNvSpPr/>
          <p:nvPr/>
        </p:nvSpPr>
        <p:spPr>
          <a:xfrm>
            <a:off x="6051789" y="2387596"/>
            <a:ext cx="1951466" cy="2030524"/>
          </a:xfrm>
          <a:prstGeom prst="irregularSeal1">
            <a:avLst/>
          </a:prstGeom>
          <a:solidFill>
            <a:srgbClr val="FF0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6097993" y="4322194"/>
            <a:ext cx="1872208" cy="2102532"/>
          </a:xfrm>
          <a:prstGeom prst="irregularSeal1">
            <a:avLst/>
          </a:prstGeom>
          <a:solidFill>
            <a:srgbClr val="9900CC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36083" y="4581128"/>
            <a:ext cx="2529324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9900CC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violet</a:t>
            </a:r>
            <a:endParaRPr lang="cs-CZ" sz="5400" b="1" dirty="0">
              <a:ln w="28575">
                <a:solidFill>
                  <a:srgbClr val="000000"/>
                </a:solidFill>
                <a:prstDash val="solid"/>
              </a:ln>
              <a:solidFill>
                <a:srgbClr val="9900CC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75217" y="764704"/>
            <a:ext cx="2529324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FF66CC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pink</a:t>
            </a:r>
            <a:endParaRPr lang="cs-CZ" sz="5400" b="1" cap="none" spc="0" dirty="0">
              <a:ln w="28575">
                <a:solidFill>
                  <a:srgbClr val="000000"/>
                </a:solidFill>
                <a:prstDash val="solid"/>
              </a:ln>
              <a:solidFill>
                <a:srgbClr val="FF66CC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48742" y="2581833"/>
            <a:ext cx="2529324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red</a:t>
            </a:r>
            <a:endParaRPr lang="cs-CZ" sz="5400" b="1" dirty="0">
              <a:ln w="28575">
                <a:solidFill>
                  <a:srgbClr val="000000"/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150979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9" grpId="0"/>
      <p:bldP spid="10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buch 1 10"/>
          <p:cNvSpPr/>
          <p:nvPr/>
        </p:nvSpPr>
        <p:spPr>
          <a:xfrm>
            <a:off x="6048367" y="938801"/>
            <a:ext cx="2283204" cy="2304256"/>
          </a:xfrm>
          <a:prstGeom prst="irregularSeal1">
            <a:avLst/>
          </a:prstGeom>
          <a:solidFill>
            <a:srgbClr val="0000CC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6026316" y="4026920"/>
            <a:ext cx="2283204" cy="2275646"/>
          </a:xfrm>
          <a:prstGeom prst="irregularSeal1">
            <a:avLst/>
          </a:prstGeom>
          <a:solidFill>
            <a:schemeClr val="accent2">
              <a:lumMod val="60000"/>
              <a:lumOff val="4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2315" y="1411536"/>
            <a:ext cx="410445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dark</a:t>
            </a:r>
            <a:r>
              <a:rPr lang="cs-CZ" sz="5400" b="1" dirty="0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0000CC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blue</a:t>
            </a:r>
            <a:endParaRPr lang="cs-CZ" sz="5400" b="1" cap="none" spc="0" dirty="0">
              <a:ln w="28575">
                <a:solidFill>
                  <a:srgbClr val="000000"/>
                </a:solidFill>
                <a:prstDash val="solid"/>
              </a:ln>
              <a:solidFill>
                <a:srgbClr val="0000CC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71600" y="4581128"/>
            <a:ext cx="410445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CCECFF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light</a:t>
            </a:r>
            <a:r>
              <a:rPr lang="cs-CZ" sz="5400" b="1" dirty="0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CCECFF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blue</a:t>
            </a:r>
            <a:endParaRPr lang="cs-CZ" sz="5400" b="1" cap="none" spc="0" dirty="0">
              <a:ln w="28575">
                <a:solidFill>
                  <a:srgbClr val="000000"/>
                </a:solidFill>
                <a:prstDash val="solid"/>
              </a:ln>
              <a:solidFill>
                <a:srgbClr val="CCECFF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7805205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buch 1 10"/>
          <p:cNvSpPr/>
          <p:nvPr/>
        </p:nvSpPr>
        <p:spPr>
          <a:xfrm>
            <a:off x="6048367" y="938801"/>
            <a:ext cx="2283204" cy="2304256"/>
          </a:xfrm>
          <a:prstGeom prst="irregularSeal1">
            <a:avLst/>
          </a:prstGeom>
          <a:solidFill>
            <a:srgbClr val="00B05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6026316" y="4026920"/>
            <a:ext cx="2283204" cy="2275646"/>
          </a:xfrm>
          <a:prstGeom prst="irregularSeal1">
            <a:avLst/>
          </a:prstGeom>
          <a:solidFill>
            <a:schemeClr val="accent3">
              <a:lumMod val="60000"/>
              <a:lumOff val="40000"/>
            </a:schemeClr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2315" y="1411536"/>
            <a:ext cx="410445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dark</a:t>
            </a:r>
            <a:r>
              <a:rPr lang="cs-CZ" sz="5400" b="1" dirty="0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green</a:t>
            </a:r>
            <a:endParaRPr lang="cs-CZ" sz="5400" b="1" cap="none" spc="0" dirty="0">
              <a:ln w="28575">
                <a:solidFill>
                  <a:srgbClr val="000000"/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71600" y="4581128"/>
            <a:ext cx="410445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light</a:t>
            </a:r>
            <a:r>
              <a:rPr lang="cs-CZ" sz="5400" b="1" dirty="0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green</a:t>
            </a:r>
            <a:endParaRPr lang="cs-CZ" sz="5400" b="1" cap="none" spc="0" dirty="0">
              <a:ln w="28575">
                <a:solidFill>
                  <a:srgbClr val="000000"/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2578720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buch 1 10"/>
          <p:cNvSpPr/>
          <p:nvPr/>
        </p:nvSpPr>
        <p:spPr>
          <a:xfrm>
            <a:off x="6048367" y="938801"/>
            <a:ext cx="2283204" cy="2304256"/>
          </a:xfrm>
          <a:prstGeom prst="irregularSeal1">
            <a:avLst/>
          </a:prstGeom>
          <a:solidFill>
            <a:srgbClr val="C28446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buch 1 12"/>
          <p:cNvSpPr/>
          <p:nvPr/>
        </p:nvSpPr>
        <p:spPr>
          <a:xfrm>
            <a:off x="6026316" y="4026920"/>
            <a:ext cx="2283204" cy="2275646"/>
          </a:xfrm>
          <a:prstGeom prst="irregularSeal1">
            <a:avLst/>
          </a:prstGeom>
          <a:solidFill>
            <a:srgbClr val="000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2315" y="1411536"/>
            <a:ext cx="410445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C28446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brown</a:t>
            </a:r>
            <a:endParaRPr lang="cs-CZ" sz="5400" b="1" cap="none" spc="0" dirty="0">
              <a:ln w="28575">
                <a:solidFill>
                  <a:srgbClr val="000000"/>
                </a:solidFill>
                <a:prstDash val="solid"/>
              </a:ln>
              <a:solidFill>
                <a:srgbClr val="C28446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99592" y="4509120"/>
            <a:ext cx="410445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28575">
                  <a:solidFill>
                    <a:srgbClr val="000000"/>
                  </a:solidFill>
                  <a:prstDash val="solid"/>
                </a:ln>
                <a:solidFill>
                  <a:srgbClr val="00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black</a:t>
            </a:r>
            <a:endParaRPr lang="cs-CZ" sz="5400" b="1" cap="none" spc="0" dirty="0">
              <a:ln w="28575">
                <a:solidFill>
                  <a:srgbClr val="000000"/>
                </a:solidFill>
                <a:prstDash val="solid"/>
              </a:ln>
              <a:solidFill>
                <a:srgbClr val="00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1289961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46475" y="5463470"/>
            <a:ext cx="14452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b . u .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9304" y="5463471"/>
            <a:ext cx="16025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b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. o . n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76658" y="5780034"/>
            <a:ext cx="12856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p . n .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22294" y="2504979"/>
            <a:ext cx="21172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v . o . e t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33059" y="2551389"/>
            <a:ext cx="1623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b . . c k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822" y="2713992"/>
            <a:ext cx="2083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o r . n . 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27823" y="260648"/>
            <a:ext cx="4795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Complete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words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199396" y="2847142"/>
            <a:ext cx="16606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g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. e . n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96881" y="5474407"/>
            <a:ext cx="1100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r . d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0" name="Výbuch 1 29"/>
          <p:cNvSpPr/>
          <p:nvPr/>
        </p:nvSpPr>
        <p:spPr>
          <a:xfrm>
            <a:off x="550352" y="1226893"/>
            <a:ext cx="1360703" cy="1278086"/>
          </a:xfrm>
          <a:prstGeom prst="irregularSeal1">
            <a:avLst/>
          </a:prstGeom>
          <a:solidFill>
            <a:srgbClr val="FF9933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buch 1 30"/>
          <p:cNvSpPr/>
          <p:nvPr/>
        </p:nvSpPr>
        <p:spPr>
          <a:xfrm>
            <a:off x="7360011" y="3864979"/>
            <a:ext cx="1365633" cy="1278086"/>
          </a:xfrm>
          <a:prstGeom prst="irregularSeal1">
            <a:avLst/>
          </a:prstGeom>
          <a:solidFill>
            <a:srgbClr val="FF0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buch 1 31"/>
          <p:cNvSpPr/>
          <p:nvPr/>
        </p:nvSpPr>
        <p:spPr>
          <a:xfrm>
            <a:off x="4199396" y="1052736"/>
            <a:ext cx="1344429" cy="1248895"/>
          </a:xfrm>
          <a:prstGeom prst="irregularSeal1">
            <a:avLst/>
          </a:prstGeom>
          <a:solidFill>
            <a:srgbClr val="00B05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buch 1 32"/>
          <p:cNvSpPr/>
          <p:nvPr/>
        </p:nvSpPr>
        <p:spPr>
          <a:xfrm>
            <a:off x="7507204" y="1058628"/>
            <a:ext cx="1279775" cy="1370846"/>
          </a:xfrm>
          <a:prstGeom prst="irregularSeal1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buch 1 33"/>
          <p:cNvSpPr/>
          <p:nvPr/>
        </p:nvSpPr>
        <p:spPr>
          <a:xfrm>
            <a:off x="5836963" y="1007277"/>
            <a:ext cx="1364796" cy="1338833"/>
          </a:xfrm>
          <a:prstGeom prst="irregularSeal1">
            <a:avLst/>
          </a:prstGeom>
          <a:solidFill>
            <a:srgbClr val="000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buch 1 34"/>
          <p:cNvSpPr/>
          <p:nvPr/>
        </p:nvSpPr>
        <p:spPr>
          <a:xfrm>
            <a:off x="292850" y="4015179"/>
            <a:ext cx="1360703" cy="1278086"/>
          </a:xfrm>
          <a:prstGeom prst="irregularSeal1">
            <a:avLst/>
          </a:prstGeom>
          <a:solidFill>
            <a:srgbClr val="996633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buch 1 35"/>
          <p:cNvSpPr/>
          <p:nvPr/>
        </p:nvSpPr>
        <p:spPr>
          <a:xfrm>
            <a:off x="2196648" y="3961694"/>
            <a:ext cx="1365633" cy="1252054"/>
          </a:xfrm>
          <a:prstGeom prst="irregularSeal1">
            <a:avLst/>
          </a:prstGeom>
          <a:solidFill>
            <a:srgbClr val="FF66CC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buch 1 36"/>
          <p:cNvSpPr/>
          <p:nvPr/>
        </p:nvSpPr>
        <p:spPr>
          <a:xfrm>
            <a:off x="3995937" y="4015178"/>
            <a:ext cx="1346324" cy="1198569"/>
          </a:xfrm>
          <a:prstGeom prst="irregularSeal1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buch 1 37"/>
          <p:cNvSpPr/>
          <p:nvPr/>
        </p:nvSpPr>
        <p:spPr>
          <a:xfrm>
            <a:off x="2327823" y="1226893"/>
            <a:ext cx="1234458" cy="1081984"/>
          </a:xfrm>
          <a:prstGeom prst="irregularSeal1">
            <a:avLst/>
          </a:prstGeom>
          <a:solidFill>
            <a:srgbClr val="9900CC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buch 1 38"/>
          <p:cNvSpPr/>
          <p:nvPr/>
        </p:nvSpPr>
        <p:spPr>
          <a:xfrm>
            <a:off x="5725702" y="3961694"/>
            <a:ext cx="1265398" cy="1218161"/>
          </a:xfrm>
          <a:prstGeom prst="irregularSeal1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7123748" y="3006379"/>
            <a:ext cx="1838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y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. l </a:t>
            </a: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l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o .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548620" y="5785801"/>
            <a:ext cx="1657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w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. i t .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90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3" grpId="0"/>
      <p:bldP spid="15" grpId="0"/>
      <p:bldP spid="16" grpId="0"/>
      <p:bldP spid="17" grpId="0"/>
      <p:bldP spid="28" grpId="0"/>
      <p:bldP spid="29" grpId="0"/>
      <p:bldP spid="40" grpId="0"/>
      <p:bldP spid="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46475" y="5463470"/>
            <a:ext cx="14452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b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l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u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9304" y="5463471"/>
            <a:ext cx="1842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b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o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w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n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76658" y="5780034"/>
            <a:ext cx="14312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p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n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k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22294" y="2504979"/>
            <a:ext cx="21172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v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i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o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l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 t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33059" y="2551389"/>
            <a:ext cx="1849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b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l a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c k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822" y="2713992"/>
            <a:ext cx="22378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o r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n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g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27823" y="260648"/>
            <a:ext cx="4795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Complete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words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199396" y="2847142"/>
            <a:ext cx="18923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g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r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e </a:t>
            </a:r>
            <a:r>
              <a:rPr lang="cs-CZ" sz="3200" dirty="0" err="1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n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596881" y="5474407"/>
            <a:ext cx="1100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r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d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0" name="Výbuch 1 29"/>
          <p:cNvSpPr/>
          <p:nvPr/>
        </p:nvSpPr>
        <p:spPr>
          <a:xfrm>
            <a:off x="550352" y="1226893"/>
            <a:ext cx="1360703" cy="1278086"/>
          </a:xfrm>
          <a:prstGeom prst="irregularSeal1">
            <a:avLst/>
          </a:prstGeom>
          <a:solidFill>
            <a:srgbClr val="FF9933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buch 1 30"/>
          <p:cNvSpPr/>
          <p:nvPr/>
        </p:nvSpPr>
        <p:spPr>
          <a:xfrm>
            <a:off x="7360011" y="3864979"/>
            <a:ext cx="1365633" cy="1278086"/>
          </a:xfrm>
          <a:prstGeom prst="irregularSeal1">
            <a:avLst/>
          </a:prstGeom>
          <a:solidFill>
            <a:srgbClr val="FF0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buch 1 31"/>
          <p:cNvSpPr/>
          <p:nvPr/>
        </p:nvSpPr>
        <p:spPr>
          <a:xfrm>
            <a:off x="4239497" y="1250365"/>
            <a:ext cx="1304328" cy="1301024"/>
          </a:xfrm>
          <a:prstGeom prst="irregularSeal1">
            <a:avLst/>
          </a:prstGeom>
          <a:solidFill>
            <a:srgbClr val="00B05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buch 1 32"/>
          <p:cNvSpPr/>
          <p:nvPr/>
        </p:nvSpPr>
        <p:spPr>
          <a:xfrm>
            <a:off x="7360011" y="1226893"/>
            <a:ext cx="1258226" cy="1196689"/>
          </a:xfrm>
          <a:prstGeom prst="irregularSeal1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buch 1 33"/>
          <p:cNvSpPr/>
          <p:nvPr/>
        </p:nvSpPr>
        <p:spPr>
          <a:xfrm>
            <a:off x="5907445" y="1131535"/>
            <a:ext cx="1268299" cy="1338833"/>
          </a:xfrm>
          <a:prstGeom prst="irregularSeal1">
            <a:avLst/>
          </a:prstGeom>
          <a:solidFill>
            <a:srgbClr val="0000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buch 1 34"/>
          <p:cNvSpPr/>
          <p:nvPr/>
        </p:nvSpPr>
        <p:spPr>
          <a:xfrm>
            <a:off x="292850" y="4015179"/>
            <a:ext cx="1360703" cy="1278086"/>
          </a:xfrm>
          <a:prstGeom prst="irregularSeal1">
            <a:avLst/>
          </a:prstGeom>
          <a:solidFill>
            <a:srgbClr val="996633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buch 1 35"/>
          <p:cNvSpPr/>
          <p:nvPr/>
        </p:nvSpPr>
        <p:spPr>
          <a:xfrm>
            <a:off x="2196648" y="3961694"/>
            <a:ext cx="1365633" cy="1252054"/>
          </a:xfrm>
          <a:prstGeom prst="irregularSeal1">
            <a:avLst/>
          </a:prstGeom>
          <a:solidFill>
            <a:srgbClr val="FF66CC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buch 1 36"/>
          <p:cNvSpPr/>
          <p:nvPr/>
        </p:nvSpPr>
        <p:spPr>
          <a:xfrm>
            <a:off x="3995937" y="4015178"/>
            <a:ext cx="1346324" cy="1198569"/>
          </a:xfrm>
          <a:prstGeom prst="irregularSeal1">
            <a:avLst/>
          </a:prstGeom>
          <a:solidFill>
            <a:srgbClr val="00B0F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buch 1 37"/>
          <p:cNvSpPr/>
          <p:nvPr/>
        </p:nvSpPr>
        <p:spPr>
          <a:xfrm>
            <a:off x="2327823" y="1257611"/>
            <a:ext cx="1234458" cy="1247368"/>
          </a:xfrm>
          <a:prstGeom prst="irregularSeal1">
            <a:avLst/>
          </a:prstGeom>
          <a:solidFill>
            <a:srgbClr val="9900CC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buch 1 38"/>
          <p:cNvSpPr/>
          <p:nvPr/>
        </p:nvSpPr>
        <p:spPr>
          <a:xfrm>
            <a:off x="5725702" y="3961694"/>
            <a:ext cx="1265398" cy="1218161"/>
          </a:xfrm>
          <a:prstGeom prst="irregularSeal1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7123748" y="3006379"/>
            <a:ext cx="20202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y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l </a:t>
            </a: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l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o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w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548619" y="5785801"/>
            <a:ext cx="1811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w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h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i t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e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8319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63689" y="4667650"/>
            <a:ext cx="21172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dark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blue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3689" y="3769130"/>
            <a:ext cx="1842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brown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63689" y="5566172"/>
            <a:ext cx="14312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pink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63689" y="1972090"/>
            <a:ext cx="21172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violet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54008" y="1111547"/>
            <a:ext cx="1849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black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63689" y="2870610"/>
            <a:ext cx="22378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orange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92112" y="260648"/>
            <a:ext cx="22478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000000"/>
                </a:solidFill>
                <a:latin typeface="Comic Sans MS" pitchFamily="66" charset="0"/>
              </a:rPr>
              <a:t>Colour</a:t>
            </a:r>
            <a:r>
              <a:rPr lang="cs-CZ" sz="3600" b="1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63688" y="1073570"/>
            <a:ext cx="25059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light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green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54008" y="3807110"/>
            <a:ext cx="11004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red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254008" y="2908589"/>
            <a:ext cx="20202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yellow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226235" y="4721781"/>
            <a:ext cx="1811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white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589015" y="1073570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589015" y="1959431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89015" y="2845292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89015" y="3731153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89015" y="4617014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89015" y="5502875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6254008" y="2010068"/>
            <a:ext cx="22505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light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blue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203162" y="5566171"/>
            <a:ext cx="22505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dark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green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54" name="Ovál 53"/>
          <p:cNvSpPr/>
          <p:nvPr/>
        </p:nvSpPr>
        <p:spPr>
          <a:xfrm>
            <a:off x="4985141" y="1073570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4985141" y="1959431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4985141" y="2845292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4985141" y="3731153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4985141" y="4617014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4985141" y="5502875"/>
            <a:ext cx="686558" cy="648072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451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1115616" y="2090499"/>
            <a:ext cx="7913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pinklightgreenyellowblackredblueviolet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971600" y="3327347"/>
            <a:ext cx="79138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brownredorangepinkwhiteblackdarkblue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004089" y="4572417"/>
            <a:ext cx="7600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lightbluevioletyelloworangedarkgreen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07096" y="5787880"/>
            <a:ext cx="7813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redlightkgreenwhitebrownpinklightblue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2054" name="Picture 6" descr="C:\Users\florianovar\AppData\Local\Microsoft\Windows\Temporary Internet Files\Content.IE5\K2GSN73L\MC9001922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736" y="260648"/>
            <a:ext cx="1601935" cy="232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915816" y="260648"/>
            <a:ext cx="5577104" cy="1584176"/>
          </a:xfrm>
          <a:prstGeom prst="wedgeEllipseCallout">
            <a:avLst>
              <a:gd name="adj1" fmla="val -78785"/>
              <a:gd name="adj2" fmla="val 13209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rgbClr val="000000"/>
                </a:solidFill>
                <a:latin typeface="Comic Sans MS" pitchFamily="66" charset="0"/>
              </a:rPr>
              <a:t>Cut text to words! </a:t>
            </a:r>
            <a:r>
              <a:rPr lang="en-US" sz="3200" dirty="0" err="1">
                <a:solidFill>
                  <a:srgbClr val="000000"/>
                </a:solidFill>
                <a:latin typeface="Comic Sans MS" pitchFamily="66" charset="0"/>
              </a:rPr>
              <a:t>Colour</a:t>
            </a:r>
            <a:r>
              <a:rPr lang="en-US" sz="3200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en-US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729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8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8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8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9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9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9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9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7" grpId="0"/>
      <p:bldP spid="30" grpId="0"/>
      <p:bldP spid="31" grpId="0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971600" y="4634032"/>
            <a:ext cx="5688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It</a:t>
            </a:r>
            <a:r>
              <a:rPr lang="cs-CZ" b="0" dirty="0" smtClean="0"/>
              <a:t> </a:t>
            </a:r>
            <a:r>
              <a:rPr lang="cs-CZ" b="0" dirty="0" err="1" smtClean="0"/>
              <a:t>is</a:t>
            </a:r>
            <a:r>
              <a:rPr lang="cs-CZ" b="0" dirty="0" smtClean="0"/>
              <a:t> a </a:t>
            </a:r>
            <a:r>
              <a:rPr lang="cs-CZ" b="0" dirty="0" err="1" smtClean="0"/>
              <a:t>yellow</a:t>
            </a:r>
            <a:r>
              <a:rPr lang="cs-CZ" b="0" dirty="0" smtClean="0"/>
              <a:t> </a:t>
            </a:r>
            <a:r>
              <a:rPr lang="cs-CZ" b="0" dirty="0" err="1" smtClean="0"/>
              <a:t>pear</a:t>
            </a:r>
            <a:r>
              <a:rPr lang="cs-CZ" b="0" dirty="0" smtClean="0"/>
              <a:t>.</a:t>
            </a:r>
            <a:endParaRPr lang="cs-CZ" b="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3788" y="1871702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pic>
        <p:nvPicPr>
          <p:cNvPr id="9" name="Picture 7" descr="C:\Users\florianovar\AppData\Local\Microsoft\Windows\Temporary Internet Files\Content.IE5\BJ5VXHCL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07782"/>
            <a:ext cx="2964816" cy="4093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480269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7625" y="1196752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5" y="4797152"/>
            <a:ext cx="50180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It</a:t>
            </a:r>
            <a:r>
              <a:rPr lang="cs-CZ" b="0" dirty="0" smtClean="0"/>
              <a:t> </a:t>
            </a:r>
            <a:r>
              <a:rPr lang="cs-CZ" b="0" dirty="0" err="1" smtClean="0"/>
              <a:t>is</a:t>
            </a:r>
            <a:r>
              <a:rPr lang="cs-CZ" b="0" dirty="0" smtClean="0"/>
              <a:t> a </a:t>
            </a:r>
            <a:r>
              <a:rPr lang="cs-CZ" b="0" dirty="0" err="1" smtClean="0"/>
              <a:t>black</a:t>
            </a:r>
            <a:r>
              <a:rPr lang="cs-CZ" b="0" dirty="0" smtClean="0"/>
              <a:t> </a:t>
            </a:r>
            <a:r>
              <a:rPr lang="cs-CZ" b="0" dirty="0" err="1" smtClean="0"/>
              <a:t>cat</a:t>
            </a:r>
            <a:r>
              <a:rPr lang="cs-CZ" b="0" dirty="0" smtClean="0"/>
              <a:t>.</a:t>
            </a:r>
            <a:endParaRPr lang="cs-CZ" b="0" dirty="0"/>
          </a:p>
        </p:txBody>
      </p:sp>
      <p:pic>
        <p:nvPicPr>
          <p:cNvPr id="12" name="Picture 10" descr="C:\Users\florianovar\AppData\Local\Microsoft\Windows\Temporary Internet Files\Content.IE5\FFK8QRPJ\MC9004362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32656"/>
            <a:ext cx="3264361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359168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1700808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9396" y="4918521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It</a:t>
            </a:r>
            <a:r>
              <a:rPr lang="cs-CZ" b="0" dirty="0" smtClean="0"/>
              <a:t> </a:t>
            </a:r>
            <a:r>
              <a:rPr lang="cs-CZ" b="0" dirty="0" err="1" smtClean="0"/>
              <a:t>is</a:t>
            </a:r>
            <a:r>
              <a:rPr lang="cs-CZ" b="0" dirty="0" smtClean="0"/>
              <a:t> a violet </a:t>
            </a:r>
            <a:r>
              <a:rPr lang="cs-CZ" b="0" dirty="0" err="1" smtClean="0"/>
              <a:t>skirt</a:t>
            </a:r>
            <a:r>
              <a:rPr lang="cs-CZ" b="0" dirty="0" smtClean="0"/>
              <a:t>.</a:t>
            </a:r>
            <a:endParaRPr lang="cs-CZ" b="0" dirty="0"/>
          </a:p>
        </p:txBody>
      </p:sp>
      <p:pic>
        <p:nvPicPr>
          <p:cNvPr id="10" name="Picture 3" descr="C:\Users\florianovar\AppData\Local\Microsoft\Windows\Temporary Internet Files\Content.IE5\F1GJZC0T\MC900113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00808"/>
            <a:ext cx="3056684" cy="2925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617041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1532615"/>
            <a:ext cx="467584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725144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They</a:t>
            </a:r>
            <a:r>
              <a:rPr lang="cs-CZ" b="0" dirty="0" smtClean="0"/>
              <a:t> are </a:t>
            </a:r>
            <a:r>
              <a:rPr lang="cs-CZ" b="0" dirty="0" err="1" smtClean="0"/>
              <a:t>red</a:t>
            </a:r>
            <a:r>
              <a:rPr lang="cs-CZ" b="0" dirty="0" smtClean="0"/>
              <a:t> </a:t>
            </a:r>
            <a:r>
              <a:rPr lang="cs-CZ" b="0" dirty="0" err="1" smtClean="0"/>
              <a:t>strawberries</a:t>
            </a:r>
            <a:r>
              <a:rPr lang="cs-CZ" b="0" dirty="0" smtClean="0"/>
              <a:t>.</a:t>
            </a:r>
            <a:endParaRPr lang="cs-CZ" b="0" dirty="0"/>
          </a:p>
        </p:txBody>
      </p:sp>
      <p:pic>
        <p:nvPicPr>
          <p:cNvPr id="10" name="Picture 9" descr="C:\Users\florianovar\AppData\Local\Microsoft\Windows\Temporary Internet Files\Content.IE5\FK5KBO0H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92896"/>
            <a:ext cx="376700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48584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01085" y="1052736"/>
            <a:ext cx="48020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01085" y="5278561"/>
            <a:ext cx="69294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They</a:t>
            </a:r>
            <a:r>
              <a:rPr lang="cs-CZ" b="0" dirty="0" smtClean="0"/>
              <a:t> are </a:t>
            </a:r>
            <a:r>
              <a:rPr lang="cs-CZ" b="0" dirty="0" err="1" smtClean="0"/>
              <a:t>light</a:t>
            </a:r>
            <a:r>
              <a:rPr lang="cs-CZ" b="0" dirty="0" smtClean="0"/>
              <a:t> blue </a:t>
            </a:r>
            <a:r>
              <a:rPr lang="cs-CZ" b="0" dirty="0" err="1" smtClean="0"/>
              <a:t>jeans</a:t>
            </a:r>
            <a:r>
              <a:rPr lang="cs-CZ" b="0" dirty="0" smtClean="0"/>
              <a:t>.</a:t>
            </a:r>
            <a:endParaRPr lang="cs-CZ" b="0" dirty="0"/>
          </a:p>
        </p:txBody>
      </p:sp>
      <p:pic>
        <p:nvPicPr>
          <p:cNvPr id="9" name="Picture 3" descr="C:\Users\florianovar\AppData\Local\Microsoft\Windows\Temporary Internet Files\Content.IE5\FFK8QRPJ\MC900113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196" y="1318120"/>
            <a:ext cx="1808164" cy="3692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592353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772816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78107" y="4149080"/>
            <a:ext cx="71782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It</a:t>
            </a:r>
            <a:r>
              <a:rPr lang="cs-CZ" b="0" dirty="0" smtClean="0"/>
              <a:t> </a:t>
            </a:r>
            <a:r>
              <a:rPr lang="cs-CZ" b="0" dirty="0" err="1" smtClean="0"/>
              <a:t>is</a:t>
            </a:r>
            <a:r>
              <a:rPr lang="cs-CZ" b="0" dirty="0" smtClean="0"/>
              <a:t> </a:t>
            </a:r>
            <a:r>
              <a:rPr lang="cs-CZ" b="0" dirty="0" err="1" smtClean="0"/>
              <a:t>an</a:t>
            </a:r>
            <a:r>
              <a:rPr lang="cs-CZ" b="0" dirty="0" smtClean="0"/>
              <a:t> </a:t>
            </a:r>
            <a:r>
              <a:rPr lang="cs-CZ" b="0" dirty="0" err="1" smtClean="0"/>
              <a:t>orange</a:t>
            </a:r>
            <a:r>
              <a:rPr lang="cs-CZ" b="0" dirty="0" smtClean="0"/>
              <a:t> </a:t>
            </a:r>
            <a:r>
              <a:rPr lang="cs-CZ" b="0" dirty="0" err="1" smtClean="0"/>
              <a:t>orange</a:t>
            </a:r>
            <a:r>
              <a:rPr lang="cs-CZ" b="0" dirty="0" smtClean="0"/>
              <a:t>.</a:t>
            </a:r>
            <a:endParaRPr lang="cs-CZ" b="0" dirty="0"/>
          </a:p>
        </p:txBody>
      </p:sp>
      <p:pic>
        <p:nvPicPr>
          <p:cNvPr id="10" name="Picture 4" descr="C:\Users\florianovar\AppData\Local\Microsoft\Windows\Temporary Internet Files\Content.IE5\521CUHTJ\MC90043689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075705"/>
            <a:ext cx="2933104" cy="293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97597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78106" y="1484784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78106" y="4379874"/>
            <a:ext cx="717827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It</a:t>
            </a:r>
            <a:r>
              <a:rPr lang="cs-CZ" b="0" dirty="0" smtClean="0"/>
              <a:t> </a:t>
            </a:r>
            <a:r>
              <a:rPr lang="cs-CZ" b="0" dirty="0" err="1" smtClean="0"/>
              <a:t>is</a:t>
            </a:r>
            <a:r>
              <a:rPr lang="cs-CZ" b="0" dirty="0" smtClean="0"/>
              <a:t> </a:t>
            </a:r>
          </a:p>
          <a:p>
            <a:r>
              <a:rPr lang="cs-CZ" b="0" dirty="0" smtClean="0"/>
              <a:t>a green and </a:t>
            </a:r>
            <a:r>
              <a:rPr lang="cs-CZ" b="0" dirty="0" err="1" smtClean="0"/>
              <a:t>yellow</a:t>
            </a:r>
            <a:r>
              <a:rPr lang="cs-CZ" b="0" dirty="0" smtClean="0"/>
              <a:t> </a:t>
            </a:r>
            <a:r>
              <a:rPr lang="cs-CZ" b="0" dirty="0" err="1" smtClean="0"/>
              <a:t>budgie</a:t>
            </a:r>
            <a:r>
              <a:rPr lang="cs-CZ" b="0" dirty="0" smtClean="0"/>
              <a:t>.</a:t>
            </a:r>
            <a:endParaRPr lang="cs-CZ" b="0" dirty="0"/>
          </a:p>
        </p:txBody>
      </p:sp>
      <p:pic>
        <p:nvPicPr>
          <p:cNvPr id="9" name="Picture 2" descr="C:\Users\florianovar\AppData\Local\Microsoft\Windows\Temporary Internet Files\Content.IE5\QSN66JC7\MC900030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80112" y="980728"/>
            <a:ext cx="3096343" cy="513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101871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70569" y="1628800"/>
            <a:ext cx="50180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8107" y="4293096"/>
            <a:ext cx="70342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They</a:t>
            </a:r>
            <a:r>
              <a:rPr lang="cs-CZ" b="0" dirty="0" smtClean="0"/>
              <a:t> are pink </a:t>
            </a:r>
            <a:r>
              <a:rPr lang="cs-CZ" b="0" dirty="0" err="1" smtClean="0"/>
              <a:t>roses</a:t>
            </a:r>
            <a:r>
              <a:rPr lang="cs-CZ" b="0" dirty="0" smtClean="0"/>
              <a:t>.</a:t>
            </a:r>
            <a:endParaRPr lang="cs-CZ" b="0" dirty="0"/>
          </a:p>
        </p:txBody>
      </p:sp>
      <p:pic>
        <p:nvPicPr>
          <p:cNvPr id="1027" name="Picture 3" descr="C:\Users\florianovar\AppData\Local\Microsoft\Windows\Temporary Internet Files\Content.IE5\Z0R3RTH3\MC90043687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375" y="548679"/>
            <a:ext cx="3456385" cy="345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0583492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8078" y="1888763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59632" y="4387751"/>
            <a:ext cx="66967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It</a:t>
            </a:r>
            <a:r>
              <a:rPr lang="cs-CZ" b="0" dirty="0" smtClean="0"/>
              <a:t> </a:t>
            </a:r>
            <a:r>
              <a:rPr lang="cs-CZ" b="0" dirty="0" err="1" smtClean="0"/>
              <a:t>is</a:t>
            </a:r>
            <a:r>
              <a:rPr lang="cs-CZ" b="0" dirty="0" smtClean="0"/>
              <a:t> a blue </a:t>
            </a:r>
            <a:r>
              <a:rPr lang="cs-CZ" b="0" dirty="0" err="1" smtClean="0"/>
              <a:t>fish</a:t>
            </a:r>
            <a:r>
              <a:rPr lang="cs-CZ" b="0" dirty="0" smtClean="0"/>
              <a:t>.</a:t>
            </a:r>
            <a:endParaRPr lang="cs-CZ" b="0" dirty="0"/>
          </a:p>
        </p:txBody>
      </p:sp>
      <p:pic>
        <p:nvPicPr>
          <p:cNvPr id="9" name="Picture 23" descr="C:\Users\florianovar\AppData\Local\Microsoft\Windows\Temporary Internet Files\Content.IE5\F1GJZC0T\MC9000879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52736"/>
            <a:ext cx="3915223" cy="3124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098303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78107" y="1844824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61907" y="5373216"/>
            <a:ext cx="549544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It</a:t>
            </a:r>
            <a:r>
              <a:rPr lang="cs-CZ" b="0" dirty="0" smtClean="0"/>
              <a:t> </a:t>
            </a:r>
            <a:r>
              <a:rPr lang="cs-CZ" b="0" dirty="0" err="1" smtClean="0"/>
              <a:t>is</a:t>
            </a:r>
            <a:r>
              <a:rPr lang="cs-CZ" b="0" dirty="0" smtClean="0"/>
              <a:t> a </a:t>
            </a:r>
            <a:r>
              <a:rPr lang="cs-CZ" b="0" dirty="0" err="1" smtClean="0"/>
              <a:t>white</a:t>
            </a:r>
            <a:r>
              <a:rPr lang="cs-CZ" b="0" dirty="0" smtClean="0"/>
              <a:t> </a:t>
            </a:r>
            <a:r>
              <a:rPr lang="cs-CZ" b="0" dirty="0" err="1" smtClean="0"/>
              <a:t>dress</a:t>
            </a:r>
            <a:r>
              <a:rPr lang="cs-CZ" b="0" dirty="0" smtClean="0"/>
              <a:t>.</a:t>
            </a:r>
            <a:endParaRPr lang="cs-CZ" b="0" dirty="0"/>
          </a:p>
        </p:txBody>
      </p:sp>
      <p:pic>
        <p:nvPicPr>
          <p:cNvPr id="10" name="Picture 2" descr="C:\Users\florianovar\AppData\Local\Microsoft\Windows\Temporary Internet Files\Content.IE5\FK5KBO0H\MP9004311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64704"/>
            <a:ext cx="3063013" cy="417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4635427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43857" y="2276872"/>
            <a:ext cx="45859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787645"/>
            <a:ext cx="66967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4400" b="1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b="0" dirty="0" err="1" smtClean="0"/>
              <a:t>They</a:t>
            </a:r>
            <a:r>
              <a:rPr lang="cs-CZ" b="0" dirty="0" smtClean="0"/>
              <a:t> are </a:t>
            </a:r>
            <a:r>
              <a:rPr lang="cs-CZ" b="0" dirty="0" err="1" smtClean="0"/>
              <a:t>brown</a:t>
            </a:r>
            <a:r>
              <a:rPr lang="cs-CZ" b="0" dirty="0" smtClean="0"/>
              <a:t> </a:t>
            </a:r>
            <a:r>
              <a:rPr lang="cs-CZ" b="0" dirty="0" err="1" smtClean="0"/>
              <a:t>gloves</a:t>
            </a:r>
            <a:r>
              <a:rPr lang="cs-CZ" b="0" dirty="0" smtClean="0"/>
              <a:t>.</a:t>
            </a:r>
            <a:endParaRPr lang="cs-CZ" b="0" dirty="0"/>
          </a:p>
        </p:txBody>
      </p:sp>
      <p:pic>
        <p:nvPicPr>
          <p:cNvPr id="9" name="Picture 12" descr="C:\Users\florianovar\AppData\Local\Microsoft\Windows\Temporary Internet Files\Content.IE5\Z0R3RTH3\MP9004054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164" y="1110703"/>
            <a:ext cx="3842263" cy="3326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823994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1003" y="1290766"/>
            <a:ext cx="48965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sz="2800" dirty="0">
                <a:solidFill>
                  <a:srgbClr val="000000"/>
                </a:solidFill>
                <a:latin typeface="Comic Sans MS" pitchFamily="66" charset="0"/>
              </a:rPr>
              <a:t>Zdroje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:</a:t>
            </a:r>
          </a:p>
          <a:p>
            <a:pPr marL="45720" indent="0">
              <a:buNone/>
            </a:pP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Kliparty 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  <a:cs typeface="Times New Roman" pitchFamily="18" charset="0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713917258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">
      <a:dk1>
        <a:srgbClr val="FFCCA6"/>
      </a:dk1>
      <a:lt1>
        <a:srgbClr val="FFE5D2"/>
      </a:lt1>
      <a:dk2>
        <a:srgbClr val="FFE5D2"/>
      </a:dk2>
      <a:lt2>
        <a:srgbClr val="FFB279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730</TotalTime>
  <Words>620</Words>
  <Application>Microsoft Office PowerPoint</Application>
  <PresentationFormat>Předvádění na obrazovce (4:3)</PresentationFormat>
  <Paragraphs>121</Paragraphs>
  <Slides>24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Aerodynamika</vt:lpstr>
      <vt:lpstr>1_Aerodynamika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Colours</dc:title>
  <dc:creator>Renata Florianová</dc:creator>
  <cp:lastModifiedBy>Renata Florianová</cp:lastModifiedBy>
  <cp:revision>89</cp:revision>
  <cp:lastPrinted>2013-02-17T11:18:58Z</cp:lastPrinted>
  <dcterms:created xsi:type="dcterms:W3CDTF">2013-01-13T17:41:22Z</dcterms:created>
  <dcterms:modified xsi:type="dcterms:W3CDTF">2013-02-24T11:26:59Z</dcterms:modified>
</cp:coreProperties>
</file>