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6" r:id="rId5"/>
    <p:sldId id="260" r:id="rId6"/>
    <p:sldId id="263" r:id="rId7"/>
    <p:sldId id="264" r:id="rId8"/>
    <p:sldId id="266" r:id="rId9"/>
    <p:sldId id="267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VY_12_INOVACE_35_Folklór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Folklór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5678614-5EEE-478C-8B95-2C085BFA0D2C}" type="presOf" srcId="{39F8B381-5807-488E-AC22-73DD4140ED4A}" destId="{71045F8C-00FA-488E-A7BD-E2E6753D979D}" srcOrd="0" destOrd="0" presId="urn:microsoft.com/office/officeart/2005/8/layout/target3"/>
    <dgm:cxn modelId="{956E3AE4-4632-4015-89F4-85AB961C7624}" type="presOf" srcId="{C73C7642-F245-4585-8F88-243F9FAEF6CA}" destId="{97289DF2-90F4-4EC2-A9FC-633B00BAB610}" srcOrd="0" destOrd="0" presId="urn:microsoft.com/office/officeart/2005/8/layout/target3"/>
    <dgm:cxn modelId="{51687DFD-7CFC-4B1D-BC1F-D25E278EDEE7}" type="presOf" srcId="{DAEA276B-ECF9-46F6-A7D3-4693B2D32BC4}" destId="{CDED6FE3-AD8F-4ACC-B6B8-710EDDD97598}" srcOrd="0" destOrd="0" presId="urn:microsoft.com/office/officeart/2005/8/layout/target3"/>
    <dgm:cxn modelId="{36E8962B-7320-4DEE-9C13-4AB611BE9308}" type="presOf" srcId="{445C7998-7549-48B0-BD68-D4F0167F02E5}" destId="{BC35EE03-4121-4EF9-923D-7CB6D30D358D}" srcOrd="0" destOrd="0" presId="urn:microsoft.com/office/officeart/2005/8/layout/target3"/>
    <dgm:cxn modelId="{2AFBD171-10F0-43A0-AEFF-19D3FCBDEFBE}" type="presOf" srcId="{FBBFC3EA-9D9D-4F3A-BEA6-9C2C0E46BF20}" destId="{832BF48F-0145-4429-9E02-8FCA946CCE9E}" srcOrd="1" destOrd="0" presId="urn:microsoft.com/office/officeart/2005/8/layout/target3"/>
    <dgm:cxn modelId="{A15C1F4E-351E-4F9E-AE0E-EF9DD3EE00A4}" type="presOf" srcId="{019433A1-1324-4DE1-9E6F-32B851095F74}" destId="{E7297F21-D4FD-4A41-AE58-814D01A6B5E7}" srcOrd="1" destOrd="0" presId="urn:microsoft.com/office/officeart/2005/8/layout/target3"/>
    <dgm:cxn modelId="{5552258D-E088-46A1-B43B-A50B968CBF41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6AFFBA1-404D-45D3-BB47-3F5F7AF3E02E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EDDBBC9-5FD7-4ED1-9BD6-8D94A394A812}" type="presOf" srcId="{FBBFC3EA-9D9D-4F3A-BEA6-9C2C0E46BF20}" destId="{643EA938-EDE0-4533-ACCC-D2BD6F3A527C}" srcOrd="0" destOrd="0" presId="urn:microsoft.com/office/officeart/2005/8/layout/target3"/>
    <dgm:cxn modelId="{CDAE5609-FB29-4874-A62B-7F91BB812C7A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DA03954-FF7D-4CC7-B212-D5BA5FF1894E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158CFF5-0306-4023-9691-86AFAAABB344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15BFE45-04F4-47C0-B9DD-32648AEE346F}" type="presOf" srcId="{EBC41103-E2E5-4D48-9B4B-425520D3D098}" destId="{F969C235-9271-4D34-B740-D627A121CAD0}" srcOrd="1" destOrd="0" presId="urn:microsoft.com/office/officeart/2005/8/layout/target3"/>
    <dgm:cxn modelId="{941510B1-6AE6-4659-BBEB-8CA035510E30}" type="presParOf" srcId="{71045F8C-00FA-488E-A7BD-E2E6753D979D}" destId="{3577EC6B-C980-4F34-8C69-4365E7B8FC8C}" srcOrd="0" destOrd="0" presId="urn:microsoft.com/office/officeart/2005/8/layout/target3"/>
    <dgm:cxn modelId="{14D08C80-52C3-4D78-94FC-E2EE6B739D5D}" type="presParOf" srcId="{71045F8C-00FA-488E-A7BD-E2E6753D979D}" destId="{6940EB87-DC1D-4BC3-9408-9AC2E1FFC039}" srcOrd="1" destOrd="0" presId="urn:microsoft.com/office/officeart/2005/8/layout/target3"/>
    <dgm:cxn modelId="{BB2AC288-7520-434E-B46D-EBA80A42C961}" type="presParOf" srcId="{71045F8C-00FA-488E-A7BD-E2E6753D979D}" destId="{BC35EE03-4121-4EF9-923D-7CB6D30D358D}" srcOrd="2" destOrd="0" presId="urn:microsoft.com/office/officeart/2005/8/layout/target3"/>
    <dgm:cxn modelId="{8CB43C9E-55EE-4A43-B77E-282F40678729}" type="presParOf" srcId="{71045F8C-00FA-488E-A7BD-E2E6753D979D}" destId="{C95EEA27-3CBF-4645-A92D-9D8AF5C1CBFC}" srcOrd="3" destOrd="0" presId="urn:microsoft.com/office/officeart/2005/8/layout/target3"/>
    <dgm:cxn modelId="{30FAC476-E085-4075-A1C0-0A03FF720D2D}" type="presParOf" srcId="{71045F8C-00FA-488E-A7BD-E2E6753D979D}" destId="{851BB866-B6AE-4566-893F-4C635BA974FC}" srcOrd="4" destOrd="0" presId="urn:microsoft.com/office/officeart/2005/8/layout/target3"/>
    <dgm:cxn modelId="{69411DFD-FAC6-4471-A89F-7A6D7B8B6893}" type="presParOf" srcId="{71045F8C-00FA-488E-A7BD-E2E6753D979D}" destId="{643EA938-EDE0-4533-ACCC-D2BD6F3A527C}" srcOrd="5" destOrd="0" presId="urn:microsoft.com/office/officeart/2005/8/layout/target3"/>
    <dgm:cxn modelId="{C998177F-A589-4D20-B83F-E7C827D98E49}" type="presParOf" srcId="{71045F8C-00FA-488E-A7BD-E2E6753D979D}" destId="{92F31B18-D66D-4CC7-89B9-378928DE877D}" srcOrd="6" destOrd="0" presId="urn:microsoft.com/office/officeart/2005/8/layout/target3"/>
    <dgm:cxn modelId="{B71A40F5-2E2E-438B-90BE-AF40EE81E87A}" type="presParOf" srcId="{71045F8C-00FA-488E-A7BD-E2E6753D979D}" destId="{902074E1-B931-4618-97F1-FADBE82E9C3C}" srcOrd="7" destOrd="0" presId="urn:microsoft.com/office/officeart/2005/8/layout/target3"/>
    <dgm:cxn modelId="{AEB8E363-57BC-458B-8300-920FD579D955}" type="presParOf" srcId="{71045F8C-00FA-488E-A7BD-E2E6753D979D}" destId="{A3817367-F2BC-482F-8832-FA00B51DCCF3}" srcOrd="8" destOrd="0" presId="urn:microsoft.com/office/officeart/2005/8/layout/target3"/>
    <dgm:cxn modelId="{C1E26527-C0DE-4479-B46F-E5AAFAAA39CA}" type="presParOf" srcId="{71045F8C-00FA-488E-A7BD-E2E6753D979D}" destId="{626ABFF6-56C8-4386-B662-68EC364EED9D}" srcOrd="9" destOrd="0" presId="urn:microsoft.com/office/officeart/2005/8/layout/target3"/>
    <dgm:cxn modelId="{F81FF72B-1A12-4869-BBB7-DBA9563CEE2A}" type="presParOf" srcId="{71045F8C-00FA-488E-A7BD-E2E6753D979D}" destId="{6DB11F1C-D028-4800-9625-6611CA9DE6D4}" srcOrd="10" destOrd="0" presId="urn:microsoft.com/office/officeart/2005/8/layout/target3"/>
    <dgm:cxn modelId="{DDDBEBB8-44CA-4585-B3D5-3FBA78194CFE}" type="presParOf" srcId="{71045F8C-00FA-488E-A7BD-E2E6753D979D}" destId="{CDED6FE3-AD8F-4ACC-B6B8-710EDDD97598}" srcOrd="11" destOrd="0" presId="urn:microsoft.com/office/officeart/2005/8/layout/target3"/>
    <dgm:cxn modelId="{CC33A59C-CCA4-4D8F-8138-1F4DDEE356EA}" type="presParOf" srcId="{71045F8C-00FA-488E-A7BD-E2E6753D979D}" destId="{397AC6D7-84A6-4150-958F-83C92D9ACF38}" srcOrd="12" destOrd="0" presId="urn:microsoft.com/office/officeart/2005/8/layout/target3"/>
    <dgm:cxn modelId="{E0BCC964-D7D0-47AD-B9FC-81803EC263CB}" type="presParOf" srcId="{71045F8C-00FA-488E-A7BD-E2E6753D979D}" destId="{D7419528-33A6-416D-9E64-B3F7915C5149}" srcOrd="13" destOrd="0" presId="urn:microsoft.com/office/officeart/2005/8/layout/target3"/>
    <dgm:cxn modelId="{0956547C-3F27-427F-A7C3-CB7CE6E5A697}" type="presParOf" srcId="{71045F8C-00FA-488E-A7BD-E2E6753D979D}" destId="{97289DF2-90F4-4EC2-A9FC-633B00BAB610}" srcOrd="14" destOrd="0" presId="urn:microsoft.com/office/officeart/2005/8/layout/target3"/>
    <dgm:cxn modelId="{F7A817FF-1306-4701-96CF-990207CA96F8}" type="presParOf" srcId="{71045F8C-00FA-488E-A7BD-E2E6753D979D}" destId="{234EBA9D-95B4-4C20-A84E-6F65F1085DC6}" srcOrd="15" destOrd="0" presId="urn:microsoft.com/office/officeart/2005/8/layout/target3"/>
    <dgm:cxn modelId="{8676ADB8-D9E0-4AF9-BB84-536CD55C22F4}" type="presParOf" srcId="{71045F8C-00FA-488E-A7BD-E2E6753D979D}" destId="{12255512-213F-41DF-90A6-8B4CD74A2B52}" srcOrd="16" destOrd="0" presId="urn:microsoft.com/office/officeart/2005/8/layout/target3"/>
    <dgm:cxn modelId="{34420ABB-FE31-4F13-8994-89EA51DD8295}" type="presParOf" srcId="{71045F8C-00FA-488E-A7BD-E2E6753D979D}" destId="{50C2F88D-8688-44C2-A854-691F34009D3B}" srcOrd="17" destOrd="0" presId="urn:microsoft.com/office/officeart/2005/8/layout/target3"/>
    <dgm:cxn modelId="{3881A151-7176-4E4C-A495-8B185F861CAB}" type="presParOf" srcId="{71045F8C-00FA-488E-A7BD-E2E6753D979D}" destId="{4D19AB04-24FA-40C2-B203-52AE3D15E171}" srcOrd="18" destOrd="0" presId="urn:microsoft.com/office/officeart/2005/8/layout/target3"/>
    <dgm:cxn modelId="{80D774CF-47A5-487C-B3E7-BFE99FBA2C96}" type="presParOf" srcId="{71045F8C-00FA-488E-A7BD-E2E6753D979D}" destId="{832BF48F-0145-4429-9E02-8FCA946CCE9E}" srcOrd="19" destOrd="0" presId="urn:microsoft.com/office/officeart/2005/8/layout/target3"/>
    <dgm:cxn modelId="{31E4301F-944F-44B2-9426-AECC35AC12FA}" type="presParOf" srcId="{71045F8C-00FA-488E-A7BD-E2E6753D979D}" destId="{E7297F21-D4FD-4A41-AE58-814D01A6B5E7}" srcOrd="20" destOrd="0" presId="urn:microsoft.com/office/officeart/2005/8/layout/target3"/>
    <dgm:cxn modelId="{5BCD7E70-F60C-47E9-8BA9-6D9D49AC5CB3}" type="presParOf" srcId="{71045F8C-00FA-488E-A7BD-E2E6753D979D}" destId="{F69A1436-182C-465B-AD7F-FE48E0C090C1}" srcOrd="21" destOrd="0" presId="urn:microsoft.com/office/officeart/2005/8/layout/target3"/>
    <dgm:cxn modelId="{ABB177AA-885D-4098-ACC1-01794DFB6612}" type="presParOf" srcId="{71045F8C-00FA-488E-A7BD-E2E6753D979D}" destId="{AA41A67C-3D3F-4AE9-9E0F-5D7F7BB2E741}" srcOrd="22" destOrd="0" presId="urn:microsoft.com/office/officeart/2005/8/layout/target3"/>
    <dgm:cxn modelId="{C3800705-912F-4E5E-AB1C-BE81B18097D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VY_12_INOVACE_35_Folklór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Folklór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3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51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03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66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19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28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91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1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72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6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9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801F8-29A9-4ED9-ADDA-87012DF9722F}" type="datetimeFigureOut">
              <a:rPr lang="cs-CZ" smtClean="0"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B3776-1237-44C6-9CBA-7E947D299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535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7931179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6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614525"/>
              </p:ext>
            </p:extLst>
          </p:nvPr>
        </p:nvGraphicFramePr>
        <p:xfrm>
          <a:off x="1547664" y="1772816"/>
          <a:ext cx="6096000" cy="415554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</a:t>
                      </a:r>
                      <a:r>
                        <a:rPr lang="cs-CZ" baseline="0" dirty="0" smtClean="0"/>
                        <a:t> nahrávky, fix na tabuli, nástěnná tabule, zpěvníky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81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FOLKLÓR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Projevy lidové kultury</a:t>
            </a:r>
            <a:endParaRPr lang="cs-CZ" sz="2800" dirty="0"/>
          </a:p>
        </p:txBody>
      </p:sp>
      <p:pic>
        <p:nvPicPr>
          <p:cNvPr id="1026" name="Picture 2" descr="C:\Users\dufkova.dana\AppData\Local\Microsoft\Windows\Temporary Internet Files\Content.IE5\DE4CGPLA\MC9003587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65225"/>
            <a:ext cx="2226318" cy="40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26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/>
              <a:t>folklór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04864"/>
            <a:ext cx="7467600" cy="426908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Hudební (lidové písně)</a:t>
            </a:r>
          </a:p>
          <a:p>
            <a:pPr algn="ctr"/>
            <a:r>
              <a:rPr lang="cs-CZ" sz="3600" dirty="0" smtClean="0"/>
              <a:t>Slovesný (pohádky, pověsti, …)</a:t>
            </a:r>
          </a:p>
          <a:p>
            <a:pPr algn="ctr"/>
            <a:r>
              <a:rPr lang="cs-CZ" sz="3600" dirty="0" smtClean="0"/>
              <a:t>Taneční </a:t>
            </a:r>
          </a:p>
          <a:p>
            <a:pPr algn="ctr"/>
            <a:r>
              <a:rPr lang="cs-CZ" sz="3600" dirty="0" smtClean="0"/>
              <a:t>Dramatický (divadlo, hry)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10291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/>
              <a:t>folklór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= (</a:t>
            </a:r>
            <a:r>
              <a:rPr lang="cs-CZ" dirty="0"/>
              <a:t>hudební folklór) je ryze spontánní projev lidové hudebnosti. </a:t>
            </a:r>
            <a:endParaRPr lang="cs-CZ" dirty="0" smtClean="0"/>
          </a:p>
          <a:p>
            <a:r>
              <a:rPr lang="cs-CZ" dirty="0" smtClean="0"/>
              <a:t>Jedná </a:t>
            </a:r>
            <a:r>
              <a:rPr lang="cs-CZ" dirty="0"/>
              <a:t>se o písně a tance, ale též o obyčeje a zvyky, při nichž hraje hudba významnou roli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Rozvíjí </a:t>
            </a:r>
            <a:r>
              <a:rPr lang="cs-CZ" dirty="0"/>
              <a:t>se a uchovává ústní tradicí a její tvůrci zůstávají většinou anonymní. </a:t>
            </a:r>
            <a:endParaRPr lang="cs-CZ" dirty="0" smtClean="0"/>
          </a:p>
          <a:p>
            <a:r>
              <a:rPr lang="cs-CZ" dirty="0" smtClean="0"/>
              <a:t>Základem </a:t>
            </a:r>
            <a:r>
              <a:rPr lang="cs-CZ" dirty="0"/>
              <a:t>evropské lidové hudby je píseň.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371974" y="2362200"/>
            <a:ext cx="4088458" cy="388620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Lidové písně jsou takové písně, u kterých není znám jejich původní </a:t>
            </a:r>
            <a:r>
              <a:rPr lang="cs-CZ" dirty="0" smtClean="0"/>
              <a:t>autor</a:t>
            </a:r>
          </a:p>
          <a:p>
            <a:r>
              <a:rPr lang="cs-CZ" dirty="0" smtClean="0"/>
              <a:t>Písně se šířily ústním podáním</a:t>
            </a:r>
          </a:p>
          <a:p>
            <a:r>
              <a:rPr lang="cs-CZ" dirty="0" smtClean="0"/>
              <a:t>Lidový </a:t>
            </a:r>
            <a:r>
              <a:rPr lang="cs-CZ" dirty="0"/>
              <a:t>zpěv patřil </a:t>
            </a:r>
            <a:r>
              <a:rPr lang="cs-CZ" dirty="0" smtClean="0"/>
              <a:t>k </a:t>
            </a:r>
            <a:r>
              <a:rPr lang="cs-CZ" dirty="0"/>
              <a:t>běžnému, </a:t>
            </a:r>
            <a:r>
              <a:rPr lang="cs-CZ" dirty="0" smtClean="0"/>
              <a:t>každodennímu </a:t>
            </a:r>
            <a:r>
              <a:rPr lang="cs-CZ" dirty="0"/>
              <a:t>životu, a to zejména na venkově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sz="3600" dirty="0" smtClean="0"/>
              <a:t>Lidová hudba</a:t>
            </a:r>
            <a:endParaRPr lang="cs-CZ" sz="36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sz="3600" dirty="0" smtClean="0"/>
              <a:t>Lidová píseň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70593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r>
              <a:rPr lang="cs-CZ" dirty="0" smtClean="0"/>
              <a:t>Lidová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12776"/>
            <a:ext cx="7467600" cy="4873752"/>
          </a:xfrm>
        </p:spPr>
        <p:txBody>
          <a:bodyPr/>
          <a:lstStyle/>
          <a:p>
            <a:r>
              <a:rPr lang="cs-CZ" dirty="0"/>
              <a:t>Jedinou oblastí žijící lidové hudby v Čechách je </a:t>
            </a:r>
            <a:r>
              <a:rPr lang="cs-CZ" dirty="0" smtClean="0"/>
              <a:t>Chodsko</a:t>
            </a:r>
          </a:p>
          <a:p>
            <a:r>
              <a:rPr lang="cs-CZ" dirty="0"/>
              <a:t>Na Moravě jsou dosud tři oblasti živé hudby: </a:t>
            </a:r>
            <a:r>
              <a:rPr lang="cs-CZ" dirty="0" smtClean="0"/>
              <a:t>Podluží (Břeclavsko), </a:t>
            </a:r>
            <a:r>
              <a:rPr lang="cs-CZ" dirty="0"/>
              <a:t>Moravské Slovácko a Valašsko</a:t>
            </a:r>
          </a:p>
          <a:p>
            <a:r>
              <a:rPr lang="cs-CZ" dirty="0" smtClean="0"/>
              <a:t>Velmi </a:t>
            </a:r>
            <a:r>
              <a:rPr lang="cs-CZ" dirty="0"/>
              <a:t>výrazně inspirovala skladatele romantického období (např. Antonín Dvořák, Bedřich Smetana, 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Sběratelé lidových písní (19. stol.) – K. J. Erben, František </a:t>
            </a:r>
            <a:r>
              <a:rPr lang="cs-CZ" dirty="0" smtClean="0"/>
              <a:t>Sušil, na Chodsku Jindřich </a:t>
            </a:r>
            <a:r>
              <a:rPr lang="cs-CZ" smtClean="0"/>
              <a:t>Jindřich</a:t>
            </a:r>
            <a:endParaRPr lang="cs-CZ" dirty="0" smtClean="0"/>
          </a:p>
          <a:p>
            <a:r>
              <a:rPr lang="cs-CZ" dirty="0" smtClean="0"/>
              <a:t>Festivaly lidové hudby: Strážnice, Chodské slavnosti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594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Lidová muzika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57200" y="2996952"/>
            <a:ext cx="3657600" cy="325144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4000" b="1" dirty="0" smtClean="0"/>
              <a:t>Cimbál, 2 – 3 housle</a:t>
            </a:r>
            <a:r>
              <a:rPr lang="cs-CZ" sz="4000" dirty="0" smtClean="0"/>
              <a:t>: sólo – primy (houslista = </a:t>
            </a:r>
            <a:r>
              <a:rPr lang="cs-CZ" sz="4000" i="1" dirty="0" smtClean="0"/>
              <a:t>primáš</a:t>
            </a:r>
            <a:r>
              <a:rPr lang="cs-CZ" sz="4000" dirty="0" smtClean="0"/>
              <a:t>), 1 – 2 doprovodné housle – kontry (= </a:t>
            </a:r>
            <a:r>
              <a:rPr lang="cs-CZ" sz="4000" i="1" dirty="0" smtClean="0"/>
              <a:t>kontráš</a:t>
            </a:r>
            <a:r>
              <a:rPr lang="cs-CZ" sz="4000" dirty="0" smtClean="0"/>
              <a:t>), </a:t>
            </a:r>
            <a:r>
              <a:rPr lang="cs-CZ" sz="4000" b="1" dirty="0" smtClean="0"/>
              <a:t>klarinet</a:t>
            </a:r>
            <a:r>
              <a:rPr lang="cs-CZ" sz="4000" b="1" dirty="0"/>
              <a:t>, kontrabas </a:t>
            </a:r>
            <a:endParaRPr lang="cs-CZ" sz="4000" b="1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(Hudecká muzika: troje housle, kontrabas)</a:t>
            </a:r>
          </a:p>
          <a:p>
            <a:pPr marL="0" indent="0">
              <a:buNone/>
            </a:pP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371974" y="2362200"/>
            <a:ext cx="3800425" cy="388620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Dudy </a:t>
            </a:r>
            <a:r>
              <a:rPr lang="cs-CZ" b="1" dirty="0"/>
              <a:t>(</a:t>
            </a:r>
            <a:r>
              <a:rPr lang="cs-CZ" b="1" dirty="0" smtClean="0"/>
              <a:t>pukl)</a:t>
            </a:r>
          </a:p>
          <a:p>
            <a:r>
              <a:rPr lang="cs-CZ" b="1" dirty="0" smtClean="0"/>
              <a:t>2 Klarinety</a:t>
            </a:r>
            <a:r>
              <a:rPr lang="cs-CZ" dirty="0" smtClean="0"/>
              <a:t> </a:t>
            </a:r>
            <a:r>
              <a:rPr lang="cs-CZ" dirty="0"/>
              <a:t>(štěbence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Es klarinet hraje </a:t>
            </a:r>
            <a:r>
              <a:rPr lang="cs-CZ" dirty="0" smtClean="0"/>
              <a:t>první hlas      a  B </a:t>
            </a:r>
            <a:r>
              <a:rPr lang="cs-CZ" dirty="0"/>
              <a:t>klarinet </a:t>
            </a:r>
            <a:r>
              <a:rPr lang="cs-CZ" dirty="0" smtClean="0"/>
              <a:t>druhý</a:t>
            </a:r>
            <a:endParaRPr lang="cs-CZ" dirty="0"/>
          </a:p>
          <a:p>
            <a:r>
              <a:rPr lang="cs-CZ" dirty="0" smtClean="0"/>
              <a:t>Smyčcová </a:t>
            </a:r>
            <a:r>
              <a:rPr lang="cs-CZ" dirty="0"/>
              <a:t>sekce muziky bývá </a:t>
            </a:r>
            <a:r>
              <a:rPr lang="cs-CZ" dirty="0" smtClean="0"/>
              <a:t>obsazena </a:t>
            </a:r>
            <a:r>
              <a:rPr lang="cs-CZ" b="1" dirty="0" smtClean="0"/>
              <a:t>houslem</a:t>
            </a:r>
            <a:r>
              <a:rPr lang="cs-CZ" dirty="0" smtClean="0"/>
              <a:t>i </a:t>
            </a:r>
            <a:r>
              <a:rPr lang="cs-CZ" dirty="0"/>
              <a:t>a </a:t>
            </a:r>
            <a:r>
              <a:rPr lang="cs-CZ" b="1" dirty="0"/>
              <a:t>kontrabasem</a:t>
            </a:r>
            <a:r>
              <a:rPr lang="cs-CZ" dirty="0"/>
              <a:t>. Kontrabas a přiznávkové (</a:t>
            </a:r>
            <a:r>
              <a:rPr lang="cs-CZ" dirty="0" err="1"/>
              <a:t>kontrové</a:t>
            </a:r>
            <a:r>
              <a:rPr lang="cs-CZ" dirty="0"/>
              <a:t>) housle vytvářejí základní rytmický doprovod </a:t>
            </a:r>
            <a:r>
              <a:rPr lang="cs-CZ" dirty="0" smtClean="0"/>
              <a:t>melodie</a:t>
            </a:r>
          </a:p>
          <a:p>
            <a:r>
              <a:rPr lang="cs-CZ" dirty="0" smtClean="0"/>
              <a:t>Doplňující </a:t>
            </a:r>
            <a:r>
              <a:rPr lang="cs-CZ" dirty="0"/>
              <a:t>rytmické lidové nástroje jsou </a:t>
            </a:r>
            <a:r>
              <a:rPr lang="cs-CZ" b="1" dirty="0"/>
              <a:t>vozembouch</a:t>
            </a:r>
            <a:r>
              <a:rPr lang="cs-CZ" dirty="0"/>
              <a:t> a </a:t>
            </a:r>
            <a:r>
              <a:rPr lang="cs-CZ" b="1" dirty="0" err="1"/>
              <a:t>fanfrnoch</a:t>
            </a:r>
            <a:r>
              <a:rPr lang="cs-CZ" dirty="0"/>
              <a:t>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67544" y="1556792"/>
            <a:ext cx="3657600" cy="1355224"/>
          </a:xfrm>
        </p:spPr>
        <p:txBody>
          <a:bodyPr/>
          <a:lstStyle/>
          <a:p>
            <a:r>
              <a:rPr lang="cs-CZ" sz="2400" dirty="0" smtClean="0"/>
              <a:t>Cimbálová muzika (</a:t>
            </a:r>
            <a:r>
              <a:rPr lang="cs-CZ" sz="2400" dirty="0"/>
              <a:t>n</a:t>
            </a:r>
            <a:r>
              <a:rPr lang="cs-CZ" sz="2400" dirty="0" smtClean="0"/>
              <a:t>ebo hudecká) - Morava, Slovácko</a:t>
            </a:r>
            <a:endParaRPr lang="cs-CZ" sz="24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Dudácká muzika (Chodsko, Strakonice)</a:t>
            </a:r>
            <a:endParaRPr lang="cs-CZ" dirty="0"/>
          </a:p>
        </p:txBody>
      </p:sp>
      <p:pic>
        <p:nvPicPr>
          <p:cNvPr id="1026" name="Picture 2" descr="C:\Users\dufkova.dana\AppData\Local\Microsoft\Windows\Temporary Internet Files\Content.IE5\K0O7W0UI\MC9002252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2344"/>
            <a:ext cx="2166214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43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Test: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/>
          <a:lstStyle/>
          <a:p>
            <a:r>
              <a:rPr lang="cs-CZ" dirty="0" smtClean="0"/>
              <a:t>Kde se v Čechách zachovala lidová hudba?</a:t>
            </a:r>
          </a:p>
          <a:p>
            <a:r>
              <a:rPr lang="cs-CZ" dirty="0" smtClean="0"/>
              <a:t>Kteří čeští skladatelé se inspirovali lidovou hudbou?</a:t>
            </a:r>
          </a:p>
          <a:p>
            <a:r>
              <a:rPr lang="cs-CZ" dirty="0" smtClean="0"/>
              <a:t>Napiš jméno alespoň jednoho sběratele českých lidových písní.</a:t>
            </a:r>
          </a:p>
          <a:p>
            <a:r>
              <a:rPr lang="cs-CZ" dirty="0"/>
              <a:t>Jaké jsou hlavní nástroje chodské a moravské lidové muziky?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923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26184" cy="1143000"/>
          </a:xfrm>
        </p:spPr>
        <p:txBody>
          <a:bodyPr/>
          <a:lstStyle/>
          <a:p>
            <a:pPr algn="ctr"/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547664" y="2249424"/>
            <a:ext cx="7139136" cy="4325112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887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</TotalTime>
  <Words>419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Motiv systému Office</vt:lpstr>
      <vt:lpstr>Prezentace aplikace PowerPoint</vt:lpstr>
      <vt:lpstr>Anotace</vt:lpstr>
      <vt:lpstr>FOLKLÓR</vt:lpstr>
      <vt:lpstr>folklór</vt:lpstr>
      <vt:lpstr>folklór</vt:lpstr>
      <vt:lpstr>Lidová hudba</vt:lpstr>
      <vt:lpstr>Lidová muzika</vt:lpstr>
      <vt:lpstr>Test: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FOLKLOR</dc:title>
  <dc:creator>Dufková Dana</dc:creator>
  <cp:lastModifiedBy>Dufková Dana</cp:lastModifiedBy>
  <cp:revision>13</cp:revision>
  <dcterms:created xsi:type="dcterms:W3CDTF">2012-09-12T19:31:33Z</dcterms:created>
  <dcterms:modified xsi:type="dcterms:W3CDTF">2012-09-13T10:46:59Z</dcterms:modified>
</cp:coreProperties>
</file>