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7" r:id="rId4"/>
    <p:sldId id="268" r:id="rId5"/>
    <p:sldId id="258" r:id="rId6"/>
    <p:sldId id="259" r:id="rId7"/>
    <p:sldId id="271" r:id="rId8"/>
    <p:sldId id="261" r:id="rId9"/>
    <p:sldId id="274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33BD"/>
    <a:srgbClr val="FFD653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78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VY_42_INOVACE_04_POČÍTÁNÍ S POHÁDKOU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Počítání s pohádkou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CA961D-1FB0-48DD-BCCD-843F0933EEC9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795F198-E80A-4C1C-86D7-BFDE840F36F2}" type="presOf" srcId="{445C7998-7549-48B0-BD68-D4F0167F02E5}" destId="{4D19AB04-24FA-40C2-B203-52AE3D15E171}" srcOrd="1" destOrd="0" presId="urn:microsoft.com/office/officeart/2005/8/layout/target3"/>
    <dgm:cxn modelId="{9B2A402E-48E3-4833-8FFD-D4DF1D1727B3}" type="presOf" srcId="{FBBFC3EA-9D9D-4F3A-BEA6-9C2C0E46BF20}" destId="{832BF48F-0145-4429-9E02-8FCA946CCE9E}" srcOrd="1" destOrd="0" presId="urn:microsoft.com/office/officeart/2005/8/layout/target3"/>
    <dgm:cxn modelId="{8FC845BE-C9C3-46FA-A0EC-809FE8515774}" type="presOf" srcId="{DAEA276B-ECF9-46F6-A7D3-4693B2D32BC4}" destId="{F69A1436-182C-465B-AD7F-FE48E0C090C1}" srcOrd="1" destOrd="0" presId="urn:microsoft.com/office/officeart/2005/8/layout/target3"/>
    <dgm:cxn modelId="{486DCB82-50D3-4D6E-B75C-0C3091BEEE1D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3EC09E4-4521-428E-A5E3-31176964DA5A}" type="presOf" srcId="{DAEA276B-ECF9-46F6-A7D3-4693B2D32BC4}" destId="{CDED6FE3-AD8F-4ACC-B6B8-710EDDD97598}" srcOrd="0" destOrd="0" presId="urn:microsoft.com/office/officeart/2005/8/layout/target3"/>
    <dgm:cxn modelId="{5B5D2C26-4815-4553-9F50-71F7910B28F0}" type="presOf" srcId="{019433A1-1324-4DE1-9E6F-32B851095F74}" destId="{A3817367-F2BC-482F-8832-FA00B51DCCF3}" srcOrd="0" destOrd="0" presId="urn:microsoft.com/office/officeart/2005/8/layout/target3"/>
    <dgm:cxn modelId="{7902D956-1BAB-47B6-93B4-F9590AD892E5}" type="presOf" srcId="{39F8B381-5807-488E-AC22-73DD4140ED4A}" destId="{71045F8C-00FA-488E-A7BD-E2E6753D979D}" srcOrd="0" destOrd="0" presId="urn:microsoft.com/office/officeart/2005/8/layout/target3"/>
    <dgm:cxn modelId="{7C6D8B80-7C74-4426-A14A-FA291E2CEB7D}" type="presOf" srcId="{C73C7642-F245-4585-8F88-243F9FAEF6CA}" destId="{97289DF2-90F4-4EC2-A9FC-633B00BAB610}" srcOrd="0" destOrd="0" presId="urn:microsoft.com/office/officeart/2005/8/layout/target3"/>
    <dgm:cxn modelId="{8E806D64-03D8-4212-92C8-BA44297755B0}" type="presOf" srcId="{019433A1-1324-4DE1-9E6F-32B851095F74}" destId="{E7297F21-D4FD-4A41-AE58-814D01A6B5E7}" srcOrd="1" destOrd="0" presId="urn:microsoft.com/office/officeart/2005/8/layout/target3"/>
    <dgm:cxn modelId="{2264F83A-7AA7-4652-BEF4-90193B1A35CE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56E4136-AE0A-4872-A084-0A5C64580A66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8A87F3D-7E9A-44C4-9C63-2DF94D682E43}" type="presOf" srcId="{EBC41103-E2E5-4D48-9B4B-425520D3D098}" destId="{50C2F88D-8688-44C2-A854-691F34009D3B}" srcOrd="0" destOrd="0" presId="urn:microsoft.com/office/officeart/2005/8/layout/target3"/>
    <dgm:cxn modelId="{6F1433FB-1AEC-445D-9369-6A36594D84FA}" type="presParOf" srcId="{71045F8C-00FA-488E-A7BD-E2E6753D979D}" destId="{3577EC6B-C980-4F34-8C69-4365E7B8FC8C}" srcOrd="0" destOrd="0" presId="urn:microsoft.com/office/officeart/2005/8/layout/target3"/>
    <dgm:cxn modelId="{7E6813D3-7C9C-44EB-BF75-2A74976428D3}" type="presParOf" srcId="{71045F8C-00FA-488E-A7BD-E2E6753D979D}" destId="{6940EB87-DC1D-4BC3-9408-9AC2E1FFC039}" srcOrd="1" destOrd="0" presId="urn:microsoft.com/office/officeart/2005/8/layout/target3"/>
    <dgm:cxn modelId="{C7E8C4D1-AE10-4038-BA45-B98878976503}" type="presParOf" srcId="{71045F8C-00FA-488E-A7BD-E2E6753D979D}" destId="{BC35EE03-4121-4EF9-923D-7CB6D30D358D}" srcOrd="2" destOrd="0" presId="urn:microsoft.com/office/officeart/2005/8/layout/target3"/>
    <dgm:cxn modelId="{963F5AE7-F64C-4427-840B-CF6D001AF18F}" type="presParOf" srcId="{71045F8C-00FA-488E-A7BD-E2E6753D979D}" destId="{C95EEA27-3CBF-4645-A92D-9D8AF5C1CBFC}" srcOrd="3" destOrd="0" presId="urn:microsoft.com/office/officeart/2005/8/layout/target3"/>
    <dgm:cxn modelId="{278A7354-EFBF-4776-B508-ED2E3FD26D36}" type="presParOf" srcId="{71045F8C-00FA-488E-A7BD-E2E6753D979D}" destId="{851BB866-B6AE-4566-893F-4C635BA974FC}" srcOrd="4" destOrd="0" presId="urn:microsoft.com/office/officeart/2005/8/layout/target3"/>
    <dgm:cxn modelId="{4DC0566E-B599-4AF3-A5A2-F52C4EA4AD3E}" type="presParOf" srcId="{71045F8C-00FA-488E-A7BD-E2E6753D979D}" destId="{643EA938-EDE0-4533-ACCC-D2BD6F3A527C}" srcOrd="5" destOrd="0" presId="urn:microsoft.com/office/officeart/2005/8/layout/target3"/>
    <dgm:cxn modelId="{2FFF8A4B-9B7F-44EF-9222-5D2914CA3AAE}" type="presParOf" srcId="{71045F8C-00FA-488E-A7BD-E2E6753D979D}" destId="{92F31B18-D66D-4CC7-89B9-378928DE877D}" srcOrd="6" destOrd="0" presId="urn:microsoft.com/office/officeart/2005/8/layout/target3"/>
    <dgm:cxn modelId="{2E299163-0E92-4764-8FA0-6E2354778228}" type="presParOf" srcId="{71045F8C-00FA-488E-A7BD-E2E6753D979D}" destId="{902074E1-B931-4618-97F1-FADBE82E9C3C}" srcOrd="7" destOrd="0" presId="urn:microsoft.com/office/officeart/2005/8/layout/target3"/>
    <dgm:cxn modelId="{13B8926C-3B9F-44E0-8C9E-A25728A79807}" type="presParOf" srcId="{71045F8C-00FA-488E-A7BD-E2E6753D979D}" destId="{A3817367-F2BC-482F-8832-FA00B51DCCF3}" srcOrd="8" destOrd="0" presId="urn:microsoft.com/office/officeart/2005/8/layout/target3"/>
    <dgm:cxn modelId="{7EC05958-E20D-43CB-AC10-60877EDAE4BD}" type="presParOf" srcId="{71045F8C-00FA-488E-A7BD-E2E6753D979D}" destId="{626ABFF6-56C8-4386-B662-68EC364EED9D}" srcOrd="9" destOrd="0" presId="urn:microsoft.com/office/officeart/2005/8/layout/target3"/>
    <dgm:cxn modelId="{5BEB9085-25C9-44E6-B5DE-11DCA223E8DA}" type="presParOf" srcId="{71045F8C-00FA-488E-A7BD-E2E6753D979D}" destId="{6DB11F1C-D028-4800-9625-6611CA9DE6D4}" srcOrd="10" destOrd="0" presId="urn:microsoft.com/office/officeart/2005/8/layout/target3"/>
    <dgm:cxn modelId="{3AB0F405-0CA5-4652-90B3-02E0FF6520F0}" type="presParOf" srcId="{71045F8C-00FA-488E-A7BD-E2E6753D979D}" destId="{CDED6FE3-AD8F-4ACC-B6B8-710EDDD97598}" srcOrd="11" destOrd="0" presId="urn:microsoft.com/office/officeart/2005/8/layout/target3"/>
    <dgm:cxn modelId="{DBEDD24F-F28A-4867-A893-1777B9EF6CA0}" type="presParOf" srcId="{71045F8C-00FA-488E-A7BD-E2E6753D979D}" destId="{397AC6D7-84A6-4150-958F-83C92D9ACF38}" srcOrd="12" destOrd="0" presId="urn:microsoft.com/office/officeart/2005/8/layout/target3"/>
    <dgm:cxn modelId="{10C7D498-475F-43ED-8875-566E3894B2D0}" type="presParOf" srcId="{71045F8C-00FA-488E-A7BD-E2E6753D979D}" destId="{D7419528-33A6-416D-9E64-B3F7915C5149}" srcOrd="13" destOrd="0" presId="urn:microsoft.com/office/officeart/2005/8/layout/target3"/>
    <dgm:cxn modelId="{41227C7B-2471-4887-A615-9113BC51B614}" type="presParOf" srcId="{71045F8C-00FA-488E-A7BD-E2E6753D979D}" destId="{97289DF2-90F4-4EC2-A9FC-633B00BAB610}" srcOrd="14" destOrd="0" presId="urn:microsoft.com/office/officeart/2005/8/layout/target3"/>
    <dgm:cxn modelId="{F7A14441-1914-4522-9C2E-30BC45E33F04}" type="presParOf" srcId="{71045F8C-00FA-488E-A7BD-E2E6753D979D}" destId="{234EBA9D-95B4-4C20-A84E-6F65F1085DC6}" srcOrd="15" destOrd="0" presId="urn:microsoft.com/office/officeart/2005/8/layout/target3"/>
    <dgm:cxn modelId="{D3543710-1483-4B9A-971C-38FE9DD1DCAC}" type="presParOf" srcId="{71045F8C-00FA-488E-A7BD-E2E6753D979D}" destId="{12255512-213F-41DF-90A6-8B4CD74A2B52}" srcOrd="16" destOrd="0" presId="urn:microsoft.com/office/officeart/2005/8/layout/target3"/>
    <dgm:cxn modelId="{5E68EF49-34D6-45F9-B8DB-627856CF467E}" type="presParOf" srcId="{71045F8C-00FA-488E-A7BD-E2E6753D979D}" destId="{50C2F88D-8688-44C2-A854-691F34009D3B}" srcOrd="17" destOrd="0" presId="urn:microsoft.com/office/officeart/2005/8/layout/target3"/>
    <dgm:cxn modelId="{5B3BBCE1-1FE9-49B4-99E1-F07DD34FBC5A}" type="presParOf" srcId="{71045F8C-00FA-488E-A7BD-E2E6753D979D}" destId="{4D19AB04-24FA-40C2-B203-52AE3D15E171}" srcOrd="18" destOrd="0" presId="urn:microsoft.com/office/officeart/2005/8/layout/target3"/>
    <dgm:cxn modelId="{2384228F-82B4-470B-A603-4C15BF7C34C9}" type="presParOf" srcId="{71045F8C-00FA-488E-A7BD-E2E6753D979D}" destId="{832BF48F-0145-4429-9E02-8FCA946CCE9E}" srcOrd="19" destOrd="0" presId="urn:microsoft.com/office/officeart/2005/8/layout/target3"/>
    <dgm:cxn modelId="{3511C22C-1380-49C3-BD25-AC935F73A5BC}" type="presParOf" srcId="{71045F8C-00FA-488E-A7BD-E2E6753D979D}" destId="{E7297F21-D4FD-4A41-AE58-814D01A6B5E7}" srcOrd="20" destOrd="0" presId="urn:microsoft.com/office/officeart/2005/8/layout/target3"/>
    <dgm:cxn modelId="{37D66781-1261-4D34-B61A-9E93CF961906}" type="presParOf" srcId="{71045F8C-00FA-488E-A7BD-E2E6753D979D}" destId="{F69A1436-182C-465B-AD7F-FE48E0C090C1}" srcOrd="21" destOrd="0" presId="urn:microsoft.com/office/officeart/2005/8/layout/target3"/>
    <dgm:cxn modelId="{E920AA58-CF5D-4C69-B557-F8C91B14B8FA}" type="presParOf" srcId="{71045F8C-00FA-488E-A7BD-E2E6753D979D}" destId="{AA41A67C-3D3F-4AE9-9E0F-5D7F7BB2E741}" srcOrd="22" destOrd="0" presId="urn:microsoft.com/office/officeart/2005/8/layout/target3"/>
    <dgm:cxn modelId="{B64069A9-1BC2-4AE5-919E-AF897E23F7E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VY_42_INOVACE_04_POČÍTÁNÍ S POHÁDKOU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Počítání s pohádkou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111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196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826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27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95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55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40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456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34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952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55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158CA5-D55F-47D1-A22E-98EBF4D33DCA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247A3-78A4-496D-9F0F-D7AA47140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879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9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9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52384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3130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2.ročník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pakování učiva  sčítání a odčítání bez přechodu   přes desítku              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jednotlivce i jako skupinová práce - tisk jednotlivých částí (pero, pastelky)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Slouží k zopakování učiva a následnému vysvětlení chyb pomocí interaktivní tabule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123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7240"/>
            <a:ext cx="9144000" cy="68407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11964" y="496238"/>
            <a:ext cx="765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66"/>
                </a:solidFill>
              </a:rPr>
              <a:t>Vytvoř správné pohádkové dvojice.</a:t>
            </a:r>
            <a:endParaRPr lang="cs-CZ" sz="4000" b="1" dirty="0">
              <a:solidFill>
                <a:srgbClr val="FF0066"/>
              </a:solidFill>
            </a:endParaRPr>
          </a:p>
        </p:txBody>
      </p:sp>
      <p:pic>
        <p:nvPicPr>
          <p:cNvPr id="5" name="Picture 2" descr="C:\Users\Uzlíková\AppData\Local\Microsoft\Windows\Temporary Internet Files\Content.IE5\2NC8W7KR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8090"/>
            <a:ext cx="947285" cy="118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zlíková\AppData\Local\Microsoft\Windows\Temporary Internet Files\Content.IE5\4IS3LJ0J\MC90036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8512" y="241306"/>
            <a:ext cx="895488" cy="125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1700808"/>
            <a:ext cx="35283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67- 2= __  Bajaja</a:t>
            </a:r>
          </a:p>
          <a:p>
            <a:endParaRPr lang="cs-CZ" sz="3200" b="1" dirty="0"/>
          </a:p>
          <a:p>
            <a:r>
              <a:rPr lang="cs-CZ" sz="3200" b="1" dirty="0" smtClean="0"/>
              <a:t>45+ 3= __  Jiřík</a:t>
            </a:r>
          </a:p>
          <a:p>
            <a:endParaRPr lang="cs-CZ" sz="3200" b="1" dirty="0"/>
          </a:p>
          <a:p>
            <a:r>
              <a:rPr lang="cs-CZ" sz="3200" b="1" dirty="0"/>
              <a:t>8</a:t>
            </a:r>
            <a:r>
              <a:rPr lang="cs-CZ" sz="3200" b="1" dirty="0" smtClean="0"/>
              <a:t>8- 7= __  Miroslav</a:t>
            </a:r>
          </a:p>
          <a:p>
            <a:endParaRPr lang="cs-CZ" sz="3200" b="1" dirty="0"/>
          </a:p>
          <a:p>
            <a:r>
              <a:rPr lang="cs-CZ" sz="3200" b="1" dirty="0" smtClean="0"/>
              <a:t>36+ 3=__  Princ</a:t>
            </a:r>
          </a:p>
          <a:p>
            <a:endParaRPr lang="cs-CZ" sz="3200" b="1" dirty="0"/>
          </a:p>
          <a:p>
            <a:r>
              <a:rPr lang="cs-CZ" sz="3200" b="1" dirty="0" smtClean="0"/>
              <a:t>25- 4= __  Ivánek</a:t>
            </a:r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1704694"/>
            <a:ext cx="414046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Zlatovláska    50- 2= __ </a:t>
            </a:r>
          </a:p>
          <a:p>
            <a:endParaRPr lang="cs-CZ" sz="3200" b="1" dirty="0"/>
          </a:p>
          <a:p>
            <a:r>
              <a:rPr lang="cs-CZ" sz="3200" b="1" dirty="0" smtClean="0"/>
              <a:t>Slavěna          61+ 4= __</a:t>
            </a:r>
          </a:p>
          <a:p>
            <a:endParaRPr lang="cs-CZ" sz="3200" b="1" dirty="0"/>
          </a:p>
          <a:p>
            <a:r>
              <a:rPr lang="cs-CZ" sz="3200" b="1" dirty="0" err="1" smtClean="0"/>
              <a:t>Nastěnka</a:t>
            </a:r>
            <a:r>
              <a:rPr lang="cs-CZ" sz="3200" b="1" dirty="0" smtClean="0"/>
              <a:t>       29- 8 = __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Krasomila      90- 9 = __    </a:t>
            </a:r>
          </a:p>
          <a:p>
            <a:endParaRPr lang="cs-CZ" sz="3200" b="1" dirty="0"/>
          </a:p>
          <a:p>
            <a:r>
              <a:rPr lang="cs-CZ" sz="3200" b="1" dirty="0" smtClean="0"/>
              <a:t>Popelka          31+ 8= __</a:t>
            </a:r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201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11" y="17240"/>
            <a:ext cx="9144000" cy="68407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00147" y="514819"/>
            <a:ext cx="7669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66"/>
                </a:solidFill>
              </a:rPr>
              <a:t>Vytvoř správné pohádkové dvojice.</a:t>
            </a:r>
            <a:endParaRPr lang="cs-CZ" sz="4000" b="1" dirty="0">
              <a:solidFill>
                <a:srgbClr val="FF0066"/>
              </a:solidFill>
            </a:endParaRPr>
          </a:p>
        </p:txBody>
      </p:sp>
      <p:pic>
        <p:nvPicPr>
          <p:cNvPr id="5" name="Picture 2" descr="C:\Users\Uzlíková\AppData\Local\Microsoft\Windows\Temporary Internet Files\Content.IE5\2NC8W7KR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" y="308090"/>
            <a:ext cx="947285" cy="118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zlíková\AppData\Local\Microsoft\Windows\Temporary Internet Files\Content.IE5\4IS3LJ0J\MC90036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8512" y="241306"/>
            <a:ext cx="895488" cy="125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1700808"/>
            <a:ext cx="35283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67- 2= </a:t>
            </a:r>
            <a:r>
              <a:rPr lang="cs-CZ" sz="3200" b="1" dirty="0" smtClean="0">
                <a:solidFill>
                  <a:srgbClr val="FF0000"/>
                </a:solidFill>
              </a:rPr>
              <a:t>65</a:t>
            </a:r>
            <a:r>
              <a:rPr lang="cs-CZ" sz="3200" b="1" dirty="0" smtClean="0"/>
              <a:t> Bajaja</a:t>
            </a:r>
          </a:p>
          <a:p>
            <a:endParaRPr lang="cs-CZ" sz="3200" b="1" dirty="0"/>
          </a:p>
          <a:p>
            <a:r>
              <a:rPr lang="cs-CZ" sz="3200" b="1" dirty="0" smtClean="0"/>
              <a:t>45+ 3= </a:t>
            </a:r>
            <a:r>
              <a:rPr lang="cs-CZ" sz="3200" b="1" dirty="0" smtClean="0">
                <a:solidFill>
                  <a:srgbClr val="FF0000"/>
                </a:solidFill>
              </a:rPr>
              <a:t>48</a:t>
            </a:r>
            <a:r>
              <a:rPr lang="cs-CZ" sz="3200" b="1" dirty="0" smtClean="0"/>
              <a:t> Jiřík</a:t>
            </a:r>
          </a:p>
          <a:p>
            <a:endParaRPr lang="cs-CZ" sz="3200" b="1" dirty="0"/>
          </a:p>
          <a:p>
            <a:r>
              <a:rPr lang="cs-CZ" sz="3200" b="1" dirty="0"/>
              <a:t>8</a:t>
            </a:r>
            <a:r>
              <a:rPr lang="cs-CZ" sz="3200" b="1" dirty="0" smtClean="0"/>
              <a:t>8- 7= </a:t>
            </a:r>
            <a:r>
              <a:rPr lang="cs-CZ" sz="3200" b="1" dirty="0" smtClean="0">
                <a:solidFill>
                  <a:srgbClr val="FF0000"/>
                </a:solidFill>
              </a:rPr>
              <a:t>81  </a:t>
            </a:r>
            <a:r>
              <a:rPr lang="cs-CZ" sz="3200" b="1" dirty="0" smtClean="0"/>
              <a:t>Miroslav</a:t>
            </a:r>
          </a:p>
          <a:p>
            <a:endParaRPr lang="cs-CZ" sz="3200" b="1" dirty="0"/>
          </a:p>
          <a:p>
            <a:r>
              <a:rPr lang="cs-CZ" sz="3200" b="1" dirty="0" smtClean="0"/>
              <a:t>36+ 3=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39</a:t>
            </a:r>
            <a:r>
              <a:rPr lang="cs-CZ" sz="3200" b="1" dirty="0" smtClean="0"/>
              <a:t> Princ</a:t>
            </a:r>
          </a:p>
          <a:p>
            <a:endParaRPr lang="cs-CZ" sz="3200" b="1" dirty="0"/>
          </a:p>
          <a:p>
            <a:r>
              <a:rPr lang="cs-CZ" sz="3200" b="1" dirty="0" smtClean="0"/>
              <a:t>25- 4= </a:t>
            </a:r>
            <a:r>
              <a:rPr lang="cs-CZ" sz="3200" b="1" dirty="0" smtClean="0">
                <a:solidFill>
                  <a:srgbClr val="FF0000"/>
                </a:solidFill>
              </a:rPr>
              <a:t>21</a:t>
            </a:r>
            <a:r>
              <a:rPr lang="cs-CZ" sz="3200" b="1" dirty="0" smtClean="0"/>
              <a:t> Ivánek</a:t>
            </a:r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1704694"/>
            <a:ext cx="41404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Zlatovláska    50- 2= </a:t>
            </a:r>
            <a:r>
              <a:rPr lang="cs-CZ" sz="3200" b="1" dirty="0" smtClean="0">
                <a:solidFill>
                  <a:srgbClr val="FF0000"/>
                </a:solidFill>
              </a:rPr>
              <a:t>48</a:t>
            </a:r>
            <a:r>
              <a:rPr lang="cs-CZ" sz="3200" b="1" dirty="0" smtClean="0"/>
              <a:t> </a:t>
            </a:r>
          </a:p>
          <a:p>
            <a:endParaRPr lang="cs-CZ" sz="3200" b="1" dirty="0"/>
          </a:p>
          <a:p>
            <a:r>
              <a:rPr lang="cs-CZ" sz="3200" b="1" dirty="0" smtClean="0"/>
              <a:t> Slavěna          61+ 4= </a:t>
            </a:r>
            <a:r>
              <a:rPr lang="cs-CZ" sz="3200" b="1" dirty="0">
                <a:solidFill>
                  <a:srgbClr val="FF0000"/>
                </a:solidFill>
              </a:rPr>
              <a:t>65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 </a:t>
            </a:r>
            <a:r>
              <a:rPr lang="cs-CZ" sz="3200" b="1" dirty="0" err="1" smtClean="0"/>
              <a:t>Nastěnka</a:t>
            </a:r>
            <a:r>
              <a:rPr lang="cs-CZ" sz="3200" b="1" dirty="0" smtClean="0"/>
              <a:t>       29- 8 = </a:t>
            </a:r>
            <a:r>
              <a:rPr lang="cs-CZ" sz="3200" b="1" dirty="0" smtClean="0">
                <a:solidFill>
                  <a:srgbClr val="FF0000"/>
                </a:solidFill>
              </a:rPr>
              <a:t>21</a:t>
            </a:r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 Krasomila      90- 9 = </a:t>
            </a:r>
            <a:r>
              <a:rPr lang="cs-CZ" sz="3200" b="1" dirty="0" smtClean="0">
                <a:solidFill>
                  <a:srgbClr val="FF0000"/>
                </a:solidFill>
              </a:rPr>
              <a:t>81</a:t>
            </a:r>
            <a:r>
              <a:rPr lang="cs-CZ" sz="3200" b="1" dirty="0" smtClean="0"/>
              <a:t>    </a:t>
            </a:r>
          </a:p>
          <a:p>
            <a:endParaRPr lang="cs-CZ" sz="3200" b="1" dirty="0"/>
          </a:p>
          <a:p>
            <a:r>
              <a:rPr lang="cs-CZ" sz="3200" b="1" dirty="0" smtClean="0"/>
              <a:t> Popelka          31+ 8=</a:t>
            </a:r>
            <a:r>
              <a:rPr lang="cs-CZ" sz="3200" b="1" dirty="0" smtClean="0">
                <a:solidFill>
                  <a:srgbClr val="FF0000"/>
                </a:solidFill>
              </a:rPr>
              <a:t>39</a:t>
            </a:r>
            <a:endParaRPr lang="cs-CZ" sz="3200" b="1" dirty="0" smtClean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3203848" y="3933056"/>
            <a:ext cx="1728192" cy="1944216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87824" y="4869160"/>
            <a:ext cx="1800638" cy="1008112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635896" y="3933056"/>
            <a:ext cx="1296144" cy="93610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877749" y="1948196"/>
            <a:ext cx="1910713" cy="976748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03848" y="1948196"/>
            <a:ext cx="1728192" cy="976748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962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7240"/>
            <a:ext cx="9144000" cy="68407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Uzlíková\AppData\Local\Microsoft\Windows\Temporary Internet Files\Content.IE5\4IS3LJ0J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599" y="241307"/>
            <a:ext cx="846978" cy="118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0230" y="411122"/>
            <a:ext cx="76285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Kolik kusů šperků dostaly nevěsty?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1496219"/>
            <a:ext cx="7632848" cy="466908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755577" y="3501008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755576" y="2852936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755577" y="423050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55575" y="4869160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755577" y="551723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13133" y="1935672"/>
            <a:ext cx="16039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Celkem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9904" y="2852936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Zlatovláska  20     4      6       30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4199" y="3584171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Slavěna        20     6     20      10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9" y="4242050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Nastěnka</a:t>
            </a:r>
            <a:r>
              <a:rPr lang="cs-CZ" sz="3600" b="1" dirty="0" smtClean="0"/>
              <a:t>     20     3     10      10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9" y="4869160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Krasomila    20    10     8       20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9" y="5518973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Popelka       20      5     20       5</a:t>
            </a:r>
            <a:endParaRPr lang="cs-CZ" sz="3600" b="1" dirty="0"/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2989937" y="1496219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707904" y="1486273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561842" y="1501417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5652120" y="152644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664847" y="150141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" descr="C:\Users\Uzlíková\AppData\Local\Microsoft\Windows\Temporary Internet Files\Content.IE5\A9R68WY4\MC9002506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938" y="1743856"/>
            <a:ext cx="684251" cy="102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Uzlíková\AppData\Local\Microsoft\Windows\Temporary Internet Files\Content.IE5\GFOPX8EN\MC900435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41358">
            <a:off x="3608984" y="1750449"/>
            <a:ext cx="1073831" cy="82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Uzlíková\AppData\Local\Microsoft\Windows\Temporary Internet Files\Content.IE5\AN5B4D4D\MC9002509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14666">
            <a:off x="4480050" y="1760008"/>
            <a:ext cx="1257671" cy="76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Uzlíková\AppData\Local\Microsoft\Windows\Temporary Internet Files\Content.IE5\A9R68WY4\MC9003615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737" y="1854017"/>
            <a:ext cx="796703" cy="80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925748" y="2088072"/>
            <a:ext cx="2142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Jméno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04792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7240"/>
            <a:ext cx="9144000" cy="68407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Uzlíková\AppData\Local\Microsoft\Windows\Temporary Internet Files\Content.IE5\4IS3LJ0J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599" y="241307"/>
            <a:ext cx="846978" cy="118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04664"/>
            <a:ext cx="76614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Kolik kusů šperků dostaly nevěsty?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1496219"/>
            <a:ext cx="7632848" cy="466908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755577" y="3501008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755576" y="2852936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755577" y="423050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55575" y="4869160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755577" y="551723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13133" y="1935672"/>
            <a:ext cx="16039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Celkem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9904" y="2852936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Zlatovláska  20     4      6       30        </a:t>
            </a:r>
            <a:r>
              <a:rPr lang="cs-CZ" sz="3600" b="1" dirty="0" smtClean="0">
                <a:solidFill>
                  <a:srgbClr val="FF0066"/>
                </a:solidFill>
              </a:rPr>
              <a:t>60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4199" y="3584171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Slavěna        20     6     20      10        </a:t>
            </a:r>
            <a:r>
              <a:rPr lang="cs-CZ" sz="3600" b="1" dirty="0" smtClean="0">
                <a:solidFill>
                  <a:srgbClr val="FF0066"/>
                </a:solidFill>
              </a:rPr>
              <a:t>56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9" y="4242050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Nastěnka</a:t>
            </a:r>
            <a:r>
              <a:rPr lang="cs-CZ" sz="3600" b="1" dirty="0" smtClean="0"/>
              <a:t>     20     3     10      10        </a:t>
            </a:r>
            <a:r>
              <a:rPr lang="cs-CZ" sz="3600" b="1" dirty="0" smtClean="0">
                <a:solidFill>
                  <a:srgbClr val="FF0066"/>
                </a:solidFill>
              </a:rPr>
              <a:t>43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9" y="4869160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Krasomila    20    10     8       20        </a:t>
            </a:r>
            <a:r>
              <a:rPr lang="cs-CZ" sz="3600" b="1" dirty="0" smtClean="0">
                <a:solidFill>
                  <a:srgbClr val="FF0066"/>
                </a:solidFill>
              </a:rPr>
              <a:t>58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9" y="5518973"/>
            <a:ext cx="7632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Popelka       20      5     20       5         </a:t>
            </a:r>
            <a:r>
              <a:rPr lang="cs-CZ" sz="3600" b="1" dirty="0" smtClean="0">
                <a:solidFill>
                  <a:srgbClr val="FF0066"/>
                </a:solidFill>
              </a:rPr>
              <a:t>50</a:t>
            </a:r>
            <a:endParaRPr lang="cs-CZ" sz="3600" b="1" dirty="0"/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2989938" y="1486272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707904" y="1486273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561842" y="1501417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5652120" y="152644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664847" y="150141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" descr="C:\Users\Uzlíková\AppData\Local\Microsoft\Windows\Temporary Internet Files\Content.IE5\A9R68WY4\MC9002506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938" y="1743856"/>
            <a:ext cx="684251" cy="102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Uzlíková\AppData\Local\Microsoft\Windows\Temporary Internet Files\Content.IE5\GFOPX8EN\MC900435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41358">
            <a:off x="3608984" y="1750449"/>
            <a:ext cx="1073831" cy="82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Uzlíková\AppData\Local\Microsoft\Windows\Temporary Internet Files\Content.IE5\AN5B4D4D\MC9002509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14666">
            <a:off x="4480050" y="1760008"/>
            <a:ext cx="1257671" cy="76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Uzlíková\AppData\Local\Microsoft\Windows\Temporary Internet Files\Content.IE5\A9R68WY4\MC9003615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737" y="1854017"/>
            <a:ext cx="796703" cy="80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925748" y="2088072"/>
            <a:ext cx="2142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Jméno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04792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26" y="17240"/>
            <a:ext cx="9144000" cy="68407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4" name="TextovéPole 3"/>
          <p:cNvSpPr txBox="1"/>
          <p:nvPr/>
        </p:nvSpPr>
        <p:spPr>
          <a:xfrm>
            <a:off x="1115617" y="427963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Kolik dnů putoval princ za nevěstou?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496219"/>
            <a:ext cx="7632848" cy="466908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755577" y="3501008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755576" y="2852936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755577" y="423050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755575" y="4869160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55577" y="551723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664849" y="1935672"/>
            <a:ext cx="17521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Celkem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904" y="2852936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Bajaja      10     </a:t>
            </a:r>
            <a:r>
              <a:rPr lang="cs-CZ" sz="4000" b="1" dirty="0"/>
              <a:t>6</a:t>
            </a:r>
            <a:r>
              <a:rPr lang="cs-CZ" sz="4000" b="1" dirty="0" smtClean="0"/>
              <a:t>      3       20          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4199" y="3584171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Jiřík          20     </a:t>
            </a:r>
            <a:r>
              <a:rPr lang="cs-CZ" sz="4000" b="1" dirty="0"/>
              <a:t>4</a:t>
            </a:r>
            <a:r>
              <a:rPr lang="cs-CZ" sz="4000" b="1" dirty="0" smtClean="0"/>
              <a:t>     20       3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9" y="4242050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Miroslav 10    10      5       4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9" y="4869160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Princ        30     2       6       2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9" y="5518973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Ivánek     20      5     10      3</a:t>
            </a:r>
            <a:endParaRPr lang="cs-CZ" sz="4000" b="1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771800" y="1483497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707904" y="1486273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561842" y="1501417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652120" y="152644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6664847" y="150141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25748" y="2088072"/>
            <a:ext cx="2142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Jméno</a:t>
            </a:r>
            <a:endParaRPr lang="cs-CZ" sz="4000" b="1" dirty="0"/>
          </a:p>
        </p:txBody>
      </p:sp>
      <p:pic>
        <p:nvPicPr>
          <p:cNvPr id="23" name="Picture 2" descr="C:\Users\Uzlíková\AppData\Local\Microsoft\Windows\Temporary Internet Files\Content.IE5\2NC8W7KR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32" y="172453"/>
            <a:ext cx="947285" cy="118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Uzlíková\AppData\Local\Microsoft\Windows\Temporary Internet Files\Content.IE5\GFOPX8EN\MP9001851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373" y="1526446"/>
            <a:ext cx="977474" cy="132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5" descr="C:\Users\Uzlíková\AppData\Local\Microsoft\Windows\Temporary Internet Files\Content.IE5\A9R68WY4\MP9004277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0996" y="1526638"/>
            <a:ext cx="896909" cy="135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6" descr="C:\Users\Uzlíková\AppData\Local\Microsoft\Windows\Temporary Internet Files\Content.IE5\2NC8W7KR\MP9004317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521" y="1526446"/>
            <a:ext cx="1028600" cy="132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9" descr="C:\Users\Uzlíková\AppData\Local\Microsoft\Windows\Temporary Internet Files\Content.IE5\A9R68WY4\MP9004016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1514715"/>
            <a:ext cx="915616" cy="133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630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26" y="17240"/>
            <a:ext cx="9144000" cy="68407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4" name="TextovéPole 3"/>
          <p:cNvSpPr txBox="1"/>
          <p:nvPr/>
        </p:nvSpPr>
        <p:spPr>
          <a:xfrm>
            <a:off x="1115617" y="427963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Kolik dnů putoval princ za nevěstou?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496219"/>
            <a:ext cx="7632848" cy="466908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755577" y="3501008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755576" y="2852936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755577" y="423050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755575" y="4869160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55577" y="5517232"/>
            <a:ext cx="763284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664849" y="1935672"/>
            <a:ext cx="17521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Celkem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904" y="2852936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Bajaja      10     </a:t>
            </a:r>
            <a:r>
              <a:rPr lang="cs-CZ" sz="4000" b="1" dirty="0"/>
              <a:t>6</a:t>
            </a:r>
            <a:r>
              <a:rPr lang="cs-CZ" sz="4000" b="1" dirty="0" smtClean="0"/>
              <a:t>      3       20       </a:t>
            </a:r>
            <a:r>
              <a:rPr lang="cs-CZ" sz="4000" b="1" dirty="0" smtClean="0">
                <a:solidFill>
                  <a:srgbClr val="FF0000"/>
                </a:solidFill>
              </a:rPr>
              <a:t>39</a:t>
            </a:r>
            <a:r>
              <a:rPr lang="cs-CZ" sz="4000" b="1" dirty="0" smtClean="0"/>
              <a:t>       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4199" y="3584171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Jiřík          20     </a:t>
            </a:r>
            <a:r>
              <a:rPr lang="cs-CZ" sz="4000" b="1" dirty="0"/>
              <a:t>4</a:t>
            </a:r>
            <a:r>
              <a:rPr lang="cs-CZ" sz="4000" b="1" dirty="0" smtClean="0"/>
              <a:t>     20       3        </a:t>
            </a:r>
            <a:r>
              <a:rPr lang="cs-CZ" sz="4000" b="1" dirty="0" smtClean="0">
                <a:solidFill>
                  <a:srgbClr val="FF0000"/>
                </a:solidFill>
              </a:rPr>
              <a:t>47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9" y="4242050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Miroslav 10    10      5       4        </a:t>
            </a:r>
            <a:r>
              <a:rPr lang="cs-CZ" sz="4000" b="1" dirty="0" smtClean="0">
                <a:solidFill>
                  <a:srgbClr val="FF0000"/>
                </a:solidFill>
              </a:rPr>
              <a:t>29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9" y="4869160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Princ        30     2       6       2        </a:t>
            </a:r>
            <a:r>
              <a:rPr lang="cs-CZ" sz="4000" b="1" dirty="0" smtClean="0">
                <a:solidFill>
                  <a:srgbClr val="FF0000"/>
                </a:solidFill>
              </a:rPr>
              <a:t>40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9" y="5518973"/>
            <a:ext cx="7632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Ivánek     20      5     10      3        </a:t>
            </a:r>
            <a:r>
              <a:rPr lang="cs-CZ" sz="4000" b="1" dirty="0" smtClean="0">
                <a:solidFill>
                  <a:srgbClr val="FF0000"/>
                </a:solidFill>
              </a:rPr>
              <a:t>38</a:t>
            </a:r>
            <a:endParaRPr lang="cs-CZ" sz="4000" b="1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771800" y="1483497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707904" y="1486273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561842" y="1501417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652120" y="152644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6664847" y="1501416"/>
            <a:ext cx="1" cy="46690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25748" y="2088072"/>
            <a:ext cx="2142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Jméno</a:t>
            </a:r>
            <a:endParaRPr lang="cs-CZ" sz="4000" b="1" dirty="0"/>
          </a:p>
        </p:txBody>
      </p:sp>
      <p:pic>
        <p:nvPicPr>
          <p:cNvPr id="23" name="Picture 2" descr="C:\Users\Uzlíková\AppData\Local\Microsoft\Windows\Temporary Internet Files\Content.IE5\2NC8W7KR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32" y="172453"/>
            <a:ext cx="947285" cy="118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Uzlíková\AppData\Local\Microsoft\Windows\Temporary Internet Files\Content.IE5\GFOPX8EN\MP9001851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373" y="1526446"/>
            <a:ext cx="977474" cy="132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5" descr="C:\Users\Uzlíková\AppData\Local\Microsoft\Windows\Temporary Internet Files\Content.IE5\A9R68WY4\MP9004277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0996" y="1526638"/>
            <a:ext cx="896909" cy="135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6" descr="C:\Users\Uzlíková\AppData\Local\Microsoft\Windows\Temporary Internet Files\Content.IE5\2NC8W7KR\MP9004317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521" y="1526446"/>
            <a:ext cx="1028600" cy="132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9" descr="C:\Users\Uzlíková\AppData\Local\Microsoft\Windows\Temporary Internet Files\Content.IE5\A9R68WY4\MP9004016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1514715"/>
            <a:ext cx="915616" cy="133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92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26" y="17240"/>
            <a:ext cx="9144000" cy="68407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28" name="TextovéPole 27"/>
          <p:cNvSpPr txBox="1"/>
          <p:nvPr/>
        </p:nvSpPr>
        <p:spPr>
          <a:xfrm>
            <a:off x="1126524" y="246974"/>
            <a:ext cx="7377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233BD"/>
                </a:solidFill>
              </a:rPr>
              <a:t>Dokážeš napsat názvy pohádek,   o kterých byly matematické úlohy? (Kontrola - odkryj ovály.)</a:t>
            </a:r>
            <a:endParaRPr lang="cs-CZ" sz="4000" b="1" dirty="0">
              <a:solidFill>
                <a:srgbClr val="9233BD"/>
              </a:solidFill>
            </a:endParaRPr>
          </a:p>
        </p:txBody>
      </p:sp>
      <p:pic>
        <p:nvPicPr>
          <p:cNvPr id="29" name="Picture 2" descr="C:\Users\Uzlíková\AppData\Local\Microsoft\Windows\Temporary Internet Files\Content.IE5\2NC8W7KR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39" y="263390"/>
            <a:ext cx="947285" cy="118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Uzlíková\AppData\Local\Microsoft\Windows\Temporary Internet Files\Content.IE5\4IS3LJ0J\MC90036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540" y="229997"/>
            <a:ext cx="895488" cy="125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1403648" y="2216538"/>
            <a:ext cx="68235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/>
              <a:t>____________________           Popelka</a:t>
            </a:r>
          </a:p>
          <a:p>
            <a:pPr marL="342900" indent="-342900">
              <a:buAutoNum type="arabicPeriod"/>
            </a:pPr>
            <a:endParaRPr lang="cs-CZ" sz="2800" b="1" dirty="0"/>
          </a:p>
          <a:p>
            <a:pPr marL="342900" indent="-342900">
              <a:buAutoNum type="arabicPeriod"/>
            </a:pPr>
            <a:r>
              <a:rPr lang="cs-CZ" sz="2800" b="1" dirty="0" smtClean="0"/>
              <a:t>____________________   Pyšná princezna</a:t>
            </a:r>
          </a:p>
          <a:p>
            <a:pPr marL="342900" indent="-342900">
              <a:buAutoNum type="arabicPeriod"/>
            </a:pPr>
            <a:endParaRPr lang="cs-CZ" sz="2800" b="1" dirty="0"/>
          </a:p>
          <a:p>
            <a:pPr marL="342900" indent="-342900">
              <a:buAutoNum type="arabicPeriod"/>
            </a:pPr>
            <a:r>
              <a:rPr lang="cs-CZ" sz="2800" b="1" dirty="0" smtClean="0"/>
              <a:t>____________________</a:t>
            </a:r>
            <a:r>
              <a:rPr lang="cs-CZ" sz="2800" b="1" dirty="0"/>
              <a:t> </a:t>
            </a:r>
            <a:r>
              <a:rPr lang="cs-CZ" sz="2800" b="1" dirty="0" smtClean="0"/>
              <a:t>           Bajaja</a:t>
            </a:r>
          </a:p>
          <a:p>
            <a:pPr marL="342900" indent="-342900">
              <a:buAutoNum type="arabicPeriod"/>
            </a:pPr>
            <a:endParaRPr lang="cs-CZ" sz="2800" b="1" dirty="0"/>
          </a:p>
          <a:p>
            <a:pPr marL="342900" indent="-342900">
              <a:buAutoNum type="arabicPeriod"/>
            </a:pPr>
            <a:r>
              <a:rPr lang="cs-CZ" sz="2800" b="1" dirty="0" smtClean="0"/>
              <a:t>____________________       Zlatovláska</a:t>
            </a:r>
          </a:p>
          <a:p>
            <a:pPr marL="342900" indent="-342900">
              <a:buAutoNum type="arabicPeriod"/>
            </a:pPr>
            <a:endParaRPr lang="cs-CZ" sz="2800" b="1" dirty="0"/>
          </a:p>
          <a:p>
            <a:pPr marL="342900" indent="-342900">
              <a:buAutoNum type="arabicPeriod"/>
            </a:pPr>
            <a:r>
              <a:rPr lang="cs-CZ" sz="2800" b="1" dirty="0" smtClean="0"/>
              <a:t>____________________           Mrazík</a:t>
            </a:r>
            <a:endParaRPr lang="cs-CZ" sz="2800" b="1" dirty="0"/>
          </a:p>
        </p:txBody>
      </p:sp>
      <p:sp>
        <p:nvSpPr>
          <p:cNvPr id="32" name="Ovál 31"/>
          <p:cNvSpPr/>
          <p:nvPr/>
        </p:nvSpPr>
        <p:spPr>
          <a:xfrm>
            <a:off x="6012160" y="2222686"/>
            <a:ext cx="1908720" cy="504056"/>
          </a:xfrm>
          <a:prstGeom prst="ellipse">
            <a:avLst/>
          </a:prstGeom>
          <a:solidFill>
            <a:srgbClr val="FFD65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464252" y="3068960"/>
            <a:ext cx="2592288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753616" y="4833156"/>
            <a:ext cx="2013560" cy="50405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021980" y="3949669"/>
            <a:ext cx="1908720" cy="50405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004088" y="5682800"/>
            <a:ext cx="1908720" cy="504056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96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01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399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17</cp:revision>
  <dcterms:created xsi:type="dcterms:W3CDTF">2012-12-30T16:18:12Z</dcterms:created>
  <dcterms:modified xsi:type="dcterms:W3CDTF">2012-12-30T18:53:18Z</dcterms:modified>
</cp:coreProperties>
</file>