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F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398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VY_42_INOVACE_11_SČÍTÁNÍ A ODČÍTÁNÍ DESÍTEK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</a:t>
          </a:r>
          <a:r>
            <a:rPr lang="cs-CZ" smtClean="0"/>
            <a:t>odčítání desítek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457A99-5E9C-417F-8E17-1BB5A0AFDD3F}" type="presOf" srcId="{445C7998-7549-48B0-BD68-D4F0167F02E5}" destId="{4D19AB04-24FA-40C2-B203-52AE3D15E171}" srcOrd="1" destOrd="0" presId="urn:microsoft.com/office/officeart/2005/8/layout/target3"/>
    <dgm:cxn modelId="{CB9FDE50-E7E9-4FE6-AC20-7EAE991D8507}" type="presOf" srcId="{EBC41103-E2E5-4D48-9B4B-425520D3D098}" destId="{F969C235-9271-4D34-B740-D627A121CAD0}" srcOrd="1" destOrd="0" presId="urn:microsoft.com/office/officeart/2005/8/layout/target3"/>
    <dgm:cxn modelId="{1CAE5259-2B65-41C8-806C-83FFFF392E46}" type="presOf" srcId="{C73C7642-F245-4585-8F88-243F9FAEF6CA}" destId="{AA41A67C-3D3F-4AE9-9E0F-5D7F7BB2E741}" srcOrd="1" destOrd="0" presId="urn:microsoft.com/office/officeart/2005/8/layout/target3"/>
    <dgm:cxn modelId="{AD55E9DF-C4AD-4A8F-8289-589489CFD208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5E232DF-DA5B-4B9F-95FB-77F10E7B6696}" type="presOf" srcId="{FBBFC3EA-9D9D-4F3A-BEA6-9C2C0E46BF20}" destId="{832BF48F-0145-4429-9E02-8FCA946CCE9E}" srcOrd="1" destOrd="0" presId="urn:microsoft.com/office/officeart/2005/8/layout/target3"/>
    <dgm:cxn modelId="{3C5B4C1B-7772-4EFF-B859-88B6C3E46FAC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C7D1D0A-351F-45EA-B540-A34ACF91B6A5}" type="presOf" srcId="{DAEA276B-ECF9-46F6-A7D3-4693B2D32BC4}" destId="{CDED6FE3-AD8F-4ACC-B6B8-710EDDD97598}" srcOrd="0" destOrd="0" presId="urn:microsoft.com/office/officeart/2005/8/layout/target3"/>
    <dgm:cxn modelId="{F3D1324A-FFBB-4AA9-B5D6-233FB5176D1E}" type="presOf" srcId="{39F8B381-5807-488E-AC22-73DD4140ED4A}" destId="{71045F8C-00FA-488E-A7BD-E2E6753D979D}" srcOrd="0" destOrd="0" presId="urn:microsoft.com/office/officeart/2005/8/layout/target3"/>
    <dgm:cxn modelId="{B67CAEF2-5584-4DED-831E-22090AA5F214}" type="presOf" srcId="{FBBFC3EA-9D9D-4F3A-BEA6-9C2C0E46BF20}" destId="{643EA938-EDE0-4533-ACCC-D2BD6F3A527C}" srcOrd="0" destOrd="0" presId="urn:microsoft.com/office/officeart/2005/8/layout/target3"/>
    <dgm:cxn modelId="{0C62862B-F3B3-4371-A467-75B3359DB585}" type="presOf" srcId="{C73C7642-F245-4585-8F88-243F9FAEF6CA}" destId="{97289DF2-90F4-4EC2-A9FC-633B00BAB610}" srcOrd="0" destOrd="0" presId="urn:microsoft.com/office/officeart/2005/8/layout/target3"/>
    <dgm:cxn modelId="{841BA112-6EA6-4FCF-9B76-261681526038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E708124-B21C-446F-8063-FA396343662B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B00050E-44BC-401A-8520-B3E9B3529C57}" type="presOf" srcId="{019433A1-1324-4DE1-9E6F-32B851095F74}" destId="{E7297F21-D4FD-4A41-AE58-814D01A6B5E7}" srcOrd="1" destOrd="0" presId="urn:microsoft.com/office/officeart/2005/8/layout/target3"/>
    <dgm:cxn modelId="{5AB4FD47-228B-4D39-B7AC-ED92E2D12534}" type="presParOf" srcId="{71045F8C-00FA-488E-A7BD-E2E6753D979D}" destId="{3577EC6B-C980-4F34-8C69-4365E7B8FC8C}" srcOrd="0" destOrd="0" presId="urn:microsoft.com/office/officeart/2005/8/layout/target3"/>
    <dgm:cxn modelId="{D9CE54FD-435C-4FE2-9AF4-5996A788F962}" type="presParOf" srcId="{71045F8C-00FA-488E-A7BD-E2E6753D979D}" destId="{6940EB87-DC1D-4BC3-9408-9AC2E1FFC039}" srcOrd="1" destOrd="0" presId="urn:microsoft.com/office/officeart/2005/8/layout/target3"/>
    <dgm:cxn modelId="{B9D57805-53CB-47AB-9D78-A6C0385D3584}" type="presParOf" srcId="{71045F8C-00FA-488E-A7BD-E2E6753D979D}" destId="{BC35EE03-4121-4EF9-923D-7CB6D30D358D}" srcOrd="2" destOrd="0" presId="urn:microsoft.com/office/officeart/2005/8/layout/target3"/>
    <dgm:cxn modelId="{A1CBBD0A-C395-41A2-B1D1-EBE6763D41F5}" type="presParOf" srcId="{71045F8C-00FA-488E-A7BD-E2E6753D979D}" destId="{C95EEA27-3CBF-4645-A92D-9D8AF5C1CBFC}" srcOrd="3" destOrd="0" presId="urn:microsoft.com/office/officeart/2005/8/layout/target3"/>
    <dgm:cxn modelId="{7FC1593C-6B98-478B-9CBD-1793074363F6}" type="presParOf" srcId="{71045F8C-00FA-488E-A7BD-E2E6753D979D}" destId="{851BB866-B6AE-4566-893F-4C635BA974FC}" srcOrd="4" destOrd="0" presId="urn:microsoft.com/office/officeart/2005/8/layout/target3"/>
    <dgm:cxn modelId="{9B92CDC4-4351-4E18-959E-16219CE18807}" type="presParOf" srcId="{71045F8C-00FA-488E-A7BD-E2E6753D979D}" destId="{643EA938-EDE0-4533-ACCC-D2BD6F3A527C}" srcOrd="5" destOrd="0" presId="urn:microsoft.com/office/officeart/2005/8/layout/target3"/>
    <dgm:cxn modelId="{B73872EC-31E3-4193-B66A-138EEEED607D}" type="presParOf" srcId="{71045F8C-00FA-488E-A7BD-E2E6753D979D}" destId="{92F31B18-D66D-4CC7-89B9-378928DE877D}" srcOrd="6" destOrd="0" presId="urn:microsoft.com/office/officeart/2005/8/layout/target3"/>
    <dgm:cxn modelId="{1DE81398-F1E0-4F0C-A6FA-4FC1F7E31894}" type="presParOf" srcId="{71045F8C-00FA-488E-A7BD-E2E6753D979D}" destId="{902074E1-B931-4618-97F1-FADBE82E9C3C}" srcOrd="7" destOrd="0" presId="urn:microsoft.com/office/officeart/2005/8/layout/target3"/>
    <dgm:cxn modelId="{ADAD5E12-B82C-416A-9E05-48B190F9A820}" type="presParOf" srcId="{71045F8C-00FA-488E-A7BD-E2E6753D979D}" destId="{A3817367-F2BC-482F-8832-FA00B51DCCF3}" srcOrd="8" destOrd="0" presId="urn:microsoft.com/office/officeart/2005/8/layout/target3"/>
    <dgm:cxn modelId="{3B2B84A1-0831-48A1-9DF8-D86164258337}" type="presParOf" srcId="{71045F8C-00FA-488E-A7BD-E2E6753D979D}" destId="{626ABFF6-56C8-4386-B662-68EC364EED9D}" srcOrd="9" destOrd="0" presId="urn:microsoft.com/office/officeart/2005/8/layout/target3"/>
    <dgm:cxn modelId="{7447B2BE-5C0A-48A9-A090-F152A4040076}" type="presParOf" srcId="{71045F8C-00FA-488E-A7BD-E2E6753D979D}" destId="{6DB11F1C-D028-4800-9625-6611CA9DE6D4}" srcOrd="10" destOrd="0" presId="urn:microsoft.com/office/officeart/2005/8/layout/target3"/>
    <dgm:cxn modelId="{AFDC5A23-F628-4A07-8D57-8DA1323DB7A6}" type="presParOf" srcId="{71045F8C-00FA-488E-A7BD-E2E6753D979D}" destId="{CDED6FE3-AD8F-4ACC-B6B8-710EDDD97598}" srcOrd="11" destOrd="0" presId="urn:microsoft.com/office/officeart/2005/8/layout/target3"/>
    <dgm:cxn modelId="{43E850D8-9426-43DC-B3EB-CEC458515807}" type="presParOf" srcId="{71045F8C-00FA-488E-A7BD-E2E6753D979D}" destId="{397AC6D7-84A6-4150-958F-83C92D9ACF38}" srcOrd="12" destOrd="0" presId="urn:microsoft.com/office/officeart/2005/8/layout/target3"/>
    <dgm:cxn modelId="{71FF550D-5673-4919-B185-53A1A36F8C57}" type="presParOf" srcId="{71045F8C-00FA-488E-A7BD-E2E6753D979D}" destId="{D7419528-33A6-416D-9E64-B3F7915C5149}" srcOrd="13" destOrd="0" presId="urn:microsoft.com/office/officeart/2005/8/layout/target3"/>
    <dgm:cxn modelId="{F1F67B92-76E2-47B4-923A-5C82FC4EAFDA}" type="presParOf" srcId="{71045F8C-00FA-488E-A7BD-E2E6753D979D}" destId="{97289DF2-90F4-4EC2-A9FC-633B00BAB610}" srcOrd="14" destOrd="0" presId="urn:microsoft.com/office/officeart/2005/8/layout/target3"/>
    <dgm:cxn modelId="{1976D161-A355-4713-8DD2-4FCF95D0897C}" type="presParOf" srcId="{71045F8C-00FA-488E-A7BD-E2E6753D979D}" destId="{234EBA9D-95B4-4C20-A84E-6F65F1085DC6}" srcOrd="15" destOrd="0" presId="urn:microsoft.com/office/officeart/2005/8/layout/target3"/>
    <dgm:cxn modelId="{EF575B9F-7824-419D-A535-28305FE2DEC0}" type="presParOf" srcId="{71045F8C-00FA-488E-A7BD-E2E6753D979D}" destId="{12255512-213F-41DF-90A6-8B4CD74A2B52}" srcOrd="16" destOrd="0" presId="urn:microsoft.com/office/officeart/2005/8/layout/target3"/>
    <dgm:cxn modelId="{D7ACDFAA-1566-46DF-97A7-8E3FBEE198EF}" type="presParOf" srcId="{71045F8C-00FA-488E-A7BD-E2E6753D979D}" destId="{50C2F88D-8688-44C2-A854-691F34009D3B}" srcOrd="17" destOrd="0" presId="urn:microsoft.com/office/officeart/2005/8/layout/target3"/>
    <dgm:cxn modelId="{1613D282-6BC8-4241-9D55-33168C7951B1}" type="presParOf" srcId="{71045F8C-00FA-488E-A7BD-E2E6753D979D}" destId="{4D19AB04-24FA-40C2-B203-52AE3D15E171}" srcOrd="18" destOrd="0" presId="urn:microsoft.com/office/officeart/2005/8/layout/target3"/>
    <dgm:cxn modelId="{D0C48EA6-7737-4B7B-8CBA-AFBF6C9B7D37}" type="presParOf" srcId="{71045F8C-00FA-488E-A7BD-E2E6753D979D}" destId="{832BF48F-0145-4429-9E02-8FCA946CCE9E}" srcOrd="19" destOrd="0" presId="urn:microsoft.com/office/officeart/2005/8/layout/target3"/>
    <dgm:cxn modelId="{2EE93068-58A1-42D3-BFD8-9ED23E0D5CE6}" type="presParOf" srcId="{71045F8C-00FA-488E-A7BD-E2E6753D979D}" destId="{E7297F21-D4FD-4A41-AE58-814D01A6B5E7}" srcOrd="20" destOrd="0" presId="urn:microsoft.com/office/officeart/2005/8/layout/target3"/>
    <dgm:cxn modelId="{C79AC90E-0125-4B51-9A99-7071F95FCC49}" type="presParOf" srcId="{71045F8C-00FA-488E-A7BD-E2E6753D979D}" destId="{F69A1436-182C-465B-AD7F-FE48E0C090C1}" srcOrd="21" destOrd="0" presId="urn:microsoft.com/office/officeart/2005/8/layout/target3"/>
    <dgm:cxn modelId="{04FDF174-9052-4CAF-91D1-388D3A815FAE}" type="presParOf" srcId="{71045F8C-00FA-488E-A7BD-E2E6753D979D}" destId="{AA41A67C-3D3F-4AE9-9E0F-5D7F7BB2E741}" srcOrd="22" destOrd="0" presId="urn:microsoft.com/office/officeart/2005/8/layout/target3"/>
    <dgm:cxn modelId="{AAD83E3E-D776-45D2-B718-00CB3BD3E8B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VY_42_INOVACE_11_SČÍTÁNÍ A ODČÍTÁNÍ DESÍTEK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sčítání a </a:t>
          </a:r>
          <a:r>
            <a:rPr lang="cs-CZ" sz="1400" kern="1200" smtClean="0"/>
            <a:t>odčítání desítek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927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63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048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311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139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27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178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052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883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827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437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81A34-78E4-49DD-B529-EA9EF97826C2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D1C02-400B-41A7-B8CA-8E7289E0B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356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91246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701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Zápis čísel,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desítek v oboru 0-100,</a:t>
            </a:r>
          </a:p>
          <a:p>
            <a:r>
              <a:rPr lang="cs-CZ" sz="2400" dirty="0">
                <a:latin typeface="+mj-lt"/>
                <a:cs typeface="Times New Roman" pitchFamily="18" charset="0"/>
              </a:rPr>
              <a:t>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  slovní úloha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zelená pastelka,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51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53480"/>
            <a:ext cx="6408712" cy="11048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32474" y="188640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POČÍTEJ PO DESÍTKÁCH OD 0 DO 100.                                                         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Dokážeš to i od 100 do 0?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15816" y="2132856"/>
            <a:ext cx="3528392" cy="12241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Zapiš tato čísla.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539552" y="4941168"/>
            <a:ext cx="799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9552" y="5661248"/>
            <a:ext cx="799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95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53480"/>
            <a:ext cx="6408712" cy="11048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8640"/>
            <a:ext cx="769372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POČÍTEJ PO DESÍTKÁCH OD 0 DO 100.                                                         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Dokážeš to i od 100 do 0?</a:t>
            </a:r>
          </a:p>
          <a:p>
            <a:pPr algn="ctr"/>
            <a:endParaRPr lang="cs-CZ" sz="3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/>
            <a:endParaRPr lang="cs-CZ" sz="3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algn="ctr"/>
            <a:endParaRPr lang="cs-CZ" sz="3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0, 10, 20, 30, 40, 50, 60, 70, 80, 90, 100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100, 90, 80, 70, 60, 50, 40, 30, 20, 10, 0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15816" y="2132856"/>
            <a:ext cx="3528392" cy="12241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Zapiš tato čísla.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539552" y="4556629"/>
            <a:ext cx="799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9552" y="5344789"/>
            <a:ext cx="799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159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48680"/>
            <a:ext cx="4536504" cy="728791"/>
          </a:xfrm>
          <a:prstGeom prst="rect">
            <a:avLst/>
          </a:prstGeom>
          <a:solidFill>
            <a:schemeClr val="bg2"/>
          </a:solidFill>
          <a:ln w="38100">
            <a:solidFill>
              <a:srgbClr val="01FF7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620687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Vypočítej tyto příklady.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2964" y="1059218"/>
            <a:ext cx="2880320" cy="5544616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91880" y="2823414"/>
            <a:ext cx="2088232" cy="201622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36859" y="2400365"/>
            <a:ext cx="23042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30 + 10 = __</a:t>
            </a:r>
          </a:p>
          <a:p>
            <a:endParaRPr lang="cs-CZ" sz="2000" dirty="0"/>
          </a:p>
          <a:p>
            <a:r>
              <a:rPr lang="cs-CZ" sz="2000" dirty="0" smtClean="0"/>
              <a:t>20</a:t>
            </a:r>
            <a:r>
              <a:rPr lang="cs-CZ" sz="2000" dirty="0"/>
              <a:t> </a:t>
            </a:r>
            <a:r>
              <a:rPr lang="cs-CZ" sz="2000" dirty="0" smtClean="0"/>
              <a:t>+ 50 = __</a:t>
            </a:r>
          </a:p>
          <a:p>
            <a:endParaRPr lang="cs-CZ" sz="2000" dirty="0"/>
          </a:p>
          <a:p>
            <a:r>
              <a:rPr lang="cs-CZ" sz="2000" dirty="0" smtClean="0"/>
              <a:t>40 + 20 = __</a:t>
            </a:r>
          </a:p>
          <a:p>
            <a:endParaRPr lang="cs-CZ" sz="2000" dirty="0"/>
          </a:p>
          <a:p>
            <a:r>
              <a:rPr lang="cs-CZ" sz="2000" dirty="0" smtClean="0"/>
              <a:t>70 + 20 = __</a:t>
            </a:r>
          </a:p>
          <a:p>
            <a:endParaRPr lang="cs-CZ" sz="2000" dirty="0"/>
          </a:p>
          <a:p>
            <a:r>
              <a:rPr lang="cs-CZ" sz="2000" dirty="0" smtClean="0"/>
              <a:t>60 + 30 = __</a:t>
            </a:r>
          </a:p>
        </p:txBody>
      </p:sp>
      <p:sp>
        <p:nvSpPr>
          <p:cNvPr id="10" name="Šipka doprava 9"/>
          <p:cNvSpPr/>
          <p:nvPr/>
        </p:nvSpPr>
        <p:spPr>
          <a:xfrm rot="10800000">
            <a:off x="5786148" y="1059218"/>
            <a:ext cx="2880320" cy="5544616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2400365"/>
            <a:ext cx="25038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50 </a:t>
            </a:r>
            <a:r>
              <a:rPr lang="cs-CZ" sz="2000" dirty="0"/>
              <a:t>-</a:t>
            </a:r>
            <a:r>
              <a:rPr lang="cs-CZ" sz="2000" dirty="0" smtClean="0"/>
              <a:t> 20 = __</a:t>
            </a:r>
          </a:p>
          <a:p>
            <a:endParaRPr lang="cs-CZ" sz="2000" dirty="0"/>
          </a:p>
          <a:p>
            <a:r>
              <a:rPr lang="cs-CZ" sz="2000" dirty="0" smtClean="0"/>
              <a:t>  80 </a:t>
            </a:r>
            <a:r>
              <a:rPr lang="cs-CZ" sz="2000" dirty="0"/>
              <a:t>-</a:t>
            </a:r>
            <a:r>
              <a:rPr lang="cs-CZ" sz="2000" dirty="0" smtClean="0"/>
              <a:t> 40 = __</a:t>
            </a:r>
          </a:p>
          <a:p>
            <a:endParaRPr lang="cs-CZ" sz="2000" dirty="0"/>
          </a:p>
          <a:p>
            <a:r>
              <a:rPr lang="cs-CZ" sz="2000" dirty="0" smtClean="0"/>
              <a:t>  60 </a:t>
            </a:r>
            <a:r>
              <a:rPr lang="cs-CZ" sz="2000" dirty="0"/>
              <a:t>-</a:t>
            </a:r>
            <a:r>
              <a:rPr lang="cs-CZ" sz="2000" dirty="0" smtClean="0"/>
              <a:t> 50 = __</a:t>
            </a:r>
          </a:p>
          <a:p>
            <a:endParaRPr lang="cs-CZ" sz="2000" dirty="0"/>
          </a:p>
          <a:p>
            <a:r>
              <a:rPr lang="cs-CZ" sz="2000" dirty="0" smtClean="0"/>
              <a:t>  40 </a:t>
            </a:r>
            <a:r>
              <a:rPr lang="cs-CZ" sz="2000" dirty="0"/>
              <a:t>-</a:t>
            </a:r>
            <a:r>
              <a:rPr lang="cs-CZ" sz="2000" dirty="0" smtClean="0"/>
              <a:t> 20 = __</a:t>
            </a:r>
          </a:p>
          <a:p>
            <a:endParaRPr lang="cs-CZ" sz="2000" dirty="0" smtClean="0"/>
          </a:p>
          <a:p>
            <a:r>
              <a:rPr lang="cs-CZ" sz="2000" dirty="0" smtClean="0"/>
              <a:t>100 </a:t>
            </a:r>
            <a:r>
              <a:rPr lang="cs-CZ" sz="2000" dirty="0"/>
              <a:t>-</a:t>
            </a:r>
            <a:r>
              <a:rPr lang="cs-CZ" sz="2000" dirty="0" smtClean="0"/>
              <a:t> 30 = __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2823414"/>
            <a:ext cx="208823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800" dirty="0" smtClean="0"/>
              <a:t>Výsledky větší než 40 dej do     . 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4891042" y="4116912"/>
            <a:ext cx="206036" cy="216024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90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48680"/>
            <a:ext cx="4536504" cy="728791"/>
          </a:xfrm>
          <a:prstGeom prst="rect">
            <a:avLst/>
          </a:prstGeom>
          <a:solidFill>
            <a:schemeClr val="bg2"/>
          </a:solidFill>
          <a:ln w="38100">
            <a:solidFill>
              <a:srgbClr val="01FF7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620687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Vypočítej tyto příklady.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2964" y="1059218"/>
            <a:ext cx="2880320" cy="5544616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91880" y="2823414"/>
            <a:ext cx="2088232" cy="201622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36859" y="2400365"/>
            <a:ext cx="23042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30 + 10 = </a:t>
            </a:r>
            <a:r>
              <a:rPr lang="cs-CZ" sz="2000" dirty="0" smtClean="0">
                <a:solidFill>
                  <a:srgbClr val="FF0000"/>
                </a:solidFill>
              </a:rPr>
              <a:t>40</a:t>
            </a:r>
          </a:p>
          <a:p>
            <a:endParaRPr lang="cs-CZ" sz="2000" dirty="0" smtClean="0"/>
          </a:p>
          <a:p>
            <a:r>
              <a:rPr lang="cs-CZ" sz="2000" dirty="0" smtClean="0"/>
              <a:t>20 + 50 = </a:t>
            </a:r>
            <a:r>
              <a:rPr lang="cs-CZ" sz="2000" dirty="0" smtClean="0">
                <a:solidFill>
                  <a:srgbClr val="FF0000"/>
                </a:solidFill>
              </a:rPr>
              <a:t>70</a:t>
            </a:r>
          </a:p>
          <a:p>
            <a:endParaRPr lang="cs-CZ" sz="2000" dirty="0"/>
          </a:p>
          <a:p>
            <a:r>
              <a:rPr lang="cs-CZ" sz="2000" dirty="0" smtClean="0"/>
              <a:t>40 + 20 = </a:t>
            </a:r>
            <a:r>
              <a:rPr lang="cs-CZ" sz="2000" dirty="0" smtClean="0">
                <a:solidFill>
                  <a:srgbClr val="FF0000"/>
                </a:solidFill>
              </a:rPr>
              <a:t>60</a:t>
            </a:r>
          </a:p>
          <a:p>
            <a:endParaRPr lang="cs-CZ" sz="2000" dirty="0"/>
          </a:p>
          <a:p>
            <a:r>
              <a:rPr lang="cs-CZ" sz="2000" dirty="0" smtClean="0"/>
              <a:t>70 + 20 = </a:t>
            </a:r>
            <a:r>
              <a:rPr lang="cs-CZ" sz="2000" dirty="0" smtClean="0">
                <a:solidFill>
                  <a:srgbClr val="FF0000"/>
                </a:solidFill>
              </a:rPr>
              <a:t>90</a:t>
            </a:r>
          </a:p>
          <a:p>
            <a:endParaRPr lang="cs-CZ" sz="2000" dirty="0"/>
          </a:p>
          <a:p>
            <a:r>
              <a:rPr lang="cs-CZ" sz="2000" dirty="0" smtClean="0"/>
              <a:t>60 + 30 = </a:t>
            </a:r>
            <a:r>
              <a:rPr lang="cs-CZ" sz="2000" dirty="0" smtClean="0">
                <a:solidFill>
                  <a:srgbClr val="FF0000"/>
                </a:solidFill>
              </a:rPr>
              <a:t>90</a:t>
            </a:r>
          </a:p>
        </p:txBody>
      </p:sp>
      <p:sp>
        <p:nvSpPr>
          <p:cNvPr id="10" name="Šipka doprava 9"/>
          <p:cNvSpPr/>
          <p:nvPr/>
        </p:nvSpPr>
        <p:spPr>
          <a:xfrm rot="10800000">
            <a:off x="5786148" y="1059218"/>
            <a:ext cx="2880320" cy="5544616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020271" y="2384470"/>
            <a:ext cx="25038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50 </a:t>
            </a:r>
            <a:r>
              <a:rPr lang="cs-CZ" sz="2000" dirty="0"/>
              <a:t>-</a:t>
            </a:r>
            <a:r>
              <a:rPr lang="cs-CZ" sz="2000" dirty="0" smtClean="0"/>
              <a:t> 20 = </a:t>
            </a:r>
            <a:r>
              <a:rPr lang="cs-CZ" sz="2000" dirty="0" smtClean="0">
                <a:solidFill>
                  <a:srgbClr val="FF0000"/>
                </a:solidFill>
              </a:rPr>
              <a:t>30</a:t>
            </a:r>
          </a:p>
          <a:p>
            <a:endParaRPr lang="cs-CZ" sz="2000" dirty="0"/>
          </a:p>
          <a:p>
            <a:r>
              <a:rPr lang="cs-CZ" sz="2000" dirty="0" smtClean="0"/>
              <a:t>  80 </a:t>
            </a:r>
            <a:r>
              <a:rPr lang="cs-CZ" sz="2000" dirty="0"/>
              <a:t>-</a:t>
            </a:r>
            <a:r>
              <a:rPr lang="cs-CZ" sz="2000" dirty="0" smtClean="0"/>
              <a:t> 40 = </a:t>
            </a:r>
            <a:r>
              <a:rPr lang="cs-CZ" sz="2000" dirty="0" smtClean="0">
                <a:solidFill>
                  <a:srgbClr val="FF0000"/>
                </a:solidFill>
              </a:rPr>
              <a:t>40</a:t>
            </a:r>
          </a:p>
          <a:p>
            <a:endParaRPr lang="cs-CZ" sz="2000" dirty="0"/>
          </a:p>
          <a:p>
            <a:r>
              <a:rPr lang="cs-CZ" sz="2000" dirty="0" smtClean="0"/>
              <a:t>  60 </a:t>
            </a:r>
            <a:r>
              <a:rPr lang="cs-CZ" sz="2000" dirty="0"/>
              <a:t>-</a:t>
            </a:r>
            <a:r>
              <a:rPr lang="cs-CZ" sz="2000" dirty="0" smtClean="0"/>
              <a:t> 50 = </a:t>
            </a:r>
            <a:r>
              <a:rPr lang="cs-CZ" sz="2000" dirty="0" smtClean="0">
                <a:solidFill>
                  <a:srgbClr val="FF0000"/>
                </a:solidFill>
              </a:rPr>
              <a:t>30</a:t>
            </a:r>
          </a:p>
          <a:p>
            <a:endParaRPr lang="cs-CZ" sz="2000" dirty="0"/>
          </a:p>
          <a:p>
            <a:r>
              <a:rPr lang="cs-CZ" sz="2000" dirty="0" smtClean="0"/>
              <a:t>  40 </a:t>
            </a:r>
            <a:r>
              <a:rPr lang="cs-CZ" sz="2000" dirty="0"/>
              <a:t>-</a:t>
            </a:r>
            <a:r>
              <a:rPr lang="cs-CZ" sz="2000" dirty="0" smtClean="0"/>
              <a:t> 20 = </a:t>
            </a:r>
            <a:r>
              <a:rPr lang="cs-CZ" sz="2000" dirty="0" smtClean="0">
                <a:solidFill>
                  <a:srgbClr val="FF0000"/>
                </a:solidFill>
              </a:rPr>
              <a:t>20</a:t>
            </a:r>
          </a:p>
          <a:p>
            <a:endParaRPr lang="cs-CZ" sz="2000" dirty="0" smtClean="0"/>
          </a:p>
          <a:p>
            <a:r>
              <a:rPr lang="cs-CZ" sz="2000" dirty="0" smtClean="0"/>
              <a:t>100 </a:t>
            </a:r>
            <a:r>
              <a:rPr lang="cs-CZ" sz="2000" dirty="0"/>
              <a:t>-</a:t>
            </a:r>
            <a:r>
              <a:rPr lang="cs-CZ" sz="2000" dirty="0" smtClean="0"/>
              <a:t> 30 = </a:t>
            </a:r>
            <a:r>
              <a:rPr lang="cs-CZ" sz="2000" dirty="0" smtClean="0">
                <a:solidFill>
                  <a:srgbClr val="FF0000"/>
                </a:solidFill>
              </a:rPr>
              <a:t>70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2823414"/>
            <a:ext cx="208823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2800" dirty="0" smtClean="0"/>
              <a:t>Výsledky větší než 40 dej do     . 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4891042" y="4116912"/>
            <a:ext cx="206036" cy="216024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8142770" y="4839455"/>
            <a:ext cx="415574" cy="320151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474626" y="4240092"/>
            <a:ext cx="415574" cy="320151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474626" y="3671450"/>
            <a:ext cx="415574" cy="320151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474626" y="3068960"/>
            <a:ext cx="415574" cy="320151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474626" y="4882796"/>
            <a:ext cx="415574" cy="320151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951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04664"/>
            <a:ext cx="835292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Eva má 50 knížek. Ola má 30 knížek. </a:t>
            </a:r>
            <a:r>
              <a:rPr lang="cs-CZ" sz="2400" b="1" i="1" dirty="0" smtClean="0"/>
              <a:t>Která dívka jich má méně?</a:t>
            </a:r>
          </a:p>
          <a:p>
            <a:endParaRPr lang="cs-CZ" sz="2400" dirty="0"/>
          </a:p>
          <a:p>
            <a:r>
              <a:rPr lang="cs-CZ" sz="2400" dirty="0" smtClean="0"/>
              <a:t>Eva         ___</a:t>
            </a:r>
          </a:p>
          <a:p>
            <a:r>
              <a:rPr lang="cs-CZ" sz="2400" dirty="0" smtClean="0"/>
              <a:t>Ola         ___</a:t>
            </a:r>
          </a:p>
          <a:p>
            <a:endParaRPr lang="cs-CZ" sz="2400" dirty="0"/>
          </a:p>
          <a:p>
            <a:r>
              <a:rPr lang="cs-CZ" sz="2400" dirty="0" smtClean="0"/>
              <a:t>       ___________</a:t>
            </a:r>
          </a:p>
          <a:p>
            <a:endParaRPr lang="cs-CZ" sz="2400" dirty="0"/>
          </a:p>
          <a:p>
            <a:r>
              <a:rPr lang="cs-CZ" sz="2400" dirty="0" smtClean="0"/>
              <a:t>Méně knih má ___________ .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i="1" dirty="0" smtClean="0"/>
              <a:t>Kolik knih mají dívky dohromady?</a:t>
            </a:r>
          </a:p>
          <a:p>
            <a:endParaRPr lang="cs-CZ" sz="2400" dirty="0"/>
          </a:p>
          <a:p>
            <a:r>
              <a:rPr lang="cs-CZ" sz="2400" dirty="0" smtClean="0"/>
              <a:t>       ________________</a:t>
            </a:r>
          </a:p>
          <a:p>
            <a:endParaRPr lang="cs-CZ" sz="2400" dirty="0"/>
          </a:p>
          <a:p>
            <a:r>
              <a:rPr lang="cs-CZ" sz="2400" dirty="0" smtClean="0"/>
              <a:t>________________________________________________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134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04664"/>
            <a:ext cx="835292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Eva má 50 knížek. Ola má 30 knížek. </a:t>
            </a:r>
            <a:r>
              <a:rPr lang="cs-CZ" sz="2400" b="1" i="1" dirty="0" smtClean="0"/>
              <a:t>Která dívka jich má méně?</a:t>
            </a:r>
          </a:p>
          <a:p>
            <a:endParaRPr lang="cs-CZ" sz="2400" dirty="0"/>
          </a:p>
          <a:p>
            <a:r>
              <a:rPr lang="cs-CZ" sz="2400" dirty="0" smtClean="0"/>
              <a:t>Eva         </a:t>
            </a:r>
            <a:r>
              <a:rPr lang="cs-CZ" sz="2400" dirty="0" smtClean="0">
                <a:solidFill>
                  <a:srgbClr val="FF0000"/>
                </a:solidFill>
              </a:rPr>
              <a:t>50</a:t>
            </a:r>
          </a:p>
          <a:p>
            <a:r>
              <a:rPr lang="cs-CZ" sz="2400" dirty="0" smtClean="0"/>
              <a:t>Ola         </a:t>
            </a:r>
            <a:r>
              <a:rPr lang="cs-CZ" sz="2400" dirty="0" smtClean="0">
                <a:solidFill>
                  <a:srgbClr val="FF0000"/>
                </a:solidFill>
              </a:rPr>
              <a:t>30</a:t>
            </a:r>
          </a:p>
          <a:p>
            <a:endParaRPr lang="cs-CZ" sz="2400" dirty="0"/>
          </a:p>
          <a:p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50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rgbClr val="FF0000"/>
                </a:solidFill>
              </a:rPr>
              <a:t> 30</a:t>
            </a:r>
          </a:p>
          <a:p>
            <a:endParaRPr lang="cs-CZ" sz="2400" dirty="0"/>
          </a:p>
          <a:p>
            <a:r>
              <a:rPr lang="cs-CZ" sz="2400" dirty="0" smtClean="0"/>
              <a:t>Méně knih má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Ola</a:t>
            </a:r>
            <a:r>
              <a:rPr lang="cs-CZ" sz="2400" dirty="0" smtClean="0"/>
              <a:t> .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i="1" dirty="0" smtClean="0"/>
              <a:t>Kolik knih mají dívky dohromady?</a:t>
            </a:r>
          </a:p>
          <a:p>
            <a:endParaRPr lang="cs-CZ" sz="2400" dirty="0"/>
          </a:p>
          <a:p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50 + 30 = 80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Dívky mají dohromady </a:t>
            </a:r>
            <a:r>
              <a:rPr lang="cs-CZ" sz="2400" smtClean="0">
                <a:solidFill>
                  <a:srgbClr val="FF0000"/>
                </a:solidFill>
              </a:rPr>
              <a:t>80 knih.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295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407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14</cp:revision>
  <dcterms:created xsi:type="dcterms:W3CDTF">2012-08-02T08:11:44Z</dcterms:created>
  <dcterms:modified xsi:type="dcterms:W3CDTF">2012-09-14T18:54:05Z</dcterms:modified>
</cp:coreProperties>
</file>