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5" r:id="rId3"/>
    <p:sldId id="259" r:id="rId4"/>
    <p:sldId id="261" r:id="rId5"/>
    <p:sldId id="263" r:id="rId6"/>
    <p:sldId id="260" r:id="rId7"/>
    <p:sldId id="262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FF"/>
    <a:srgbClr val="66FFFF"/>
    <a:srgbClr val="FFEBFE"/>
    <a:srgbClr val="FEACF8"/>
    <a:srgbClr val="FFFF99"/>
    <a:srgbClr val="F3F0F6"/>
    <a:srgbClr val="E842BD"/>
    <a:srgbClr val="E8F4F8"/>
    <a:srgbClr val="00823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18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VY_42_INOVACE_12_SČÍTÁNÍ A ODČÍTÁNÍ DESÍTEK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sčítání a odčítání desítek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Matematika  pro  2.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BB0CB2F-BE1E-40A7-AD08-12BCA5CE1174}" type="presOf" srcId="{FBBFC3EA-9D9D-4F3A-BEA6-9C2C0E46BF20}" destId="{643EA938-EDE0-4533-ACCC-D2BD6F3A527C}" srcOrd="0" destOrd="0" presId="urn:microsoft.com/office/officeart/2005/8/layout/target3"/>
    <dgm:cxn modelId="{7B844248-596A-4B4E-8057-D729561BFD73}" type="presOf" srcId="{DAEA276B-ECF9-46F6-A7D3-4693B2D32BC4}" destId="{CDED6FE3-AD8F-4ACC-B6B8-710EDDD97598}" srcOrd="0" destOrd="0" presId="urn:microsoft.com/office/officeart/2005/8/layout/target3"/>
    <dgm:cxn modelId="{F498E691-4053-461C-A727-B820F96E19A4}" type="presOf" srcId="{019433A1-1324-4DE1-9E6F-32B851095F74}" destId="{A3817367-F2BC-482F-8832-FA00B51DCCF3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FC715F49-AC40-475F-9D23-B15519AA3AC8}" type="presOf" srcId="{445C7998-7549-48B0-BD68-D4F0167F02E5}" destId="{BC35EE03-4121-4EF9-923D-7CB6D30D358D}" srcOrd="0" destOrd="0" presId="urn:microsoft.com/office/officeart/2005/8/layout/target3"/>
    <dgm:cxn modelId="{F1D9AD1D-9FD2-421C-B399-31D2B357D46B}" type="presOf" srcId="{445C7998-7549-48B0-BD68-D4F0167F02E5}" destId="{4D19AB04-24FA-40C2-B203-52AE3D15E17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D0C5EFEA-6123-4AAB-B2D8-40313A586856}" type="presOf" srcId="{C73C7642-F245-4585-8F88-243F9FAEF6CA}" destId="{97289DF2-90F4-4EC2-A9FC-633B00BAB610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B3D8D781-C07B-42A7-A054-5DAE484BFC75}" type="presOf" srcId="{EBC41103-E2E5-4D48-9B4B-425520D3D098}" destId="{50C2F88D-8688-44C2-A854-691F34009D3B}" srcOrd="0" destOrd="0" presId="urn:microsoft.com/office/officeart/2005/8/layout/target3"/>
    <dgm:cxn modelId="{581DE077-7855-4269-AA77-BA071297F4B1}" type="presOf" srcId="{DAEA276B-ECF9-46F6-A7D3-4693B2D32BC4}" destId="{F69A1436-182C-465B-AD7F-FE48E0C090C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0225905-1172-485C-AFDC-D289C9788C3B}" type="presOf" srcId="{EBC41103-E2E5-4D48-9B4B-425520D3D098}" destId="{F969C235-9271-4D34-B740-D627A121CAD0}" srcOrd="1" destOrd="0" presId="urn:microsoft.com/office/officeart/2005/8/layout/target3"/>
    <dgm:cxn modelId="{2FCACBCF-7F1A-4E30-9889-15D7FF9C09A1}" type="presOf" srcId="{C73C7642-F245-4585-8F88-243F9FAEF6CA}" destId="{AA41A67C-3D3F-4AE9-9E0F-5D7F7BB2E741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7965E502-9309-4E72-B273-EAF413FE4FD2}" type="presOf" srcId="{39F8B381-5807-488E-AC22-73DD4140ED4A}" destId="{71045F8C-00FA-488E-A7BD-E2E6753D979D}" srcOrd="0" destOrd="0" presId="urn:microsoft.com/office/officeart/2005/8/layout/target3"/>
    <dgm:cxn modelId="{A6B9FDE4-EEB7-4BED-9D6D-64E1BF32083F}" type="presOf" srcId="{019433A1-1324-4DE1-9E6F-32B851095F74}" destId="{E7297F21-D4FD-4A41-AE58-814D01A6B5E7}" srcOrd="1" destOrd="0" presId="urn:microsoft.com/office/officeart/2005/8/layout/target3"/>
    <dgm:cxn modelId="{8A58605D-56E2-49AC-9BBA-5574960F36FB}" type="presOf" srcId="{FBBFC3EA-9D9D-4F3A-BEA6-9C2C0E46BF20}" destId="{832BF48F-0145-4429-9E02-8FCA946CCE9E}" srcOrd="1" destOrd="0" presId="urn:microsoft.com/office/officeart/2005/8/layout/target3"/>
    <dgm:cxn modelId="{AC3DCE63-8403-4050-92AE-48AA048FFA99}" type="presParOf" srcId="{71045F8C-00FA-488E-A7BD-E2E6753D979D}" destId="{3577EC6B-C980-4F34-8C69-4365E7B8FC8C}" srcOrd="0" destOrd="0" presId="urn:microsoft.com/office/officeart/2005/8/layout/target3"/>
    <dgm:cxn modelId="{F803B0AE-89BF-409F-9B74-5BD37A06A5B6}" type="presParOf" srcId="{71045F8C-00FA-488E-A7BD-E2E6753D979D}" destId="{6940EB87-DC1D-4BC3-9408-9AC2E1FFC039}" srcOrd="1" destOrd="0" presId="urn:microsoft.com/office/officeart/2005/8/layout/target3"/>
    <dgm:cxn modelId="{5C3DD556-DA31-4BB1-89F5-B889CB1AC185}" type="presParOf" srcId="{71045F8C-00FA-488E-A7BD-E2E6753D979D}" destId="{BC35EE03-4121-4EF9-923D-7CB6D30D358D}" srcOrd="2" destOrd="0" presId="urn:microsoft.com/office/officeart/2005/8/layout/target3"/>
    <dgm:cxn modelId="{E24B35D9-AD57-4F09-A6C8-DE53BABC15AF}" type="presParOf" srcId="{71045F8C-00FA-488E-A7BD-E2E6753D979D}" destId="{C95EEA27-3CBF-4645-A92D-9D8AF5C1CBFC}" srcOrd="3" destOrd="0" presId="urn:microsoft.com/office/officeart/2005/8/layout/target3"/>
    <dgm:cxn modelId="{57A194A6-4447-437D-9644-B3E63ACD7ACA}" type="presParOf" srcId="{71045F8C-00FA-488E-A7BD-E2E6753D979D}" destId="{851BB866-B6AE-4566-893F-4C635BA974FC}" srcOrd="4" destOrd="0" presId="urn:microsoft.com/office/officeart/2005/8/layout/target3"/>
    <dgm:cxn modelId="{C911B1EB-0A4E-448C-8B7B-2EC257B7C5B4}" type="presParOf" srcId="{71045F8C-00FA-488E-A7BD-E2E6753D979D}" destId="{643EA938-EDE0-4533-ACCC-D2BD6F3A527C}" srcOrd="5" destOrd="0" presId="urn:microsoft.com/office/officeart/2005/8/layout/target3"/>
    <dgm:cxn modelId="{107BD6A2-E803-4908-AD0D-FA0B5DD96908}" type="presParOf" srcId="{71045F8C-00FA-488E-A7BD-E2E6753D979D}" destId="{92F31B18-D66D-4CC7-89B9-378928DE877D}" srcOrd="6" destOrd="0" presId="urn:microsoft.com/office/officeart/2005/8/layout/target3"/>
    <dgm:cxn modelId="{81639CE6-097B-4657-8318-45506CB38776}" type="presParOf" srcId="{71045F8C-00FA-488E-A7BD-E2E6753D979D}" destId="{902074E1-B931-4618-97F1-FADBE82E9C3C}" srcOrd="7" destOrd="0" presId="urn:microsoft.com/office/officeart/2005/8/layout/target3"/>
    <dgm:cxn modelId="{E5D89F29-C575-4EAD-A375-85559D58E005}" type="presParOf" srcId="{71045F8C-00FA-488E-A7BD-E2E6753D979D}" destId="{A3817367-F2BC-482F-8832-FA00B51DCCF3}" srcOrd="8" destOrd="0" presId="urn:microsoft.com/office/officeart/2005/8/layout/target3"/>
    <dgm:cxn modelId="{0BA3E2A5-9D1B-4477-AA0F-3126880423C3}" type="presParOf" srcId="{71045F8C-00FA-488E-A7BD-E2E6753D979D}" destId="{626ABFF6-56C8-4386-B662-68EC364EED9D}" srcOrd="9" destOrd="0" presId="urn:microsoft.com/office/officeart/2005/8/layout/target3"/>
    <dgm:cxn modelId="{E23BF2DB-B8A7-4E39-BC47-8E6F4985AF94}" type="presParOf" srcId="{71045F8C-00FA-488E-A7BD-E2E6753D979D}" destId="{6DB11F1C-D028-4800-9625-6611CA9DE6D4}" srcOrd="10" destOrd="0" presId="urn:microsoft.com/office/officeart/2005/8/layout/target3"/>
    <dgm:cxn modelId="{4123BF36-08FE-40F2-A312-9670AE3E8D93}" type="presParOf" srcId="{71045F8C-00FA-488E-A7BD-E2E6753D979D}" destId="{CDED6FE3-AD8F-4ACC-B6B8-710EDDD97598}" srcOrd="11" destOrd="0" presId="urn:microsoft.com/office/officeart/2005/8/layout/target3"/>
    <dgm:cxn modelId="{E509B09B-5BE9-4C83-B044-10855D165852}" type="presParOf" srcId="{71045F8C-00FA-488E-A7BD-E2E6753D979D}" destId="{397AC6D7-84A6-4150-958F-83C92D9ACF38}" srcOrd="12" destOrd="0" presId="urn:microsoft.com/office/officeart/2005/8/layout/target3"/>
    <dgm:cxn modelId="{6B34702A-C520-4CF9-9796-8B74B5435D09}" type="presParOf" srcId="{71045F8C-00FA-488E-A7BD-E2E6753D979D}" destId="{D7419528-33A6-416D-9E64-B3F7915C5149}" srcOrd="13" destOrd="0" presId="urn:microsoft.com/office/officeart/2005/8/layout/target3"/>
    <dgm:cxn modelId="{3CE6CCF5-8BD3-4180-9C52-2D86B20B8500}" type="presParOf" srcId="{71045F8C-00FA-488E-A7BD-E2E6753D979D}" destId="{97289DF2-90F4-4EC2-A9FC-633B00BAB610}" srcOrd="14" destOrd="0" presId="urn:microsoft.com/office/officeart/2005/8/layout/target3"/>
    <dgm:cxn modelId="{FDB38D64-EAAC-48F0-9F34-2C7C52C79A26}" type="presParOf" srcId="{71045F8C-00FA-488E-A7BD-E2E6753D979D}" destId="{234EBA9D-95B4-4C20-A84E-6F65F1085DC6}" srcOrd="15" destOrd="0" presId="urn:microsoft.com/office/officeart/2005/8/layout/target3"/>
    <dgm:cxn modelId="{F626737E-55AD-43B7-9625-8D0CBBB1A6C0}" type="presParOf" srcId="{71045F8C-00FA-488E-A7BD-E2E6753D979D}" destId="{12255512-213F-41DF-90A6-8B4CD74A2B52}" srcOrd="16" destOrd="0" presId="urn:microsoft.com/office/officeart/2005/8/layout/target3"/>
    <dgm:cxn modelId="{AACD38C5-CF03-4D38-9987-4B67CB19851D}" type="presParOf" srcId="{71045F8C-00FA-488E-A7BD-E2E6753D979D}" destId="{50C2F88D-8688-44C2-A854-691F34009D3B}" srcOrd="17" destOrd="0" presId="urn:microsoft.com/office/officeart/2005/8/layout/target3"/>
    <dgm:cxn modelId="{61F4E866-6081-4A46-BE45-4FAA95E9AFE7}" type="presParOf" srcId="{71045F8C-00FA-488E-A7BD-E2E6753D979D}" destId="{4D19AB04-24FA-40C2-B203-52AE3D15E171}" srcOrd="18" destOrd="0" presId="urn:microsoft.com/office/officeart/2005/8/layout/target3"/>
    <dgm:cxn modelId="{2A2E40DD-1D70-4359-A3CA-FE32BE9C218C}" type="presParOf" srcId="{71045F8C-00FA-488E-A7BD-E2E6753D979D}" destId="{832BF48F-0145-4429-9E02-8FCA946CCE9E}" srcOrd="19" destOrd="0" presId="urn:microsoft.com/office/officeart/2005/8/layout/target3"/>
    <dgm:cxn modelId="{26F4456D-9BE0-4322-9CF9-BFF3220B2B85}" type="presParOf" srcId="{71045F8C-00FA-488E-A7BD-E2E6753D979D}" destId="{E7297F21-D4FD-4A41-AE58-814D01A6B5E7}" srcOrd="20" destOrd="0" presId="urn:microsoft.com/office/officeart/2005/8/layout/target3"/>
    <dgm:cxn modelId="{0CBE91D7-EDE1-4E4A-A196-38E7E015C2EB}" type="presParOf" srcId="{71045F8C-00FA-488E-A7BD-E2E6753D979D}" destId="{F69A1436-182C-465B-AD7F-FE48E0C090C1}" srcOrd="21" destOrd="0" presId="urn:microsoft.com/office/officeart/2005/8/layout/target3"/>
    <dgm:cxn modelId="{0E4152F0-E621-470A-8159-8340ECBDF4B1}" type="presParOf" srcId="{71045F8C-00FA-488E-A7BD-E2E6753D979D}" destId="{AA41A67C-3D3F-4AE9-9E0F-5D7F7BB2E741}" srcOrd="22" destOrd="0" presId="urn:microsoft.com/office/officeart/2005/8/layout/target3"/>
    <dgm:cxn modelId="{256FA59C-2168-4FA4-A35E-53019B49BD67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VY_42_INOVACE_12_SČÍTÁNÍ A ODČÍTÁNÍ DESÍTEK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Matematika  pro  2.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sčítání a odčítání desítek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119F7-2E28-4135-A12F-C1E13DE9D159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0B8ED-1EF6-4C14-A3FD-8E4A54D2B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08373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119F7-2E28-4135-A12F-C1E13DE9D159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0B8ED-1EF6-4C14-A3FD-8E4A54D2B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61436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119F7-2E28-4135-A12F-C1E13DE9D159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0B8ED-1EF6-4C14-A3FD-8E4A54D2B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09754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119F7-2E28-4135-A12F-C1E13DE9D159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0B8ED-1EF6-4C14-A3FD-8E4A54D2B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61740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119F7-2E28-4135-A12F-C1E13DE9D159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0B8ED-1EF6-4C14-A3FD-8E4A54D2B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5328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119F7-2E28-4135-A12F-C1E13DE9D159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0B8ED-1EF6-4C14-A3FD-8E4A54D2B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96378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119F7-2E28-4135-A12F-C1E13DE9D159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0B8ED-1EF6-4C14-A3FD-8E4A54D2B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80304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119F7-2E28-4135-A12F-C1E13DE9D159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0B8ED-1EF6-4C14-A3FD-8E4A54D2B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7136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119F7-2E28-4135-A12F-C1E13DE9D159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0B8ED-1EF6-4C14-A3FD-8E4A54D2B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64144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119F7-2E28-4135-A12F-C1E13DE9D159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0B8ED-1EF6-4C14-A3FD-8E4A54D2B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55875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119F7-2E28-4135-A12F-C1E13DE9D159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0B8ED-1EF6-4C14-A3FD-8E4A54D2B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86069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6119F7-2E28-4135-A12F-C1E13DE9D159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70B8ED-1EF6-4C14-A3FD-8E4A54D2B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9636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2153352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23397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92696"/>
            <a:ext cx="8208912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+mj-lt"/>
                <a:cs typeface="Times New Roman" pitchFamily="18" charset="0"/>
              </a:rPr>
              <a:t>                                          </a:t>
            </a:r>
            <a:r>
              <a:rPr lang="cs-CZ" sz="2800" b="1" dirty="0" smtClean="0">
                <a:latin typeface="+mj-lt"/>
                <a:cs typeface="Times New Roman" pitchFamily="18" charset="0"/>
              </a:rPr>
              <a:t>A N O T A C 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Určeno pro  2. ročník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Práce s číselnou osou, sčítání </a:t>
            </a:r>
            <a:r>
              <a:rPr lang="cs-CZ" sz="2400" dirty="0">
                <a:latin typeface="+mj-lt"/>
                <a:cs typeface="Times New Roman" pitchFamily="18" charset="0"/>
              </a:rPr>
              <a:t>a odčítání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desítek v oboru 0-100</a:t>
            </a:r>
          </a:p>
          <a:p>
            <a:endParaRPr lang="cs-CZ" sz="2400" dirty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Práce na interaktivní tabuli, tisk jednotlivých částí  (pero, sešit)</a:t>
            </a:r>
            <a:endParaRPr lang="cs-CZ" sz="2400" dirty="0">
              <a:latin typeface="+mj-lt"/>
              <a:cs typeface="Times New Roman" pitchFamily="18" charset="0"/>
            </a:endParaRPr>
          </a:p>
          <a:p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Inovace: Kontrola </a:t>
            </a:r>
            <a:r>
              <a:rPr lang="cs-CZ" sz="2400" dirty="0">
                <a:latin typeface="+mj-lt"/>
                <a:cs typeface="Times New Roman" pitchFamily="18" charset="0"/>
              </a:rPr>
              <a:t>práce pomocí </a:t>
            </a:r>
            <a:r>
              <a:rPr lang="cs-CZ" sz="2400">
                <a:latin typeface="+mj-lt"/>
                <a:cs typeface="Times New Roman" pitchFamily="18" charset="0"/>
              </a:rPr>
              <a:t>interaktivní </a:t>
            </a:r>
            <a:r>
              <a:rPr lang="cs-CZ" sz="2400" smtClean="0">
                <a:latin typeface="+mj-lt"/>
                <a:cs typeface="Times New Roman" pitchFamily="18" charset="0"/>
              </a:rPr>
              <a:t>tabule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a její využití </a:t>
            </a:r>
            <a:r>
              <a:rPr lang="cs-CZ" sz="2400" dirty="0">
                <a:latin typeface="+mj-lt"/>
                <a:cs typeface="Times New Roman" pitchFamily="18" charset="0"/>
              </a:rPr>
              <a:t>k rozvoji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matematických  dovedností</a:t>
            </a:r>
            <a:endParaRPr lang="cs-CZ" sz="2400" dirty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6054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534176"/>
            <a:ext cx="3600400" cy="93610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62681" y="740618"/>
            <a:ext cx="35807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823B"/>
                </a:solidFill>
              </a:rPr>
              <a:t> Zapiš vyznačená čísla.                 </a:t>
            </a:r>
            <a:endParaRPr lang="cs-CZ" sz="2800" dirty="0">
              <a:solidFill>
                <a:srgbClr val="00823B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004048" y="534176"/>
            <a:ext cx="3600400" cy="93610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004048" y="740618"/>
            <a:ext cx="35807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823B"/>
                </a:solidFill>
              </a:rPr>
              <a:t>          Porovnej je.</a:t>
            </a:r>
            <a:endParaRPr lang="cs-CZ" sz="2800" dirty="0">
              <a:solidFill>
                <a:srgbClr val="00823B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07504" y="2875002"/>
            <a:ext cx="8856984" cy="32932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>
                <a:solidFill>
                  <a:prstClr val="black"/>
                </a:solidFill>
              </a:rPr>
              <a:t>|__|__|__|__|__|__|__|__|__|__|__|</a:t>
            </a:r>
          </a:p>
          <a:p>
            <a:pPr lvl="0"/>
            <a:r>
              <a:rPr lang="cs-CZ" sz="4000" dirty="0">
                <a:solidFill>
                  <a:prstClr val="black"/>
                </a:solidFill>
              </a:rPr>
              <a:t>0    </a:t>
            </a:r>
            <a:r>
              <a:rPr lang="cs-CZ" sz="4000" dirty="0" smtClean="0">
                <a:solidFill>
                  <a:prstClr val="black"/>
                </a:solidFill>
              </a:rPr>
              <a:t>    </a:t>
            </a:r>
            <a:r>
              <a:rPr lang="cs-CZ" sz="4000" dirty="0" smtClean="0">
                <a:solidFill>
                  <a:srgbClr val="FF0000"/>
                </a:solidFill>
              </a:rPr>
              <a:t>          </a:t>
            </a:r>
            <a:r>
              <a:rPr lang="cs-CZ" sz="4000" dirty="0" smtClean="0">
                <a:solidFill>
                  <a:prstClr val="black"/>
                </a:solidFill>
              </a:rPr>
              <a:t>                              80             </a:t>
            </a:r>
          </a:p>
          <a:p>
            <a:pPr lvl="0"/>
            <a:r>
              <a:rPr lang="cs-CZ" sz="4000" dirty="0">
                <a:solidFill>
                  <a:prstClr val="black"/>
                </a:solidFill>
              </a:rPr>
              <a:t> </a:t>
            </a:r>
            <a:r>
              <a:rPr lang="cs-CZ" sz="4000" dirty="0" smtClean="0">
                <a:solidFill>
                  <a:prstClr val="black"/>
                </a:solidFill>
              </a:rPr>
              <a:t>    __   __       __   </a:t>
            </a:r>
            <a:r>
              <a:rPr lang="en-US" sz="4000" dirty="0" smtClean="0">
                <a:solidFill>
                  <a:prstClr val="black"/>
                </a:solidFill>
              </a:rPr>
              <a:t>   </a:t>
            </a:r>
            <a:r>
              <a:rPr lang="cs-CZ" sz="4000" dirty="0" smtClean="0">
                <a:solidFill>
                  <a:prstClr val="black"/>
                </a:solidFill>
              </a:rPr>
              <a:t>   __      </a:t>
            </a:r>
            <a:r>
              <a:rPr lang="en-US" sz="4000" dirty="0" smtClean="0">
                <a:solidFill>
                  <a:prstClr val="black"/>
                </a:solidFill>
              </a:rPr>
              <a:t>  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en-US" sz="4000" dirty="0" smtClean="0">
                <a:solidFill>
                  <a:prstClr val="black"/>
                </a:solidFill>
              </a:rPr>
              <a:t>  </a:t>
            </a:r>
            <a:r>
              <a:rPr lang="cs-CZ" sz="4000" dirty="0" smtClean="0">
                <a:solidFill>
                  <a:prstClr val="black"/>
                </a:solidFill>
              </a:rPr>
              <a:t>         ___ </a:t>
            </a:r>
          </a:p>
          <a:p>
            <a:pPr lvl="0"/>
            <a:endParaRPr lang="cs-CZ" sz="4000" dirty="0">
              <a:solidFill>
                <a:prstClr val="black"/>
              </a:solidFill>
            </a:endParaRPr>
          </a:p>
          <a:p>
            <a:pPr lvl="0"/>
            <a:r>
              <a:rPr lang="cs-CZ" sz="4000" dirty="0">
                <a:solidFill>
                  <a:prstClr val="black"/>
                </a:solidFill>
              </a:rPr>
              <a:t> </a:t>
            </a:r>
            <a:r>
              <a:rPr lang="cs-CZ" sz="4000" dirty="0" smtClean="0">
                <a:solidFill>
                  <a:prstClr val="black"/>
                </a:solidFill>
              </a:rPr>
              <a:t>       </a:t>
            </a:r>
            <a:r>
              <a:rPr lang="cs-CZ" sz="4800" dirty="0" smtClean="0">
                <a:solidFill>
                  <a:srgbClr val="FFC000"/>
                </a:solidFill>
              </a:rPr>
              <a:t>__</a:t>
            </a:r>
            <a:r>
              <a:rPr lang="cs-CZ" sz="4800" dirty="0" smtClean="0">
                <a:solidFill>
                  <a:prstClr val="black"/>
                </a:solidFill>
              </a:rPr>
              <a:t> </a:t>
            </a:r>
            <a:r>
              <a:rPr lang="en-US" sz="4800" dirty="0" smtClean="0">
                <a:solidFill>
                  <a:prstClr val="black"/>
                </a:solidFill>
              </a:rPr>
              <a:t>  </a:t>
            </a:r>
            <a:r>
              <a:rPr lang="cs-CZ" sz="4800" dirty="0" smtClean="0">
                <a:solidFill>
                  <a:prstClr val="black"/>
                </a:solidFill>
              </a:rPr>
              <a:t>  </a:t>
            </a:r>
            <a:r>
              <a:rPr lang="cs-CZ" sz="4800" dirty="0" smtClean="0"/>
              <a:t>__</a:t>
            </a:r>
            <a:r>
              <a:rPr lang="cs-CZ" sz="4800" dirty="0" smtClean="0">
                <a:solidFill>
                  <a:prstClr val="black"/>
                </a:solidFill>
              </a:rPr>
              <a:t>  </a:t>
            </a:r>
            <a:r>
              <a:rPr lang="en-US" sz="4800" dirty="0" smtClean="0">
                <a:solidFill>
                  <a:prstClr val="black"/>
                </a:solidFill>
              </a:rPr>
              <a:t>  </a:t>
            </a:r>
            <a:r>
              <a:rPr lang="cs-CZ" sz="4800" dirty="0" smtClean="0">
                <a:solidFill>
                  <a:prstClr val="black"/>
                </a:solidFill>
              </a:rPr>
              <a:t>  </a:t>
            </a:r>
            <a:r>
              <a:rPr lang="cs-CZ" sz="4800" dirty="0" smtClean="0">
                <a:solidFill>
                  <a:srgbClr val="00B0F0"/>
                </a:solidFill>
              </a:rPr>
              <a:t>__</a:t>
            </a:r>
            <a:r>
              <a:rPr lang="cs-CZ" sz="4800" dirty="0" smtClean="0">
                <a:solidFill>
                  <a:prstClr val="black"/>
                </a:solidFill>
              </a:rPr>
              <a:t>   </a:t>
            </a:r>
            <a:r>
              <a:rPr lang="en-US" sz="4800" dirty="0" smtClean="0">
                <a:solidFill>
                  <a:prstClr val="black"/>
                </a:solidFill>
              </a:rPr>
              <a:t>  </a:t>
            </a:r>
            <a:r>
              <a:rPr lang="cs-CZ" sz="4800" dirty="0" smtClean="0">
                <a:solidFill>
                  <a:prstClr val="black"/>
                </a:solidFill>
              </a:rPr>
              <a:t> </a:t>
            </a:r>
            <a:r>
              <a:rPr lang="cs-CZ" sz="4800" dirty="0" smtClean="0">
                <a:solidFill>
                  <a:srgbClr val="92D050"/>
                </a:solidFill>
              </a:rPr>
              <a:t>__</a:t>
            </a:r>
            <a:r>
              <a:rPr lang="cs-CZ" sz="4800" dirty="0" smtClean="0">
                <a:solidFill>
                  <a:prstClr val="black"/>
                </a:solidFill>
              </a:rPr>
              <a:t>   </a:t>
            </a:r>
            <a:r>
              <a:rPr lang="en-US" sz="4800" dirty="0" smtClean="0">
                <a:solidFill>
                  <a:prstClr val="black"/>
                </a:solidFill>
              </a:rPr>
              <a:t>  </a:t>
            </a:r>
            <a:r>
              <a:rPr lang="cs-CZ" sz="4800" dirty="0" smtClean="0">
                <a:solidFill>
                  <a:prstClr val="black"/>
                </a:solidFill>
              </a:rPr>
              <a:t> </a:t>
            </a:r>
            <a:r>
              <a:rPr lang="cs-CZ" sz="4800" dirty="0" smtClean="0">
                <a:solidFill>
                  <a:schemeClr val="accent6">
                    <a:lumMod val="50000"/>
                  </a:schemeClr>
                </a:solidFill>
              </a:rPr>
              <a:t>__</a:t>
            </a:r>
            <a:r>
              <a:rPr lang="cs-CZ" sz="4800" dirty="0" smtClean="0">
                <a:solidFill>
                  <a:prstClr val="black"/>
                </a:solidFill>
              </a:rPr>
              <a:t>                                 </a:t>
            </a:r>
            <a:endParaRPr lang="cs-CZ" sz="4800" dirty="0">
              <a:solidFill>
                <a:prstClr val="black"/>
              </a:solidFill>
            </a:endParaRPr>
          </a:p>
        </p:txBody>
      </p:sp>
      <p:sp>
        <p:nvSpPr>
          <p:cNvPr id="7" name="Šipka dolů 6"/>
          <p:cNvSpPr/>
          <p:nvPr/>
        </p:nvSpPr>
        <p:spPr>
          <a:xfrm rot="10800000">
            <a:off x="4716014" y="3545501"/>
            <a:ext cx="72009" cy="387264"/>
          </a:xfrm>
          <a:prstGeom prst="downArrow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ů 7"/>
          <p:cNvSpPr/>
          <p:nvPr/>
        </p:nvSpPr>
        <p:spPr>
          <a:xfrm rot="10800000">
            <a:off x="7596336" y="3554274"/>
            <a:ext cx="93776" cy="387265"/>
          </a:xfrm>
          <a:prstGeom prst="downArrow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ů 8"/>
          <p:cNvSpPr/>
          <p:nvPr/>
        </p:nvSpPr>
        <p:spPr>
          <a:xfrm rot="10800000">
            <a:off x="3203847" y="3545501"/>
            <a:ext cx="72007" cy="387264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ů 10"/>
          <p:cNvSpPr/>
          <p:nvPr/>
        </p:nvSpPr>
        <p:spPr>
          <a:xfrm rot="10800000">
            <a:off x="971600" y="3554281"/>
            <a:ext cx="72008" cy="378484"/>
          </a:xfrm>
          <a:prstGeom prst="downArrow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ů 11"/>
          <p:cNvSpPr/>
          <p:nvPr/>
        </p:nvSpPr>
        <p:spPr>
          <a:xfrm rot="10800000">
            <a:off x="1691680" y="3536721"/>
            <a:ext cx="72008" cy="404824"/>
          </a:xfrm>
          <a:prstGeom prst="downArrow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0633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454580"/>
            <a:ext cx="6984776" cy="1272337"/>
          </a:xfrm>
          <a:prstGeom prst="rect">
            <a:avLst/>
          </a:prstGeom>
          <a:solidFill>
            <a:srgbClr val="E8F4F8"/>
          </a:solidFill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465815"/>
            <a:ext cx="66967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srgbClr val="E842BD"/>
                </a:solidFill>
              </a:rPr>
              <a:t>D</a:t>
            </a:r>
            <a:r>
              <a:rPr lang="cs-CZ" sz="2400" dirty="0" smtClean="0">
                <a:solidFill>
                  <a:srgbClr val="E842BD"/>
                </a:solidFill>
              </a:rPr>
              <a:t>ĚTI SI ŠETŘILY PENÍZE NA DÁRKY. NA KONCI MĚSÍCE URČILY KOLIK KDO NAŠETŘIL A ČÁSTKY POROVNALY. </a:t>
            </a:r>
          </a:p>
          <a:p>
            <a:r>
              <a:rPr lang="cs-CZ" sz="2400" b="1" dirty="0" smtClean="0">
                <a:solidFill>
                  <a:srgbClr val="FEACF8"/>
                </a:solidFill>
              </a:rPr>
              <a:t>Zjisti, zda děti počítaly správně. </a:t>
            </a:r>
            <a:endParaRPr lang="cs-CZ" sz="2400" b="1" dirty="0">
              <a:solidFill>
                <a:srgbClr val="FEACF8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581759" y="2060848"/>
            <a:ext cx="4358391" cy="692460"/>
          </a:xfrm>
          <a:prstGeom prst="rect">
            <a:avLst/>
          </a:prstGeom>
          <a:solidFill>
            <a:srgbClr val="F3F0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043606" y="2060848"/>
            <a:ext cx="1296144" cy="692460"/>
          </a:xfrm>
          <a:prstGeom prst="rect">
            <a:avLst/>
          </a:prstGeom>
          <a:solidFill>
            <a:srgbClr val="F3F0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                      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940150" y="2060848"/>
            <a:ext cx="1152128" cy="692460"/>
          </a:xfrm>
          <a:prstGeom prst="rect">
            <a:avLst/>
          </a:prstGeom>
          <a:solidFill>
            <a:srgbClr val="F3F0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092277" y="2060848"/>
            <a:ext cx="961969" cy="692460"/>
          </a:xfrm>
          <a:prstGeom prst="rect">
            <a:avLst/>
          </a:prstGeom>
          <a:solidFill>
            <a:srgbClr val="F3F0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581760" y="2753308"/>
            <a:ext cx="4358391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043607" y="2753308"/>
            <a:ext cx="1296144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940151" y="2753308"/>
            <a:ext cx="1152128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092278" y="2753308"/>
            <a:ext cx="961969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1581761" y="3234916"/>
            <a:ext cx="4358391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1043608" y="3234916"/>
            <a:ext cx="1296144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940152" y="3234916"/>
            <a:ext cx="1152128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7092279" y="3234916"/>
            <a:ext cx="961969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1581760" y="3738972"/>
            <a:ext cx="4358391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1043607" y="3738972"/>
            <a:ext cx="1296144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5940151" y="3738972"/>
            <a:ext cx="1152128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7092278" y="3738972"/>
            <a:ext cx="961969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1581761" y="4243028"/>
            <a:ext cx="4358391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1043608" y="4243028"/>
            <a:ext cx="1296144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5940152" y="4243028"/>
            <a:ext cx="1152128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7092279" y="4243028"/>
            <a:ext cx="961969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1581760" y="4747084"/>
            <a:ext cx="4358391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1043607" y="4747084"/>
            <a:ext cx="1296144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5940151" y="4747084"/>
            <a:ext cx="1152128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7092278" y="4747084"/>
            <a:ext cx="961969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1581761" y="5228692"/>
            <a:ext cx="4358391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1043608" y="5228692"/>
            <a:ext cx="1296144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5940152" y="5228692"/>
            <a:ext cx="1152128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7092279" y="5228692"/>
            <a:ext cx="961969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1581760" y="5732748"/>
            <a:ext cx="4358391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1043607" y="5732748"/>
            <a:ext cx="1296144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5940151" y="5732748"/>
            <a:ext cx="1152128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7092278" y="5732748"/>
            <a:ext cx="961969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TextovéPole 60"/>
          <p:cNvSpPr txBox="1"/>
          <p:nvPr/>
        </p:nvSpPr>
        <p:spPr>
          <a:xfrm>
            <a:off x="1181619" y="2034587"/>
            <a:ext cx="698477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                                                        </a:t>
            </a:r>
            <a:r>
              <a:rPr lang="cs-CZ" sz="2400" dirty="0" smtClean="0"/>
              <a:t>tvoje</a:t>
            </a:r>
          </a:p>
          <a:p>
            <a:r>
              <a:rPr lang="cs-CZ" sz="2400" dirty="0" smtClean="0"/>
              <a:t>jméno               spoření  dětí                    částka      pořadí      Emil           10 + 30 – 20 + 40 – 30 = 30</a:t>
            </a:r>
          </a:p>
        </p:txBody>
      </p:sp>
      <p:sp>
        <p:nvSpPr>
          <p:cNvPr id="62" name="TextovéPole 61"/>
          <p:cNvSpPr txBox="1"/>
          <p:nvPr/>
        </p:nvSpPr>
        <p:spPr>
          <a:xfrm>
            <a:off x="1043608" y="3257364"/>
            <a:ext cx="6984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Ilona           60 + 30 – 80 + 50 – 10 = 50 </a:t>
            </a:r>
          </a:p>
        </p:txBody>
      </p:sp>
      <p:sp>
        <p:nvSpPr>
          <p:cNvPr id="63" name="TextovéPole 62"/>
          <p:cNvSpPr txBox="1"/>
          <p:nvPr/>
        </p:nvSpPr>
        <p:spPr>
          <a:xfrm>
            <a:off x="1043608" y="3806334"/>
            <a:ext cx="6984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Jakub         50 + 30 – 60 – 10 + 70 = 70</a:t>
            </a:r>
          </a:p>
        </p:txBody>
      </p:sp>
      <p:sp>
        <p:nvSpPr>
          <p:cNvPr id="64" name="TextovéPole 63"/>
          <p:cNvSpPr txBox="1"/>
          <p:nvPr/>
        </p:nvSpPr>
        <p:spPr>
          <a:xfrm>
            <a:off x="1043609" y="4264223"/>
            <a:ext cx="6984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Ola             10 + 10 + 20 + 10 + 20 = 60 </a:t>
            </a:r>
          </a:p>
        </p:txBody>
      </p:sp>
      <p:sp>
        <p:nvSpPr>
          <p:cNvPr id="65" name="TextovéPole 64"/>
          <p:cNvSpPr txBox="1"/>
          <p:nvPr/>
        </p:nvSpPr>
        <p:spPr>
          <a:xfrm>
            <a:off x="1043609" y="4775856"/>
            <a:ext cx="6984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Luboš           0 + 90 + 10 – 80 – 10 = 10 </a:t>
            </a:r>
          </a:p>
        </p:txBody>
      </p:sp>
      <p:sp>
        <p:nvSpPr>
          <p:cNvPr id="66" name="TextovéPole 65"/>
          <p:cNvSpPr txBox="1"/>
          <p:nvPr/>
        </p:nvSpPr>
        <p:spPr>
          <a:xfrm>
            <a:off x="1069474" y="5249887"/>
            <a:ext cx="6984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Dana          40 + 20 – 10 + 30 – 60 = 40 </a:t>
            </a:r>
          </a:p>
        </p:txBody>
      </p:sp>
      <p:sp>
        <p:nvSpPr>
          <p:cNvPr id="67" name="TextovéPole 66"/>
          <p:cNvSpPr txBox="1"/>
          <p:nvPr/>
        </p:nvSpPr>
        <p:spPr>
          <a:xfrm>
            <a:off x="1016432" y="5753943"/>
            <a:ext cx="6984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Pavel          70 – 40 + 10 + 50 + 10 =100</a:t>
            </a:r>
          </a:p>
        </p:txBody>
      </p:sp>
    </p:spTree>
    <p:extLst>
      <p:ext uri="{BB962C8B-B14F-4D97-AF65-F5344CB8AC3E}">
        <p14:creationId xmlns:p14="http://schemas.microsoft.com/office/powerpoint/2010/main" val="3984505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5398" y="353260"/>
            <a:ext cx="8874732" cy="6192688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eselý obličej 2"/>
          <p:cNvSpPr/>
          <p:nvPr/>
        </p:nvSpPr>
        <p:spPr>
          <a:xfrm>
            <a:off x="579717" y="2996952"/>
            <a:ext cx="2520280" cy="2621841"/>
          </a:xfrm>
          <a:prstGeom prst="smileyFace">
            <a:avLst/>
          </a:prstGeom>
          <a:solidFill>
            <a:srgbClr val="FFFF99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                 </a:t>
            </a:r>
            <a:endParaRPr lang="cs-CZ" dirty="0"/>
          </a:p>
        </p:txBody>
      </p:sp>
      <p:sp>
        <p:nvSpPr>
          <p:cNvPr id="4" name="Šipka dolů 3"/>
          <p:cNvSpPr/>
          <p:nvPr/>
        </p:nvSpPr>
        <p:spPr>
          <a:xfrm>
            <a:off x="215516" y="457200"/>
            <a:ext cx="8640960" cy="1902768"/>
          </a:xfrm>
          <a:prstGeom prst="downArrow">
            <a:avLst/>
          </a:prstGeom>
          <a:solidFill>
            <a:srgbClr val="FFEBF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accent4">
                  <a:lumMod val="75000"/>
                </a:schemeClr>
              </a:solidFill>
            </a:endParaRPr>
          </a:p>
          <a:p>
            <a:pPr algn="ctr"/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Počítal špatně Kuba, Ola a Dana? Odkryj kruh.</a:t>
            </a:r>
          </a:p>
          <a:p>
            <a:pPr algn="ctr"/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Máš jiný výsledek?                  Odkryj čtverec.</a:t>
            </a:r>
            <a:endParaRPr lang="cs-CZ" sz="24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64088" y="3148355"/>
            <a:ext cx="2232248" cy="2319033"/>
          </a:xfrm>
          <a:prstGeom prst="rect">
            <a:avLst/>
          </a:prstGeom>
          <a:solidFill>
            <a:srgbClr val="CCFFFF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508104" y="3429000"/>
            <a:ext cx="194421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JEŠTĚ MUSÍŠ TRÉNOVAT  POČÍTÁNÍ TĚCHTO PŘÍKLADŮ.</a:t>
            </a:r>
            <a:endParaRPr lang="cs-CZ" sz="2400" dirty="0"/>
          </a:p>
        </p:txBody>
      </p:sp>
      <p:sp>
        <p:nvSpPr>
          <p:cNvPr id="7" name="Ovál 6"/>
          <p:cNvSpPr/>
          <p:nvPr/>
        </p:nvSpPr>
        <p:spPr>
          <a:xfrm>
            <a:off x="579717" y="2903716"/>
            <a:ext cx="2880320" cy="28083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287271" y="3126860"/>
            <a:ext cx="2385882" cy="23405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1763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534176"/>
            <a:ext cx="3600400" cy="93610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62681" y="740618"/>
            <a:ext cx="35807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823B"/>
                </a:solidFill>
              </a:rPr>
              <a:t> Zapiš vyznačená čísla.                 </a:t>
            </a:r>
            <a:endParaRPr lang="cs-CZ" sz="2800" dirty="0">
              <a:solidFill>
                <a:srgbClr val="00823B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004048" y="534176"/>
            <a:ext cx="3600400" cy="93610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004048" y="740618"/>
            <a:ext cx="35807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823B"/>
                </a:solidFill>
              </a:rPr>
              <a:t>          Porovnej je.</a:t>
            </a:r>
            <a:endParaRPr lang="cs-CZ" sz="2800" dirty="0">
              <a:solidFill>
                <a:srgbClr val="00823B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07504" y="2875002"/>
            <a:ext cx="8856984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>
                <a:solidFill>
                  <a:prstClr val="black"/>
                </a:solidFill>
              </a:rPr>
              <a:t>|__|__|__|__|__|__|__|__|__|__|__|</a:t>
            </a:r>
          </a:p>
          <a:p>
            <a:pPr lvl="0"/>
            <a:r>
              <a:rPr lang="cs-CZ" sz="4000" dirty="0">
                <a:solidFill>
                  <a:prstClr val="black"/>
                </a:solidFill>
              </a:rPr>
              <a:t>0    </a:t>
            </a:r>
            <a:r>
              <a:rPr lang="cs-CZ" sz="4000" dirty="0" smtClean="0">
                <a:solidFill>
                  <a:prstClr val="black"/>
                </a:solidFill>
              </a:rPr>
              <a:t>    </a:t>
            </a:r>
            <a:r>
              <a:rPr lang="cs-CZ" sz="4000" dirty="0" smtClean="0">
                <a:solidFill>
                  <a:srgbClr val="FF0000"/>
                </a:solidFill>
              </a:rPr>
              <a:t>          </a:t>
            </a:r>
            <a:r>
              <a:rPr lang="cs-CZ" sz="4000" dirty="0" smtClean="0">
                <a:solidFill>
                  <a:prstClr val="black"/>
                </a:solidFill>
              </a:rPr>
              <a:t>                              80             </a:t>
            </a:r>
          </a:p>
          <a:p>
            <a:pPr lvl="0"/>
            <a:r>
              <a:rPr lang="cs-CZ" sz="4000" dirty="0">
                <a:solidFill>
                  <a:prstClr val="black"/>
                </a:solidFill>
              </a:rPr>
              <a:t> </a:t>
            </a:r>
            <a:r>
              <a:rPr lang="cs-CZ" sz="4000" dirty="0" smtClean="0">
                <a:solidFill>
                  <a:prstClr val="black"/>
                </a:solidFill>
              </a:rPr>
              <a:t>    </a:t>
            </a:r>
            <a:r>
              <a:rPr lang="cs-CZ" sz="4000" dirty="0" smtClean="0">
                <a:solidFill>
                  <a:srgbClr val="FF0000"/>
                </a:solidFill>
              </a:rPr>
              <a:t>10  20        40         60                     100               </a:t>
            </a:r>
            <a:endParaRPr lang="cs-CZ" sz="4000" dirty="0">
              <a:solidFill>
                <a:srgbClr val="FF0000"/>
              </a:solidFill>
            </a:endParaRPr>
          </a:p>
          <a:p>
            <a:pPr lvl="0"/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                                    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7" name="Šipka dolů 6"/>
          <p:cNvSpPr/>
          <p:nvPr/>
        </p:nvSpPr>
        <p:spPr>
          <a:xfrm rot="10800000">
            <a:off x="4716014" y="3545501"/>
            <a:ext cx="72009" cy="387264"/>
          </a:xfrm>
          <a:prstGeom prst="downArrow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ů 7"/>
          <p:cNvSpPr/>
          <p:nvPr/>
        </p:nvSpPr>
        <p:spPr>
          <a:xfrm rot="10800000">
            <a:off x="7621455" y="3554281"/>
            <a:ext cx="93776" cy="387265"/>
          </a:xfrm>
          <a:prstGeom prst="downArrow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ů 8"/>
          <p:cNvSpPr/>
          <p:nvPr/>
        </p:nvSpPr>
        <p:spPr>
          <a:xfrm rot="10800000">
            <a:off x="3203847" y="3545501"/>
            <a:ext cx="72007" cy="387264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ů 10"/>
          <p:cNvSpPr/>
          <p:nvPr/>
        </p:nvSpPr>
        <p:spPr>
          <a:xfrm rot="10800000">
            <a:off x="1043608" y="3554281"/>
            <a:ext cx="72008" cy="378484"/>
          </a:xfrm>
          <a:prstGeom prst="downArrow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ů 11"/>
          <p:cNvSpPr/>
          <p:nvPr/>
        </p:nvSpPr>
        <p:spPr>
          <a:xfrm rot="10800000">
            <a:off x="1763688" y="3536721"/>
            <a:ext cx="72008" cy="404824"/>
          </a:xfrm>
          <a:prstGeom prst="downArrow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949451" y="5227301"/>
            <a:ext cx="573426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C000"/>
                </a:solidFill>
              </a:rPr>
              <a:t>__</a:t>
            </a:r>
            <a:r>
              <a:rPr lang="cs-CZ" sz="4000" dirty="0" smtClean="0">
                <a:solidFill>
                  <a:prstClr val="black"/>
                </a:solidFill>
              </a:rPr>
              <a:t>      </a:t>
            </a:r>
            <a:r>
              <a:rPr lang="cs-CZ" sz="4000" dirty="0" smtClean="0"/>
              <a:t>__</a:t>
            </a:r>
            <a:r>
              <a:rPr lang="cs-CZ" sz="4000" dirty="0">
                <a:solidFill>
                  <a:prstClr val="black"/>
                </a:solidFill>
              </a:rPr>
              <a:t> </a:t>
            </a:r>
            <a:r>
              <a:rPr lang="cs-CZ" sz="4000" dirty="0" smtClean="0">
                <a:solidFill>
                  <a:prstClr val="black"/>
                </a:solidFill>
              </a:rPr>
              <a:t>     </a:t>
            </a:r>
            <a:r>
              <a:rPr lang="cs-CZ" sz="4000" dirty="0" smtClean="0">
                <a:solidFill>
                  <a:srgbClr val="00B0F0"/>
                </a:solidFill>
              </a:rPr>
              <a:t>__</a:t>
            </a:r>
            <a:r>
              <a:rPr lang="cs-CZ" sz="4000" dirty="0">
                <a:solidFill>
                  <a:prstClr val="black"/>
                </a:solidFill>
              </a:rPr>
              <a:t>  </a:t>
            </a:r>
            <a:r>
              <a:rPr lang="cs-CZ" sz="4000" dirty="0" smtClean="0">
                <a:solidFill>
                  <a:prstClr val="black"/>
                </a:solidFill>
              </a:rPr>
              <a:t>    </a:t>
            </a:r>
            <a:r>
              <a:rPr lang="cs-CZ" sz="4000" dirty="0" smtClean="0">
                <a:solidFill>
                  <a:srgbClr val="92D050"/>
                </a:solidFill>
              </a:rPr>
              <a:t>__</a:t>
            </a:r>
            <a:r>
              <a:rPr lang="cs-CZ" sz="4000" dirty="0">
                <a:solidFill>
                  <a:prstClr val="black"/>
                </a:solidFill>
              </a:rPr>
              <a:t> </a:t>
            </a:r>
            <a:r>
              <a:rPr lang="cs-CZ" sz="4000" dirty="0" smtClean="0">
                <a:solidFill>
                  <a:prstClr val="black"/>
                </a:solidFill>
              </a:rPr>
              <a:t>     </a:t>
            </a:r>
            <a:r>
              <a:rPr lang="cs-CZ" sz="4000" dirty="0" smtClean="0">
                <a:solidFill>
                  <a:schemeClr val="accent6">
                    <a:lumMod val="50000"/>
                  </a:schemeClr>
                </a:solidFill>
              </a:rPr>
              <a:t>__</a:t>
            </a:r>
            <a:r>
              <a:rPr lang="cs-CZ" sz="4000" dirty="0">
                <a:solidFill>
                  <a:prstClr val="black"/>
                </a:solidFill>
              </a:rPr>
              <a:t> </a:t>
            </a:r>
            <a:endParaRPr lang="cs-CZ" sz="4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49452" y="5429547"/>
            <a:ext cx="57342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10    </a:t>
            </a:r>
            <a:r>
              <a:rPr lang="en-US" sz="2800" dirty="0" smtClean="0">
                <a:solidFill>
                  <a:srgbClr val="FF0000"/>
                </a:solidFill>
              </a:rPr>
              <a:t>&lt;</a:t>
            </a:r>
            <a:r>
              <a:rPr lang="cs-CZ" sz="2800" dirty="0" smtClean="0">
                <a:solidFill>
                  <a:srgbClr val="FF0000"/>
                </a:solidFill>
              </a:rPr>
              <a:t>   </a:t>
            </a:r>
            <a:r>
              <a:rPr lang="en-US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40   </a:t>
            </a:r>
            <a:r>
              <a:rPr lang="en-US" sz="2800" dirty="0" smtClean="0">
                <a:solidFill>
                  <a:srgbClr val="FF0000"/>
                </a:solidFill>
              </a:rPr>
              <a:t> &lt;</a:t>
            </a:r>
            <a:r>
              <a:rPr lang="cs-CZ" sz="2800" dirty="0" smtClean="0">
                <a:solidFill>
                  <a:srgbClr val="FF0000"/>
                </a:solidFill>
              </a:rPr>
              <a:t>   </a:t>
            </a:r>
            <a:r>
              <a:rPr lang="en-US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60   </a:t>
            </a:r>
            <a:r>
              <a:rPr lang="en-US" sz="2800" dirty="0" smtClean="0">
                <a:solidFill>
                  <a:srgbClr val="FF0000"/>
                </a:solidFill>
              </a:rPr>
              <a:t> &gt;</a:t>
            </a:r>
            <a:r>
              <a:rPr lang="cs-CZ" sz="2800" dirty="0" smtClean="0">
                <a:solidFill>
                  <a:srgbClr val="FF0000"/>
                </a:solidFill>
              </a:rPr>
              <a:t>    20  </a:t>
            </a:r>
            <a:r>
              <a:rPr lang="en-US" sz="2800" dirty="0" smtClean="0">
                <a:solidFill>
                  <a:srgbClr val="FF0000"/>
                </a:solidFill>
              </a:rPr>
              <a:t>  &lt;</a:t>
            </a:r>
            <a:r>
              <a:rPr lang="cs-CZ" sz="2800" dirty="0" smtClean="0">
                <a:solidFill>
                  <a:srgbClr val="FF0000"/>
                </a:solidFill>
              </a:rPr>
              <a:t>   100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1400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454580"/>
            <a:ext cx="6984776" cy="1272337"/>
          </a:xfrm>
          <a:prstGeom prst="rect">
            <a:avLst/>
          </a:prstGeom>
          <a:solidFill>
            <a:srgbClr val="E8F4F8"/>
          </a:solidFill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465815"/>
            <a:ext cx="66967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srgbClr val="E842BD"/>
                </a:solidFill>
              </a:rPr>
              <a:t>D</a:t>
            </a:r>
            <a:r>
              <a:rPr lang="cs-CZ" sz="2400" dirty="0" smtClean="0">
                <a:solidFill>
                  <a:srgbClr val="E842BD"/>
                </a:solidFill>
              </a:rPr>
              <a:t>ĚTI SI ŠETŘILY PENÍZE NA DÁRKY. NA KONCI MĚSÍCE URČILY KOLIK KDO NAŠETŘIL A ČÁSTKY POROVNALY. </a:t>
            </a:r>
          </a:p>
          <a:p>
            <a:r>
              <a:rPr lang="cs-CZ" sz="2400" b="1" dirty="0" smtClean="0">
                <a:solidFill>
                  <a:srgbClr val="FEACF8"/>
                </a:solidFill>
              </a:rPr>
              <a:t>Zjisti, zda děti počítaly správně. </a:t>
            </a:r>
            <a:endParaRPr lang="cs-CZ" sz="2400" b="1" dirty="0">
              <a:solidFill>
                <a:srgbClr val="FEACF8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581761" y="1988840"/>
            <a:ext cx="4358391" cy="764468"/>
          </a:xfrm>
          <a:prstGeom prst="rect">
            <a:avLst/>
          </a:prstGeom>
          <a:solidFill>
            <a:srgbClr val="F3F0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043608" y="1988840"/>
            <a:ext cx="1296144" cy="764468"/>
          </a:xfrm>
          <a:prstGeom prst="rect">
            <a:avLst/>
          </a:prstGeom>
          <a:solidFill>
            <a:srgbClr val="F3F0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                      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940152" y="1988840"/>
            <a:ext cx="1152128" cy="764468"/>
          </a:xfrm>
          <a:prstGeom prst="rect">
            <a:avLst/>
          </a:prstGeom>
          <a:solidFill>
            <a:srgbClr val="F3F0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092280" y="1988840"/>
            <a:ext cx="936104" cy="764468"/>
          </a:xfrm>
          <a:prstGeom prst="rect">
            <a:avLst/>
          </a:prstGeom>
          <a:solidFill>
            <a:srgbClr val="F3F0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581760" y="2753308"/>
            <a:ext cx="4358391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043607" y="2753308"/>
            <a:ext cx="1296144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940151" y="2753308"/>
            <a:ext cx="1152128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092279" y="2753308"/>
            <a:ext cx="936104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1581761" y="3234916"/>
            <a:ext cx="4358391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1043608" y="3234916"/>
            <a:ext cx="1296144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940152" y="3234916"/>
            <a:ext cx="1152128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7092280" y="3234916"/>
            <a:ext cx="936104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1581760" y="3738972"/>
            <a:ext cx="4358391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1043607" y="3738972"/>
            <a:ext cx="1296144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5940151" y="3738972"/>
            <a:ext cx="1152128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7092279" y="3738972"/>
            <a:ext cx="936104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1581761" y="4243028"/>
            <a:ext cx="4358391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1043608" y="4243028"/>
            <a:ext cx="1296144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5940152" y="4243028"/>
            <a:ext cx="1152128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7092280" y="4243028"/>
            <a:ext cx="936104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1581760" y="4747084"/>
            <a:ext cx="4358391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1043607" y="4747084"/>
            <a:ext cx="1296144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5940151" y="4747084"/>
            <a:ext cx="1152128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7092279" y="4747084"/>
            <a:ext cx="936104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1581761" y="5228692"/>
            <a:ext cx="4358391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1043608" y="5228692"/>
            <a:ext cx="1296144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5940152" y="5228692"/>
            <a:ext cx="1152128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7092280" y="5228692"/>
            <a:ext cx="936104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1581760" y="5732748"/>
            <a:ext cx="4358391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1043607" y="5732748"/>
            <a:ext cx="1296144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5940151" y="5732748"/>
            <a:ext cx="1152128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7092279" y="5732748"/>
            <a:ext cx="936104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TextovéPole 60"/>
          <p:cNvSpPr txBox="1"/>
          <p:nvPr/>
        </p:nvSpPr>
        <p:spPr>
          <a:xfrm>
            <a:off x="980517" y="1988840"/>
            <a:ext cx="77048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                                                               </a:t>
            </a:r>
            <a:r>
              <a:rPr lang="cs-CZ" sz="2400" dirty="0" smtClean="0"/>
              <a:t>tvoje</a:t>
            </a:r>
          </a:p>
          <a:p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sz="2400" dirty="0" smtClean="0"/>
              <a:t>jméno                   spoření  dětí                 částka     pořadí</a:t>
            </a:r>
          </a:p>
          <a:p>
            <a:r>
              <a:rPr lang="cs-CZ" sz="2400" dirty="0" smtClean="0"/>
              <a:t> Emil           10 + 30 – 20 + 40 – 30 = 30         </a:t>
            </a:r>
            <a:r>
              <a:rPr lang="cs-CZ" sz="2400" dirty="0" smtClean="0">
                <a:solidFill>
                  <a:srgbClr val="FF0000"/>
                </a:solidFill>
              </a:rPr>
              <a:t>30             5.</a:t>
            </a:r>
          </a:p>
        </p:txBody>
      </p:sp>
      <p:sp>
        <p:nvSpPr>
          <p:cNvPr id="62" name="TextovéPole 61"/>
          <p:cNvSpPr txBox="1"/>
          <p:nvPr/>
        </p:nvSpPr>
        <p:spPr>
          <a:xfrm>
            <a:off x="1043608" y="3257364"/>
            <a:ext cx="6984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Ilona           60 + 30 – 80 + 50 – 10 = 50        </a:t>
            </a:r>
            <a:r>
              <a:rPr lang="cs-CZ" sz="2400" dirty="0" smtClean="0">
                <a:solidFill>
                  <a:srgbClr val="FF0000"/>
                </a:solidFill>
              </a:rPr>
              <a:t>50             4.</a:t>
            </a:r>
            <a:r>
              <a:rPr lang="cs-CZ" sz="2400" dirty="0" smtClean="0"/>
              <a:t> </a:t>
            </a:r>
          </a:p>
        </p:txBody>
      </p:sp>
      <p:sp>
        <p:nvSpPr>
          <p:cNvPr id="63" name="TextovéPole 62"/>
          <p:cNvSpPr txBox="1"/>
          <p:nvPr/>
        </p:nvSpPr>
        <p:spPr>
          <a:xfrm>
            <a:off x="1043608" y="3806334"/>
            <a:ext cx="6984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Jakub         50 + 30 – 60 – 10 + 70 = 70         </a:t>
            </a:r>
            <a:r>
              <a:rPr lang="cs-CZ" sz="2400" dirty="0" smtClean="0">
                <a:solidFill>
                  <a:srgbClr val="FF0000"/>
                </a:solidFill>
              </a:rPr>
              <a:t>80             2.</a:t>
            </a:r>
          </a:p>
        </p:txBody>
      </p:sp>
      <p:sp>
        <p:nvSpPr>
          <p:cNvPr id="64" name="TextovéPole 63"/>
          <p:cNvSpPr txBox="1"/>
          <p:nvPr/>
        </p:nvSpPr>
        <p:spPr>
          <a:xfrm>
            <a:off x="1043609" y="4264223"/>
            <a:ext cx="6984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Ola             10 + 10 + 20 + 10 + 20  = 60        </a:t>
            </a:r>
            <a:r>
              <a:rPr lang="cs-CZ" sz="2400" dirty="0" smtClean="0">
                <a:solidFill>
                  <a:srgbClr val="FF0000"/>
                </a:solidFill>
              </a:rPr>
              <a:t>70             3. </a:t>
            </a:r>
            <a:r>
              <a:rPr lang="cs-CZ" sz="2400" dirty="0" smtClean="0"/>
              <a:t>                </a:t>
            </a:r>
          </a:p>
        </p:txBody>
      </p:sp>
      <p:sp>
        <p:nvSpPr>
          <p:cNvPr id="65" name="TextovéPole 64"/>
          <p:cNvSpPr txBox="1"/>
          <p:nvPr/>
        </p:nvSpPr>
        <p:spPr>
          <a:xfrm>
            <a:off x="1043609" y="4775856"/>
            <a:ext cx="6984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Luboš           0 + 90 + 10 – 80 – 10 = 10         </a:t>
            </a:r>
            <a:r>
              <a:rPr lang="cs-CZ" sz="2400" dirty="0" smtClean="0">
                <a:solidFill>
                  <a:srgbClr val="FF0000"/>
                </a:solidFill>
              </a:rPr>
              <a:t>10            7.</a:t>
            </a:r>
          </a:p>
        </p:txBody>
      </p:sp>
      <p:sp>
        <p:nvSpPr>
          <p:cNvPr id="66" name="TextovéPole 65"/>
          <p:cNvSpPr txBox="1"/>
          <p:nvPr/>
        </p:nvSpPr>
        <p:spPr>
          <a:xfrm>
            <a:off x="1069474" y="5249887"/>
            <a:ext cx="6984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Dana          40 + 20 – 10 + 30 – 60 = 40         </a:t>
            </a:r>
            <a:r>
              <a:rPr lang="cs-CZ" sz="2400" dirty="0" smtClean="0">
                <a:solidFill>
                  <a:srgbClr val="FF0000"/>
                </a:solidFill>
              </a:rPr>
              <a:t>20            6. </a:t>
            </a:r>
          </a:p>
        </p:txBody>
      </p:sp>
      <p:sp>
        <p:nvSpPr>
          <p:cNvPr id="67" name="TextovéPole 66"/>
          <p:cNvSpPr txBox="1"/>
          <p:nvPr/>
        </p:nvSpPr>
        <p:spPr>
          <a:xfrm>
            <a:off x="1016432" y="5753943"/>
            <a:ext cx="6984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Pavel          70 – 40 + 10 + 50 + 10 = 100     </a:t>
            </a:r>
            <a:r>
              <a:rPr lang="cs-CZ" sz="2400" dirty="0" smtClean="0">
                <a:solidFill>
                  <a:srgbClr val="FF0000"/>
                </a:solidFill>
              </a:rPr>
              <a:t>100           1.</a:t>
            </a:r>
          </a:p>
        </p:txBody>
      </p:sp>
    </p:spTree>
    <p:extLst>
      <p:ext uri="{BB962C8B-B14F-4D97-AF65-F5344CB8AC3E}">
        <p14:creationId xmlns:p14="http://schemas.microsoft.com/office/powerpoint/2010/main" val="2759935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82662" y="79673"/>
            <a:ext cx="553355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dirty="0" smtClean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Ilustrace</a:t>
            </a:r>
            <a:r>
              <a:rPr lang="cs-CZ" dirty="0">
                <a:solidFill>
                  <a:prstClr val="black"/>
                </a:solidFill>
              </a:rPr>
              <a:t>: </a:t>
            </a:r>
            <a:r>
              <a:rPr lang="cs-CZ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699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209</TotalTime>
  <Words>450</Words>
  <Application>Microsoft Office PowerPoint</Application>
  <PresentationFormat>Předvádění na obrazovce (4:3)</PresentationFormat>
  <Paragraphs>64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Uzlíková</dc:creator>
  <cp:lastModifiedBy>Uzlíková</cp:lastModifiedBy>
  <cp:revision>16</cp:revision>
  <dcterms:created xsi:type="dcterms:W3CDTF">2012-08-03T10:04:13Z</dcterms:created>
  <dcterms:modified xsi:type="dcterms:W3CDTF">2012-09-14T18:50:53Z</dcterms:modified>
</cp:coreProperties>
</file>