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9" r:id="rId4"/>
    <p:sldId id="261" r:id="rId5"/>
    <p:sldId id="262" r:id="rId6"/>
    <p:sldId id="266" r:id="rId7"/>
    <p:sldId id="263" r:id="rId8"/>
    <p:sldId id="265" r:id="rId9"/>
    <p:sldId id="258" r:id="rId10"/>
    <p:sldId id="260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A46"/>
    <a:srgbClr val="7136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VY_42_INOVACE_13_NAROZENINY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narozeniny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26BED3-3660-4F91-B620-209B8658FC83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B616786-FC70-4AD9-9677-9F5D7C6463B0}" type="presOf" srcId="{019433A1-1324-4DE1-9E6F-32B851095F74}" destId="{E7297F21-D4FD-4A41-AE58-814D01A6B5E7}" srcOrd="1" destOrd="0" presId="urn:microsoft.com/office/officeart/2005/8/layout/target3"/>
    <dgm:cxn modelId="{5650AA74-194A-49B6-9D32-7F28BEF4FB65}" type="presOf" srcId="{EBC41103-E2E5-4D48-9B4B-425520D3D098}" destId="{F969C235-9271-4D34-B740-D627A121CAD0}" srcOrd="1" destOrd="0" presId="urn:microsoft.com/office/officeart/2005/8/layout/target3"/>
    <dgm:cxn modelId="{E8408AAC-D71C-46E2-9B59-E2BE95C3FCDB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8DBB334-E15F-413A-BDAA-A3EC0CBDADE7}" type="presOf" srcId="{DAEA276B-ECF9-46F6-A7D3-4693B2D32BC4}" destId="{F69A1436-182C-465B-AD7F-FE48E0C090C1}" srcOrd="1" destOrd="0" presId="urn:microsoft.com/office/officeart/2005/8/layout/target3"/>
    <dgm:cxn modelId="{6EF6A554-2CFB-4B64-992F-EBE6F8734836}" type="presOf" srcId="{39F8B381-5807-488E-AC22-73DD4140ED4A}" destId="{71045F8C-00FA-488E-A7BD-E2E6753D979D}" srcOrd="0" destOrd="0" presId="urn:microsoft.com/office/officeart/2005/8/layout/target3"/>
    <dgm:cxn modelId="{02D50EA3-91B2-4F27-B2D7-49F1301F9F99}" type="presOf" srcId="{019433A1-1324-4DE1-9E6F-32B851095F74}" destId="{A3817367-F2BC-482F-8832-FA00B51DCCF3}" srcOrd="0" destOrd="0" presId="urn:microsoft.com/office/officeart/2005/8/layout/target3"/>
    <dgm:cxn modelId="{20980FCA-1B1B-472E-98BF-6E96FEA16DA1}" type="presOf" srcId="{C73C7642-F245-4585-8F88-243F9FAEF6CA}" destId="{97289DF2-90F4-4EC2-A9FC-633B00BAB610}" srcOrd="0" destOrd="0" presId="urn:microsoft.com/office/officeart/2005/8/layout/target3"/>
    <dgm:cxn modelId="{269B9CAD-0BEA-4FAB-B169-971FE4221228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C963953-925F-4198-84F9-A9DD95E2A8B8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D1B27FE-F0B5-4D3B-B236-BFB34668E7E0}" type="presOf" srcId="{C73C7642-F245-4585-8F88-243F9FAEF6CA}" destId="{AA41A67C-3D3F-4AE9-9E0F-5D7F7BB2E741}" srcOrd="1" destOrd="0" presId="urn:microsoft.com/office/officeart/2005/8/layout/target3"/>
    <dgm:cxn modelId="{859AC94B-73F5-4F2D-85E0-EAE38476E35E}" type="presOf" srcId="{DAEA276B-ECF9-46F6-A7D3-4693B2D32BC4}" destId="{CDED6FE3-AD8F-4ACC-B6B8-710EDDD97598}" srcOrd="0" destOrd="0" presId="urn:microsoft.com/office/officeart/2005/8/layout/target3"/>
    <dgm:cxn modelId="{2D8CDAE9-1CA4-4C15-99B0-3CD220027527}" type="presOf" srcId="{FBBFC3EA-9D9D-4F3A-BEA6-9C2C0E46BF20}" destId="{643EA938-EDE0-4533-ACCC-D2BD6F3A527C}" srcOrd="0" destOrd="0" presId="urn:microsoft.com/office/officeart/2005/8/layout/target3"/>
    <dgm:cxn modelId="{A04BDFC5-9089-4CA2-AE3D-20A4237519A2}" type="presParOf" srcId="{71045F8C-00FA-488E-A7BD-E2E6753D979D}" destId="{3577EC6B-C980-4F34-8C69-4365E7B8FC8C}" srcOrd="0" destOrd="0" presId="urn:microsoft.com/office/officeart/2005/8/layout/target3"/>
    <dgm:cxn modelId="{2DAED32B-8F7D-45E6-BCA8-016E70ED451E}" type="presParOf" srcId="{71045F8C-00FA-488E-A7BD-E2E6753D979D}" destId="{6940EB87-DC1D-4BC3-9408-9AC2E1FFC039}" srcOrd="1" destOrd="0" presId="urn:microsoft.com/office/officeart/2005/8/layout/target3"/>
    <dgm:cxn modelId="{A7825861-B26D-4BA6-888C-615A454694F8}" type="presParOf" srcId="{71045F8C-00FA-488E-A7BD-E2E6753D979D}" destId="{BC35EE03-4121-4EF9-923D-7CB6D30D358D}" srcOrd="2" destOrd="0" presId="urn:microsoft.com/office/officeart/2005/8/layout/target3"/>
    <dgm:cxn modelId="{4F97DC28-359D-4CA7-8512-EE2E692195B9}" type="presParOf" srcId="{71045F8C-00FA-488E-A7BD-E2E6753D979D}" destId="{C95EEA27-3CBF-4645-A92D-9D8AF5C1CBFC}" srcOrd="3" destOrd="0" presId="urn:microsoft.com/office/officeart/2005/8/layout/target3"/>
    <dgm:cxn modelId="{73881CE9-74E5-4EC9-8ED4-E2A85869DC86}" type="presParOf" srcId="{71045F8C-00FA-488E-A7BD-E2E6753D979D}" destId="{851BB866-B6AE-4566-893F-4C635BA974FC}" srcOrd="4" destOrd="0" presId="urn:microsoft.com/office/officeart/2005/8/layout/target3"/>
    <dgm:cxn modelId="{ADB22F31-DB42-4CD9-8BB8-DB171F5E6B13}" type="presParOf" srcId="{71045F8C-00FA-488E-A7BD-E2E6753D979D}" destId="{643EA938-EDE0-4533-ACCC-D2BD6F3A527C}" srcOrd="5" destOrd="0" presId="urn:microsoft.com/office/officeart/2005/8/layout/target3"/>
    <dgm:cxn modelId="{0E7B0FA8-3C13-4C6F-9BBD-D60A2AC8AF70}" type="presParOf" srcId="{71045F8C-00FA-488E-A7BD-E2E6753D979D}" destId="{92F31B18-D66D-4CC7-89B9-378928DE877D}" srcOrd="6" destOrd="0" presId="urn:microsoft.com/office/officeart/2005/8/layout/target3"/>
    <dgm:cxn modelId="{76EF7660-D45C-4A1F-BAC1-EA4BE2DFEC47}" type="presParOf" srcId="{71045F8C-00FA-488E-A7BD-E2E6753D979D}" destId="{902074E1-B931-4618-97F1-FADBE82E9C3C}" srcOrd="7" destOrd="0" presId="urn:microsoft.com/office/officeart/2005/8/layout/target3"/>
    <dgm:cxn modelId="{9AFF236D-6274-4058-AF81-9D82AB0DFB72}" type="presParOf" srcId="{71045F8C-00FA-488E-A7BD-E2E6753D979D}" destId="{A3817367-F2BC-482F-8832-FA00B51DCCF3}" srcOrd="8" destOrd="0" presId="urn:microsoft.com/office/officeart/2005/8/layout/target3"/>
    <dgm:cxn modelId="{48CD1A7E-C236-47C8-9725-904622216ECC}" type="presParOf" srcId="{71045F8C-00FA-488E-A7BD-E2E6753D979D}" destId="{626ABFF6-56C8-4386-B662-68EC364EED9D}" srcOrd="9" destOrd="0" presId="urn:microsoft.com/office/officeart/2005/8/layout/target3"/>
    <dgm:cxn modelId="{79A6CDFB-6C64-4FCC-B2A4-0651A730DEA7}" type="presParOf" srcId="{71045F8C-00FA-488E-A7BD-E2E6753D979D}" destId="{6DB11F1C-D028-4800-9625-6611CA9DE6D4}" srcOrd="10" destOrd="0" presId="urn:microsoft.com/office/officeart/2005/8/layout/target3"/>
    <dgm:cxn modelId="{3D8A59DA-54DF-4FF9-81E1-2E423483C6E6}" type="presParOf" srcId="{71045F8C-00FA-488E-A7BD-E2E6753D979D}" destId="{CDED6FE3-AD8F-4ACC-B6B8-710EDDD97598}" srcOrd="11" destOrd="0" presId="urn:microsoft.com/office/officeart/2005/8/layout/target3"/>
    <dgm:cxn modelId="{063BF964-45E6-4FA2-9041-F2E4EE642A12}" type="presParOf" srcId="{71045F8C-00FA-488E-A7BD-E2E6753D979D}" destId="{397AC6D7-84A6-4150-958F-83C92D9ACF38}" srcOrd="12" destOrd="0" presId="urn:microsoft.com/office/officeart/2005/8/layout/target3"/>
    <dgm:cxn modelId="{57D1B67A-1329-4003-A324-B0C379BBA818}" type="presParOf" srcId="{71045F8C-00FA-488E-A7BD-E2E6753D979D}" destId="{D7419528-33A6-416D-9E64-B3F7915C5149}" srcOrd="13" destOrd="0" presId="urn:microsoft.com/office/officeart/2005/8/layout/target3"/>
    <dgm:cxn modelId="{3BDBEDDA-FFB0-4A5A-A9D9-E68E396CC7ED}" type="presParOf" srcId="{71045F8C-00FA-488E-A7BD-E2E6753D979D}" destId="{97289DF2-90F4-4EC2-A9FC-633B00BAB610}" srcOrd="14" destOrd="0" presId="urn:microsoft.com/office/officeart/2005/8/layout/target3"/>
    <dgm:cxn modelId="{42B4EF96-8902-45A4-8068-13346C4D4216}" type="presParOf" srcId="{71045F8C-00FA-488E-A7BD-E2E6753D979D}" destId="{234EBA9D-95B4-4C20-A84E-6F65F1085DC6}" srcOrd="15" destOrd="0" presId="urn:microsoft.com/office/officeart/2005/8/layout/target3"/>
    <dgm:cxn modelId="{A5896FE2-DD53-4D26-9744-8BDE97263B03}" type="presParOf" srcId="{71045F8C-00FA-488E-A7BD-E2E6753D979D}" destId="{12255512-213F-41DF-90A6-8B4CD74A2B52}" srcOrd="16" destOrd="0" presId="urn:microsoft.com/office/officeart/2005/8/layout/target3"/>
    <dgm:cxn modelId="{C0EAB7E3-E5B5-4153-922C-493BF684FF3B}" type="presParOf" srcId="{71045F8C-00FA-488E-A7BD-E2E6753D979D}" destId="{50C2F88D-8688-44C2-A854-691F34009D3B}" srcOrd="17" destOrd="0" presId="urn:microsoft.com/office/officeart/2005/8/layout/target3"/>
    <dgm:cxn modelId="{783B5B95-BE24-49B9-9C10-8CA2095682D3}" type="presParOf" srcId="{71045F8C-00FA-488E-A7BD-E2E6753D979D}" destId="{4D19AB04-24FA-40C2-B203-52AE3D15E171}" srcOrd="18" destOrd="0" presId="urn:microsoft.com/office/officeart/2005/8/layout/target3"/>
    <dgm:cxn modelId="{761794C8-F154-4A72-808C-15A427E1D5FC}" type="presParOf" srcId="{71045F8C-00FA-488E-A7BD-E2E6753D979D}" destId="{832BF48F-0145-4429-9E02-8FCA946CCE9E}" srcOrd="19" destOrd="0" presId="urn:microsoft.com/office/officeart/2005/8/layout/target3"/>
    <dgm:cxn modelId="{E28702C1-4B56-4703-B11E-F2DCD2406023}" type="presParOf" srcId="{71045F8C-00FA-488E-A7BD-E2E6753D979D}" destId="{E7297F21-D4FD-4A41-AE58-814D01A6B5E7}" srcOrd="20" destOrd="0" presId="urn:microsoft.com/office/officeart/2005/8/layout/target3"/>
    <dgm:cxn modelId="{3B60482C-3B8A-469A-A125-52E896153532}" type="presParOf" srcId="{71045F8C-00FA-488E-A7BD-E2E6753D979D}" destId="{F69A1436-182C-465B-AD7F-FE48E0C090C1}" srcOrd="21" destOrd="0" presId="urn:microsoft.com/office/officeart/2005/8/layout/target3"/>
    <dgm:cxn modelId="{2FAB37AB-04ED-4326-9E29-30E73E7E7D38}" type="presParOf" srcId="{71045F8C-00FA-488E-A7BD-E2E6753D979D}" destId="{AA41A67C-3D3F-4AE9-9E0F-5D7F7BB2E741}" srcOrd="22" destOrd="0" presId="urn:microsoft.com/office/officeart/2005/8/layout/target3"/>
    <dgm:cxn modelId="{6675BC34-8EC7-49C3-995B-ED3A6A88881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VY_42_INOVACE_13_NAROZENINY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narozeniny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569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966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403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743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724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208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98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795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87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911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004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3F0C96-24CB-4AED-864C-EFBCE960F647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26DD22-B3E7-44F2-99A3-603A8C6714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006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842184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705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Nakupování</a:t>
            </a:r>
            <a:r>
              <a:rPr lang="cs-CZ" sz="2400" dirty="0" smtClean="0">
                <a:latin typeface="+mj-lt"/>
                <a:cs typeface="Times New Roman" pitchFamily="18" charset="0"/>
              </a:rPr>
              <a:t>,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desítek v oboru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0-100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Využití jako samostatná nebo skupinová práce</a:t>
            </a:r>
            <a:endParaRPr lang="cs-CZ" sz="2400" dirty="0" smtClean="0">
              <a:latin typeface="+mj-lt"/>
              <a:cs typeface="Times New Roman" pitchFamily="18" charset="0"/>
            </a:endParaRP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</a:t>
            </a:r>
            <a:r>
              <a:rPr lang="cs-CZ" sz="2400" dirty="0" smtClean="0">
                <a:latin typeface="+mj-lt"/>
                <a:cs typeface="Times New Roman" pitchFamily="18" charset="0"/>
              </a:rPr>
              <a:t>pero, sešit</a:t>
            </a:r>
            <a:r>
              <a:rPr lang="cs-CZ" sz="2400" dirty="0" smtClean="0">
                <a:latin typeface="+mj-lt"/>
                <a:cs typeface="Times New Roman" pitchFamily="18" charset="0"/>
              </a:rPr>
              <a:t>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   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ěrná páska 3"/>
          <p:cNvSpPr/>
          <p:nvPr/>
        </p:nvSpPr>
        <p:spPr>
          <a:xfrm>
            <a:off x="1115616" y="692696"/>
            <a:ext cx="6768752" cy="5472608"/>
          </a:xfrm>
          <a:prstGeom prst="flowChartPunchedTap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36503" y="1946156"/>
            <a:ext cx="66247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Ivana má narozeniny. Určitě dostane hodně dárků. </a:t>
            </a:r>
          </a:p>
          <a:p>
            <a:endParaRPr lang="cs-CZ" sz="3600" b="1" dirty="0" smtClean="0">
              <a:solidFill>
                <a:srgbClr val="7030A0"/>
              </a:solidFill>
            </a:endParaRPr>
          </a:p>
          <a:p>
            <a:r>
              <a:rPr lang="cs-CZ" sz="3600" b="1" dirty="0" smtClean="0">
                <a:solidFill>
                  <a:srgbClr val="009A46"/>
                </a:solidFill>
              </a:rPr>
              <a:t>1. Vypočítej , kolik let jí je.</a:t>
            </a:r>
          </a:p>
          <a:p>
            <a:r>
              <a:rPr lang="cs-CZ" sz="3600" b="1" dirty="0" smtClean="0">
                <a:solidFill>
                  <a:srgbClr val="0070C0"/>
                </a:solidFill>
              </a:rPr>
              <a:t>2. Kup jí dárek.</a:t>
            </a:r>
          </a:p>
          <a:p>
            <a:r>
              <a:rPr lang="cs-CZ" sz="3600" b="1" dirty="0" smtClean="0">
                <a:solidFill>
                  <a:srgbClr val="713605"/>
                </a:solidFill>
              </a:rPr>
              <a:t>3. Upeč pro ni dort.</a:t>
            </a:r>
            <a:endParaRPr lang="cs-CZ" sz="3600" b="1" dirty="0">
              <a:solidFill>
                <a:srgbClr val="71360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90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12968" cy="6336704"/>
          </a:xfrm>
          <a:prstGeom prst="rect">
            <a:avLst/>
          </a:prstGeom>
          <a:noFill/>
          <a:ln w="76200">
            <a:solidFill>
              <a:srgbClr val="009A4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067944" y="1556792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278244" y="4386064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56176" y="1779921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590068" y="4746104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619672" y="1772816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932040" y="3429000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740352" y="3566266"/>
            <a:ext cx="576064" cy="576064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51920" y="5332711"/>
            <a:ext cx="576064" cy="576064"/>
          </a:xfrm>
          <a:prstGeom prst="rect">
            <a:avLst/>
          </a:prstGeom>
          <a:noFill/>
          <a:ln w="57150">
            <a:solidFill>
              <a:srgbClr val="009A4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3" name="Přímá spojnice se šipkou 12"/>
          <p:cNvCxnSpPr>
            <a:stCxn id="10" idx="0"/>
          </p:cNvCxnSpPr>
          <p:nvPr/>
        </p:nvCxnSpPr>
        <p:spPr>
          <a:xfrm flipH="1" flipV="1">
            <a:off x="6753366" y="2394548"/>
            <a:ext cx="1275018" cy="117171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4" idx="0"/>
          </p:cNvCxnSpPr>
          <p:nvPr/>
        </p:nvCxnSpPr>
        <p:spPr>
          <a:xfrm flipH="1">
            <a:off x="1638284" y="2500001"/>
            <a:ext cx="267104" cy="1886063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7" idx="6"/>
          </p:cNvCxnSpPr>
          <p:nvPr/>
        </p:nvCxnSpPr>
        <p:spPr>
          <a:xfrm flipH="1">
            <a:off x="2339752" y="1952628"/>
            <a:ext cx="1728193" cy="18022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3" idx="6"/>
          </p:cNvCxnSpPr>
          <p:nvPr/>
        </p:nvCxnSpPr>
        <p:spPr>
          <a:xfrm flipH="1" flipV="1">
            <a:off x="4788024" y="1916832"/>
            <a:ext cx="1367911" cy="71592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8" idx="2"/>
          </p:cNvCxnSpPr>
          <p:nvPr/>
        </p:nvCxnSpPr>
        <p:spPr>
          <a:xfrm flipV="1">
            <a:off x="1979713" y="3789040"/>
            <a:ext cx="2952327" cy="1019053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6" idx="2"/>
          </p:cNvCxnSpPr>
          <p:nvPr/>
        </p:nvCxnSpPr>
        <p:spPr>
          <a:xfrm flipH="1">
            <a:off x="4427984" y="5106144"/>
            <a:ext cx="2162084" cy="514599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8" idx="5"/>
            <a:endCxn id="6" idx="1"/>
          </p:cNvCxnSpPr>
          <p:nvPr/>
        </p:nvCxnSpPr>
        <p:spPr>
          <a:xfrm>
            <a:off x="5546667" y="4043627"/>
            <a:ext cx="1148854" cy="80793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90689" y="1493833"/>
            <a:ext cx="792572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- 50                             + 30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                                                     - 40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+ 60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                                                            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                                                            90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- 70                           + 40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                                - 50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429116" y="339187"/>
            <a:ext cx="8213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9A46"/>
                </a:solidFill>
              </a:rPr>
              <a:t>                       IVANĚ  JE          LET.</a:t>
            </a:r>
            <a:endParaRPr lang="cs-CZ" sz="3600" b="1" dirty="0">
              <a:solidFill>
                <a:srgbClr val="009A46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932040" y="452469"/>
            <a:ext cx="442678" cy="419765"/>
          </a:xfrm>
          <a:prstGeom prst="rect">
            <a:avLst/>
          </a:prstGeom>
          <a:noFill/>
          <a:ln w="57150">
            <a:solidFill>
              <a:srgbClr val="009A4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>
            <a:off x="179512" y="985518"/>
            <a:ext cx="8712968" cy="0"/>
          </a:xfrm>
          <a:prstGeom prst="line">
            <a:avLst/>
          </a:prstGeom>
          <a:ln w="57150">
            <a:solidFill>
              <a:srgbClr val="009A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900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12968" cy="6336704"/>
          </a:xfrm>
          <a:prstGeom prst="rect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8856984" cy="695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VYPOČÍTEJ CENU HRAČEK. IVANA DOSTANE TU NEJLEVNĚJŠÍ A NEJDRAŽŠÍ .  PODTRHNI JE            . </a:t>
            </a:r>
            <a:endParaRPr lang="cs-CZ" dirty="0" smtClean="0"/>
          </a:p>
          <a:p>
            <a:endParaRPr lang="cs-CZ" dirty="0"/>
          </a:p>
          <a:p>
            <a:r>
              <a:rPr lang="cs-CZ" sz="2800" dirty="0" smtClean="0"/>
              <a:t>MEDVÍDEK         100 – 50  = ____ Kč</a:t>
            </a:r>
          </a:p>
          <a:p>
            <a:endParaRPr lang="cs-CZ" sz="2800" dirty="0"/>
          </a:p>
          <a:p>
            <a:r>
              <a:rPr lang="cs-CZ" sz="2800" dirty="0" smtClean="0"/>
              <a:t>PANENKA           100 – 30  = ____ Kč</a:t>
            </a:r>
          </a:p>
          <a:p>
            <a:r>
              <a:rPr lang="cs-CZ" sz="2800" dirty="0" smtClean="0"/>
              <a:t>  </a:t>
            </a:r>
            <a:endParaRPr lang="cs-CZ" sz="2800" dirty="0"/>
          </a:p>
          <a:p>
            <a:r>
              <a:rPr lang="cs-CZ" sz="2800" dirty="0" smtClean="0"/>
              <a:t>AUTÍČKO            100 – 60  = ____ Kč</a:t>
            </a:r>
          </a:p>
          <a:p>
            <a:endParaRPr lang="cs-CZ" sz="2800" dirty="0"/>
          </a:p>
          <a:p>
            <a:r>
              <a:rPr lang="cs-CZ" sz="2800" dirty="0" smtClean="0"/>
              <a:t>KOSTKY               100 – 80  = ____ Kč</a:t>
            </a:r>
          </a:p>
          <a:p>
            <a:endParaRPr lang="cs-CZ" sz="2800" dirty="0"/>
          </a:p>
          <a:p>
            <a:r>
              <a:rPr lang="cs-CZ" sz="2800" dirty="0" smtClean="0"/>
              <a:t>KOČÁREK            100 –   0  = ____ Kč</a:t>
            </a:r>
          </a:p>
          <a:p>
            <a:endParaRPr lang="cs-CZ" sz="2800" dirty="0"/>
          </a:p>
          <a:p>
            <a:r>
              <a:rPr lang="cs-CZ" sz="2800" dirty="0" smtClean="0"/>
              <a:t>MÍČ                     100 – 90  = ____ Kč</a:t>
            </a:r>
          </a:p>
          <a:p>
            <a:endParaRPr lang="cs-CZ" sz="2800" dirty="0"/>
          </a:p>
          <a:p>
            <a:endParaRPr lang="cs-CZ" sz="28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179512" y="1412776"/>
            <a:ext cx="8712968" cy="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380312" y="1196752"/>
            <a:ext cx="79208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900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10119" y="563581"/>
            <a:ext cx="4990866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959815" y="617244"/>
            <a:ext cx="52611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  Dokážeš Ivaně  upéct dort?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529680" y="2961662"/>
            <a:ext cx="7992888" cy="3384376"/>
          </a:xfrm>
          <a:prstGeom prst="ca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51620" y="1529894"/>
            <a:ext cx="6624736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295636" y="1597546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Vypočítej , kolik potřebuješ surovin.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078182" y="4629205"/>
            <a:ext cx="1590537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668719" y="3914297"/>
            <a:ext cx="1590537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277868" y="4617132"/>
            <a:ext cx="1590537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818457" y="3735675"/>
            <a:ext cx="1590537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17291" y="4733573"/>
            <a:ext cx="1734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/>
              <a:t>MOUKA</a:t>
            </a:r>
            <a:r>
              <a:rPr lang="cs-CZ" dirty="0" smtClean="0"/>
              <a:t>             </a:t>
            </a:r>
            <a:r>
              <a:rPr lang="cs-CZ" sz="2400" dirty="0"/>
              <a:t>5</a:t>
            </a:r>
            <a:r>
              <a:rPr lang="cs-CZ" sz="2400" dirty="0" smtClean="0"/>
              <a:t>0 – 10 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43313" y="3914297"/>
            <a:ext cx="1734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   VEJCE      20 – 10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05858" y="4622666"/>
            <a:ext cx="17345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/>
              <a:t>OLEJ</a:t>
            </a:r>
            <a:r>
              <a:rPr lang="cs-CZ" dirty="0" smtClean="0"/>
              <a:t>             </a:t>
            </a:r>
            <a:r>
              <a:rPr lang="cs-CZ" sz="2400" dirty="0" smtClean="0"/>
              <a:t>30 – 20</a:t>
            </a:r>
          </a:p>
          <a:p>
            <a:pPr algn="ctr"/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65062" y="3735675"/>
            <a:ext cx="1734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/>
              <a:t>SALÁM</a:t>
            </a:r>
            <a:r>
              <a:rPr lang="cs-CZ" dirty="0" smtClean="0"/>
              <a:t>             </a:t>
            </a:r>
            <a:r>
              <a:rPr lang="cs-CZ" sz="2400" dirty="0" smtClean="0"/>
              <a:t>20 – 20 </a:t>
            </a:r>
            <a:endParaRPr lang="cs-CZ" sz="2400" dirty="0"/>
          </a:p>
        </p:txBody>
      </p:sp>
      <p:sp>
        <p:nvSpPr>
          <p:cNvPr id="19" name="Ovál 18"/>
          <p:cNvSpPr/>
          <p:nvPr/>
        </p:nvSpPr>
        <p:spPr>
          <a:xfrm>
            <a:off x="4168076" y="4795754"/>
            <a:ext cx="591822" cy="6134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777225" y="5498473"/>
            <a:ext cx="591822" cy="6134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336429" y="4617132"/>
            <a:ext cx="591822" cy="6134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577539" y="5498473"/>
            <a:ext cx="591822" cy="6134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11560" y="3774584"/>
            <a:ext cx="1590537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9680" y="3822853"/>
            <a:ext cx="1734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/>
              <a:t>CUKR</a:t>
            </a:r>
            <a:r>
              <a:rPr lang="cs-CZ" dirty="0" smtClean="0"/>
              <a:t>             </a:t>
            </a:r>
            <a:r>
              <a:rPr lang="cs-CZ" sz="2400" dirty="0" smtClean="0"/>
              <a:t>20 + 20</a:t>
            </a:r>
            <a:endParaRPr lang="cs-CZ" sz="2400" dirty="0"/>
          </a:p>
        </p:txBody>
      </p:sp>
      <p:sp>
        <p:nvSpPr>
          <p:cNvPr id="25" name="Ovál 24"/>
          <p:cNvSpPr/>
          <p:nvPr/>
        </p:nvSpPr>
        <p:spPr>
          <a:xfrm>
            <a:off x="1110917" y="4598596"/>
            <a:ext cx="591822" cy="6134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9512" y="260648"/>
            <a:ext cx="8712968" cy="6336704"/>
          </a:xfrm>
          <a:prstGeom prst="rect">
            <a:avLst/>
          </a:prstGeom>
          <a:noFill/>
          <a:ln w="76200">
            <a:solidFill>
              <a:srgbClr val="7136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67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12968" cy="6336704"/>
          </a:xfrm>
          <a:prstGeom prst="rect">
            <a:avLst/>
          </a:prstGeom>
          <a:noFill/>
          <a:ln w="76200">
            <a:solidFill>
              <a:srgbClr val="009A4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067944" y="1556792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278244" y="4386064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56176" y="1779921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590068" y="4746104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619672" y="1772816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932040" y="3429000"/>
            <a:ext cx="720080" cy="720080"/>
          </a:xfrm>
          <a:prstGeom prst="ellipse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740352" y="3566266"/>
            <a:ext cx="576064" cy="576064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51920" y="5332711"/>
            <a:ext cx="576064" cy="576064"/>
          </a:xfrm>
          <a:prstGeom prst="rect">
            <a:avLst/>
          </a:prstGeom>
          <a:noFill/>
          <a:ln w="57150">
            <a:solidFill>
              <a:srgbClr val="009A4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3" name="Přímá spojnice se šipkou 12"/>
          <p:cNvCxnSpPr>
            <a:stCxn id="10" idx="0"/>
          </p:cNvCxnSpPr>
          <p:nvPr/>
        </p:nvCxnSpPr>
        <p:spPr>
          <a:xfrm flipH="1" flipV="1">
            <a:off x="6753366" y="2394548"/>
            <a:ext cx="1275018" cy="117171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4" idx="0"/>
          </p:cNvCxnSpPr>
          <p:nvPr/>
        </p:nvCxnSpPr>
        <p:spPr>
          <a:xfrm flipH="1">
            <a:off x="1638284" y="2500001"/>
            <a:ext cx="267104" cy="1886063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endCxn id="7" idx="6"/>
          </p:cNvCxnSpPr>
          <p:nvPr/>
        </p:nvCxnSpPr>
        <p:spPr>
          <a:xfrm flipH="1">
            <a:off x="2339752" y="1952628"/>
            <a:ext cx="1728193" cy="18022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3" idx="6"/>
          </p:cNvCxnSpPr>
          <p:nvPr/>
        </p:nvCxnSpPr>
        <p:spPr>
          <a:xfrm flipH="1" flipV="1">
            <a:off x="4788024" y="1916832"/>
            <a:ext cx="1367911" cy="71592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8" idx="2"/>
          </p:cNvCxnSpPr>
          <p:nvPr/>
        </p:nvCxnSpPr>
        <p:spPr>
          <a:xfrm flipV="1">
            <a:off x="1979713" y="3789040"/>
            <a:ext cx="2952327" cy="1019053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6" idx="2"/>
          </p:cNvCxnSpPr>
          <p:nvPr/>
        </p:nvCxnSpPr>
        <p:spPr>
          <a:xfrm flipH="1">
            <a:off x="4427984" y="5106144"/>
            <a:ext cx="2162084" cy="514599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8" idx="5"/>
            <a:endCxn id="6" idx="1"/>
          </p:cNvCxnSpPr>
          <p:nvPr/>
        </p:nvCxnSpPr>
        <p:spPr>
          <a:xfrm>
            <a:off x="5546667" y="4043627"/>
            <a:ext cx="1148854" cy="80793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90689" y="1493833"/>
            <a:ext cx="792572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- 50                             + 30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                                                     - 40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+ 60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                                                            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                                                            90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- 70                           + 40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                                           - 50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429116" y="339187"/>
            <a:ext cx="8213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9A46"/>
                </a:solidFill>
              </a:rPr>
              <a:t>                       IVANĚ  JE          LET.</a:t>
            </a:r>
            <a:endParaRPr lang="cs-CZ" sz="3600" b="1" dirty="0">
              <a:solidFill>
                <a:srgbClr val="009A46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932040" y="452469"/>
            <a:ext cx="442678" cy="419765"/>
          </a:xfrm>
          <a:prstGeom prst="rect">
            <a:avLst/>
          </a:prstGeom>
          <a:noFill/>
          <a:ln w="57150">
            <a:solidFill>
              <a:srgbClr val="009A4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>
            <a:off x="179512" y="985518"/>
            <a:ext cx="8712968" cy="0"/>
          </a:xfrm>
          <a:prstGeom prst="line">
            <a:avLst/>
          </a:prstGeom>
          <a:ln w="57150">
            <a:solidFill>
              <a:srgbClr val="009A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300192" y="191683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191683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50252" y="451527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9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91680" y="193288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59874" y="1721795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8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06249" y="356626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662076" y="487104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51920" y="536956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1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865347" y="43151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1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90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12968" cy="6336704"/>
          </a:xfrm>
          <a:prstGeom prst="rect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60648"/>
            <a:ext cx="8280920" cy="695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VYPOČÍTEJ CENU HRAČEK. IVANA DOSTANE TU NEJLEVNĚJŠÍ A NEJDRAŽŠÍ . PODTRHNI JE           . </a:t>
            </a:r>
            <a:endParaRPr lang="cs-CZ" dirty="0" smtClean="0"/>
          </a:p>
          <a:p>
            <a:endParaRPr lang="cs-CZ" dirty="0"/>
          </a:p>
          <a:p>
            <a:r>
              <a:rPr lang="cs-CZ" sz="2800" dirty="0" smtClean="0"/>
              <a:t>MEDVÍDEK         100 – 50  =  </a:t>
            </a:r>
            <a:r>
              <a:rPr lang="cs-CZ" sz="2800" dirty="0" smtClean="0">
                <a:solidFill>
                  <a:srgbClr val="FF0000"/>
                </a:solidFill>
              </a:rPr>
              <a:t>50</a:t>
            </a:r>
            <a:r>
              <a:rPr lang="cs-CZ" sz="2800" dirty="0" smtClean="0"/>
              <a:t>  Kč</a:t>
            </a:r>
          </a:p>
          <a:p>
            <a:endParaRPr lang="cs-CZ" sz="2800" dirty="0"/>
          </a:p>
          <a:p>
            <a:r>
              <a:rPr lang="cs-CZ" sz="2800" dirty="0" smtClean="0"/>
              <a:t>PANENKA           100 – 30  =  </a:t>
            </a:r>
            <a:r>
              <a:rPr lang="cs-CZ" sz="2800" dirty="0" smtClean="0">
                <a:solidFill>
                  <a:srgbClr val="FF0000"/>
                </a:solidFill>
              </a:rPr>
              <a:t>70</a:t>
            </a:r>
            <a:r>
              <a:rPr lang="cs-CZ" sz="2800" dirty="0" smtClean="0"/>
              <a:t>  Kč</a:t>
            </a:r>
          </a:p>
          <a:p>
            <a:endParaRPr lang="cs-CZ" sz="2800" dirty="0"/>
          </a:p>
          <a:p>
            <a:r>
              <a:rPr lang="cs-CZ" sz="2800" dirty="0" smtClean="0"/>
              <a:t>AUTÍČKO            100 – 60  =  </a:t>
            </a:r>
            <a:r>
              <a:rPr lang="cs-CZ" sz="2800" dirty="0" smtClean="0">
                <a:solidFill>
                  <a:srgbClr val="FF0000"/>
                </a:solidFill>
              </a:rPr>
              <a:t>40</a:t>
            </a:r>
            <a:r>
              <a:rPr lang="cs-CZ" sz="2800" dirty="0" smtClean="0"/>
              <a:t>  Kč</a:t>
            </a:r>
          </a:p>
          <a:p>
            <a:endParaRPr lang="cs-CZ" sz="2800" dirty="0"/>
          </a:p>
          <a:p>
            <a:r>
              <a:rPr lang="cs-CZ" sz="2800" dirty="0" smtClean="0"/>
              <a:t>KOSTKY               100 – 80  =  </a:t>
            </a:r>
            <a:r>
              <a:rPr lang="cs-CZ" sz="2800" dirty="0" smtClean="0">
                <a:solidFill>
                  <a:srgbClr val="FF0000"/>
                </a:solidFill>
              </a:rPr>
              <a:t>20 </a:t>
            </a:r>
            <a:r>
              <a:rPr lang="cs-CZ" sz="2800" dirty="0" smtClean="0"/>
              <a:t> Kč</a:t>
            </a:r>
          </a:p>
          <a:p>
            <a:endParaRPr lang="cs-CZ" sz="2800" dirty="0"/>
          </a:p>
          <a:p>
            <a:r>
              <a:rPr lang="cs-CZ" sz="2800" dirty="0" smtClean="0"/>
              <a:t>KOČÁREK            100 –   0  = </a:t>
            </a:r>
            <a:r>
              <a:rPr lang="cs-CZ" sz="2800" dirty="0" smtClean="0">
                <a:solidFill>
                  <a:srgbClr val="FF0000"/>
                </a:solidFill>
              </a:rPr>
              <a:t>100</a:t>
            </a:r>
            <a:r>
              <a:rPr lang="cs-CZ" sz="2800" dirty="0" smtClean="0"/>
              <a:t> Kč</a:t>
            </a:r>
          </a:p>
          <a:p>
            <a:endParaRPr lang="cs-CZ" sz="2800" dirty="0"/>
          </a:p>
          <a:p>
            <a:r>
              <a:rPr lang="cs-CZ" sz="2800" dirty="0" smtClean="0"/>
              <a:t>MÍČ                     100 – 90  =   </a:t>
            </a:r>
            <a:r>
              <a:rPr lang="cs-CZ" sz="2800" dirty="0" smtClean="0">
                <a:solidFill>
                  <a:srgbClr val="FF0000"/>
                </a:solidFill>
              </a:rPr>
              <a:t>10</a:t>
            </a:r>
            <a:r>
              <a:rPr lang="cs-CZ" sz="2800" dirty="0" smtClean="0"/>
              <a:t> Kč</a:t>
            </a:r>
          </a:p>
          <a:p>
            <a:endParaRPr lang="cs-CZ" sz="2800" dirty="0"/>
          </a:p>
          <a:p>
            <a:endParaRPr lang="cs-CZ" sz="28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179512" y="1412776"/>
            <a:ext cx="8712968" cy="0"/>
          </a:xfrm>
          <a:prstGeom prst="line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380312" y="1196752"/>
            <a:ext cx="79208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95536" y="5373216"/>
            <a:ext cx="151216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95536" y="6237312"/>
            <a:ext cx="75608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714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10608" y="495145"/>
            <a:ext cx="4850776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15076" y="562797"/>
            <a:ext cx="52205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 Dokážeš Ivaně upéct dort?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529680" y="2961662"/>
            <a:ext cx="7992888" cy="3384376"/>
          </a:xfrm>
          <a:prstGeom prst="ca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51620" y="1529894"/>
            <a:ext cx="6624736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295636" y="1597546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Vypočítej , kolik potřebuješ surovin.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078182" y="4629205"/>
            <a:ext cx="1590537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668719" y="3914297"/>
            <a:ext cx="1590537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277868" y="4617132"/>
            <a:ext cx="1590537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818457" y="3735675"/>
            <a:ext cx="1590537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17291" y="4733573"/>
            <a:ext cx="1734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/>
              <a:t>MOUKA</a:t>
            </a:r>
            <a:r>
              <a:rPr lang="cs-CZ" dirty="0" smtClean="0"/>
              <a:t>             </a:t>
            </a:r>
            <a:r>
              <a:rPr lang="cs-CZ" sz="2400" dirty="0"/>
              <a:t>5</a:t>
            </a:r>
            <a:r>
              <a:rPr lang="cs-CZ" sz="2400" dirty="0" smtClean="0"/>
              <a:t>0 – 10 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43313" y="3914297"/>
            <a:ext cx="1734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   VEJCE      20 – 10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05858" y="4622666"/>
            <a:ext cx="17345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/>
              <a:t>OLEJ</a:t>
            </a:r>
            <a:r>
              <a:rPr lang="cs-CZ" dirty="0" smtClean="0"/>
              <a:t>             </a:t>
            </a:r>
            <a:r>
              <a:rPr lang="cs-CZ" sz="2400" dirty="0" smtClean="0"/>
              <a:t>30 – 20</a:t>
            </a:r>
          </a:p>
          <a:p>
            <a:pPr algn="ctr"/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65062" y="3735675"/>
            <a:ext cx="1734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/>
              <a:t>SALÁM</a:t>
            </a:r>
            <a:r>
              <a:rPr lang="cs-CZ" dirty="0" smtClean="0"/>
              <a:t>             </a:t>
            </a:r>
            <a:r>
              <a:rPr lang="cs-CZ" sz="2400" dirty="0" smtClean="0"/>
              <a:t>20 – 20 </a:t>
            </a:r>
            <a:endParaRPr lang="cs-CZ" sz="2400" dirty="0"/>
          </a:p>
        </p:txBody>
      </p:sp>
      <p:sp>
        <p:nvSpPr>
          <p:cNvPr id="19" name="Ovál 18"/>
          <p:cNvSpPr/>
          <p:nvPr/>
        </p:nvSpPr>
        <p:spPr>
          <a:xfrm>
            <a:off x="4168076" y="4795754"/>
            <a:ext cx="591822" cy="6134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777225" y="5498473"/>
            <a:ext cx="591822" cy="6134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336429" y="4617132"/>
            <a:ext cx="591822" cy="6134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577539" y="5498473"/>
            <a:ext cx="591822" cy="6134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11560" y="3774584"/>
            <a:ext cx="1590537" cy="1584176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9680" y="3822853"/>
            <a:ext cx="1734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400" dirty="0" smtClean="0"/>
              <a:t>CUKR</a:t>
            </a:r>
            <a:r>
              <a:rPr lang="cs-CZ" dirty="0" smtClean="0"/>
              <a:t>             </a:t>
            </a:r>
            <a:r>
              <a:rPr lang="cs-CZ" sz="2400" dirty="0" smtClean="0"/>
              <a:t>20 + 20</a:t>
            </a:r>
            <a:endParaRPr lang="cs-CZ" sz="2400" dirty="0"/>
          </a:p>
        </p:txBody>
      </p:sp>
      <p:sp>
        <p:nvSpPr>
          <p:cNvPr id="25" name="Ovál 24"/>
          <p:cNvSpPr/>
          <p:nvPr/>
        </p:nvSpPr>
        <p:spPr>
          <a:xfrm>
            <a:off x="1110917" y="4598596"/>
            <a:ext cx="591822" cy="61346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51620" y="4733573"/>
            <a:ext cx="551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18242" y="5592162"/>
            <a:ext cx="551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88849" y="5564570"/>
            <a:ext cx="551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1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208779" y="4897095"/>
            <a:ext cx="551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1</a:t>
            </a:r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35653" y="4733573"/>
            <a:ext cx="551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79512" y="260648"/>
            <a:ext cx="8712968" cy="6336704"/>
          </a:xfrm>
          <a:prstGeom prst="rect">
            <a:avLst/>
          </a:prstGeom>
          <a:noFill/>
          <a:ln w="76200">
            <a:solidFill>
              <a:srgbClr val="71360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93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12968" cy="6336704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děrná páska 2"/>
          <p:cNvSpPr/>
          <p:nvPr/>
        </p:nvSpPr>
        <p:spPr>
          <a:xfrm>
            <a:off x="611560" y="692696"/>
            <a:ext cx="7848872" cy="1368152"/>
          </a:xfrm>
          <a:prstGeom prst="flowChartPunchedTap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27333" y="1084384"/>
            <a:ext cx="8676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Nakresli dárek, který si přeješ k narozeninám.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8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9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395</Words>
  <Application>Microsoft Office PowerPoint</Application>
  <PresentationFormat>Předvádění na obrazovce (4:3)</PresentationFormat>
  <Paragraphs>111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13</cp:revision>
  <dcterms:created xsi:type="dcterms:W3CDTF">2012-08-05T18:17:41Z</dcterms:created>
  <dcterms:modified xsi:type="dcterms:W3CDTF">2012-09-14T18:49:28Z</dcterms:modified>
</cp:coreProperties>
</file>