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6" r:id="rId3"/>
    <p:sldId id="258" r:id="rId4"/>
    <p:sldId id="262" r:id="rId5"/>
    <p:sldId id="263" r:id="rId6"/>
    <p:sldId id="259" r:id="rId7"/>
    <p:sldId id="261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C80"/>
    <a:srgbClr val="E9EFF7"/>
    <a:srgbClr val="FFCCCC"/>
    <a:srgbClr val="00924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2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VY_42_INOVACE_14_SČÍTÁNÍ TYP 40 + 2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 typ 40 + 2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F47475-8F72-4CB8-975C-855FC2FBB950}" type="presOf" srcId="{DAEA276B-ECF9-46F6-A7D3-4693B2D32BC4}" destId="{CDED6FE3-AD8F-4ACC-B6B8-710EDDD97598}" srcOrd="0" destOrd="0" presId="urn:microsoft.com/office/officeart/2005/8/layout/target3"/>
    <dgm:cxn modelId="{5A4739A6-CB3C-476B-87D8-A3F7B51FAE47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F6BE922B-8985-4D8B-B6E2-C56C4D01A751}" type="presOf" srcId="{C73C7642-F245-4585-8F88-243F9FAEF6CA}" destId="{AA41A67C-3D3F-4AE9-9E0F-5D7F7BB2E74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1A77F3B-C0F8-441A-9FBA-8A284EBEAED3}" type="presOf" srcId="{019433A1-1324-4DE1-9E6F-32B851095F74}" destId="{E7297F21-D4FD-4A41-AE58-814D01A6B5E7}" srcOrd="1" destOrd="0" presId="urn:microsoft.com/office/officeart/2005/8/layout/target3"/>
    <dgm:cxn modelId="{164544AB-C39C-4F72-B1F5-99D6B5F3A5DC}" type="presOf" srcId="{C73C7642-F245-4585-8F88-243F9FAEF6CA}" destId="{97289DF2-90F4-4EC2-A9FC-633B00BAB610}" srcOrd="0" destOrd="0" presId="urn:microsoft.com/office/officeart/2005/8/layout/target3"/>
    <dgm:cxn modelId="{CFDA8C5C-500E-4E0B-8C69-6C877D6282C7}" type="presOf" srcId="{FBBFC3EA-9D9D-4F3A-BEA6-9C2C0E46BF20}" destId="{643EA938-EDE0-4533-ACCC-D2BD6F3A527C}" srcOrd="0" destOrd="0" presId="urn:microsoft.com/office/officeart/2005/8/layout/target3"/>
    <dgm:cxn modelId="{84DDE2D3-DBCB-43B4-BF06-6B88683DA40B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B625790-12DD-4A71-9637-49BA73F56E14}" type="presOf" srcId="{39F8B381-5807-488E-AC22-73DD4140ED4A}" destId="{71045F8C-00FA-488E-A7BD-E2E6753D979D}" srcOrd="0" destOrd="0" presId="urn:microsoft.com/office/officeart/2005/8/layout/target3"/>
    <dgm:cxn modelId="{676D0D07-A1CB-4DC8-98D4-780AC4C54EEE}" type="presOf" srcId="{445C7998-7549-48B0-BD68-D4F0167F02E5}" destId="{4D19AB04-24FA-40C2-B203-52AE3D15E171}" srcOrd="1" destOrd="0" presId="urn:microsoft.com/office/officeart/2005/8/layout/target3"/>
    <dgm:cxn modelId="{B2C096CF-B88C-42B0-8EA7-BE83A83E2743}" type="presOf" srcId="{FBBFC3EA-9D9D-4F3A-BEA6-9C2C0E46BF20}" destId="{832BF48F-0145-4429-9E02-8FCA946CCE9E}" srcOrd="1" destOrd="0" presId="urn:microsoft.com/office/officeart/2005/8/layout/target3"/>
    <dgm:cxn modelId="{00672277-07AF-4959-9486-33B84F55E3E5}" type="presOf" srcId="{019433A1-1324-4DE1-9E6F-32B851095F74}" destId="{A3817367-F2BC-482F-8832-FA00B51DCCF3}" srcOrd="0" destOrd="0" presId="urn:microsoft.com/office/officeart/2005/8/layout/target3"/>
    <dgm:cxn modelId="{40596DEB-652F-4F10-9BCD-BF0A778CC153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547DDC2-97F0-4919-94E3-D6C8058BA769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133FB03-C539-490A-96FB-BFC0449C88B6}" type="presParOf" srcId="{71045F8C-00FA-488E-A7BD-E2E6753D979D}" destId="{3577EC6B-C980-4F34-8C69-4365E7B8FC8C}" srcOrd="0" destOrd="0" presId="urn:microsoft.com/office/officeart/2005/8/layout/target3"/>
    <dgm:cxn modelId="{FC8077AA-1797-4B6F-BC58-DBB9D1A590CF}" type="presParOf" srcId="{71045F8C-00FA-488E-A7BD-E2E6753D979D}" destId="{6940EB87-DC1D-4BC3-9408-9AC2E1FFC039}" srcOrd="1" destOrd="0" presId="urn:microsoft.com/office/officeart/2005/8/layout/target3"/>
    <dgm:cxn modelId="{4EF829FA-7F7F-4C74-9F23-B1C6F6923658}" type="presParOf" srcId="{71045F8C-00FA-488E-A7BD-E2E6753D979D}" destId="{BC35EE03-4121-4EF9-923D-7CB6D30D358D}" srcOrd="2" destOrd="0" presId="urn:microsoft.com/office/officeart/2005/8/layout/target3"/>
    <dgm:cxn modelId="{1C7334A0-3EE6-406A-99A7-6090A24BD2CA}" type="presParOf" srcId="{71045F8C-00FA-488E-A7BD-E2E6753D979D}" destId="{C95EEA27-3CBF-4645-A92D-9D8AF5C1CBFC}" srcOrd="3" destOrd="0" presId="urn:microsoft.com/office/officeart/2005/8/layout/target3"/>
    <dgm:cxn modelId="{B934BF0E-3108-482B-B0E6-BDBB260FA9BA}" type="presParOf" srcId="{71045F8C-00FA-488E-A7BD-E2E6753D979D}" destId="{851BB866-B6AE-4566-893F-4C635BA974FC}" srcOrd="4" destOrd="0" presId="urn:microsoft.com/office/officeart/2005/8/layout/target3"/>
    <dgm:cxn modelId="{D8A1B316-B92E-4900-A6F9-465E2B950A5A}" type="presParOf" srcId="{71045F8C-00FA-488E-A7BD-E2E6753D979D}" destId="{643EA938-EDE0-4533-ACCC-D2BD6F3A527C}" srcOrd="5" destOrd="0" presId="urn:microsoft.com/office/officeart/2005/8/layout/target3"/>
    <dgm:cxn modelId="{B66B9DF5-66A8-496F-98B0-846645CC0E7D}" type="presParOf" srcId="{71045F8C-00FA-488E-A7BD-E2E6753D979D}" destId="{92F31B18-D66D-4CC7-89B9-378928DE877D}" srcOrd="6" destOrd="0" presId="urn:microsoft.com/office/officeart/2005/8/layout/target3"/>
    <dgm:cxn modelId="{D340113C-7BC6-4768-9173-DBE686F5DEDF}" type="presParOf" srcId="{71045F8C-00FA-488E-A7BD-E2E6753D979D}" destId="{902074E1-B931-4618-97F1-FADBE82E9C3C}" srcOrd="7" destOrd="0" presId="urn:microsoft.com/office/officeart/2005/8/layout/target3"/>
    <dgm:cxn modelId="{7AC6C5D2-1587-4BD8-89C7-E1FCA5420745}" type="presParOf" srcId="{71045F8C-00FA-488E-A7BD-E2E6753D979D}" destId="{A3817367-F2BC-482F-8832-FA00B51DCCF3}" srcOrd="8" destOrd="0" presId="urn:microsoft.com/office/officeart/2005/8/layout/target3"/>
    <dgm:cxn modelId="{BB3FA584-42C6-45C3-ADF7-9FF5F99A7196}" type="presParOf" srcId="{71045F8C-00FA-488E-A7BD-E2E6753D979D}" destId="{626ABFF6-56C8-4386-B662-68EC364EED9D}" srcOrd="9" destOrd="0" presId="urn:microsoft.com/office/officeart/2005/8/layout/target3"/>
    <dgm:cxn modelId="{217C8D35-D8AB-40EF-94A8-D20759DAEF6A}" type="presParOf" srcId="{71045F8C-00FA-488E-A7BD-E2E6753D979D}" destId="{6DB11F1C-D028-4800-9625-6611CA9DE6D4}" srcOrd="10" destOrd="0" presId="urn:microsoft.com/office/officeart/2005/8/layout/target3"/>
    <dgm:cxn modelId="{7C9969BC-B905-44A0-BA28-382DAC832133}" type="presParOf" srcId="{71045F8C-00FA-488E-A7BD-E2E6753D979D}" destId="{CDED6FE3-AD8F-4ACC-B6B8-710EDDD97598}" srcOrd="11" destOrd="0" presId="urn:microsoft.com/office/officeart/2005/8/layout/target3"/>
    <dgm:cxn modelId="{D3100C1C-325D-4D88-8DEC-4B9DC4FAEB48}" type="presParOf" srcId="{71045F8C-00FA-488E-A7BD-E2E6753D979D}" destId="{397AC6D7-84A6-4150-958F-83C92D9ACF38}" srcOrd="12" destOrd="0" presId="urn:microsoft.com/office/officeart/2005/8/layout/target3"/>
    <dgm:cxn modelId="{286958F2-4B73-40DC-843D-761BF92806AF}" type="presParOf" srcId="{71045F8C-00FA-488E-A7BD-E2E6753D979D}" destId="{D7419528-33A6-416D-9E64-B3F7915C5149}" srcOrd="13" destOrd="0" presId="urn:microsoft.com/office/officeart/2005/8/layout/target3"/>
    <dgm:cxn modelId="{E9C7690E-32E7-4E37-8C38-5351CD4E0128}" type="presParOf" srcId="{71045F8C-00FA-488E-A7BD-E2E6753D979D}" destId="{97289DF2-90F4-4EC2-A9FC-633B00BAB610}" srcOrd="14" destOrd="0" presId="urn:microsoft.com/office/officeart/2005/8/layout/target3"/>
    <dgm:cxn modelId="{AA8A8B1E-41D6-4939-8298-55A2E1F506BC}" type="presParOf" srcId="{71045F8C-00FA-488E-A7BD-E2E6753D979D}" destId="{234EBA9D-95B4-4C20-A84E-6F65F1085DC6}" srcOrd="15" destOrd="0" presId="urn:microsoft.com/office/officeart/2005/8/layout/target3"/>
    <dgm:cxn modelId="{DC0CF16B-6893-413D-B753-3D7673F4C0AE}" type="presParOf" srcId="{71045F8C-00FA-488E-A7BD-E2E6753D979D}" destId="{12255512-213F-41DF-90A6-8B4CD74A2B52}" srcOrd="16" destOrd="0" presId="urn:microsoft.com/office/officeart/2005/8/layout/target3"/>
    <dgm:cxn modelId="{98214032-4104-48D3-B274-3ED4296B46B8}" type="presParOf" srcId="{71045F8C-00FA-488E-A7BD-E2E6753D979D}" destId="{50C2F88D-8688-44C2-A854-691F34009D3B}" srcOrd="17" destOrd="0" presId="urn:microsoft.com/office/officeart/2005/8/layout/target3"/>
    <dgm:cxn modelId="{ED9F3BB6-7FCE-4F2B-BE7C-7986A8E553E2}" type="presParOf" srcId="{71045F8C-00FA-488E-A7BD-E2E6753D979D}" destId="{4D19AB04-24FA-40C2-B203-52AE3D15E171}" srcOrd="18" destOrd="0" presId="urn:microsoft.com/office/officeart/2005/8/layout/target3"/>
    <dgm:cxn modelId="{E55F45DC-F10D-4DCE-8307-4A72E3A8F8C5}" type="presParOf" srcId="{71045F8C-00FA-488E-A7BD-E2E6753D979D}" destId="{832BF48F-0145-4429-9E02-8FCA946CCE9E}" srcOrd="19" destOrd="0" presId="urn:microsoft.com/office/officeart/2005/8/layout/target3"/>
    <dgm:cxn modelId="{CC3D9334-F981-4D82-836E-CE6B6A8952E1}" type="presParOf" srcId="{71045F8C-00FA-488E-A7BD-E2E6753D979D}" destId="{E7297F21-D4FD-4A41-AE58-814D01A6B5E7}" srcOrd="20" destOrd="0" presId="urn:microsoft.com/office/officeart/2005/8/layout/target3"/>
    <dgm:cxn modelId="{34B10F29-D0E5-4AF7-A7A6-7D8AD9D4D547}" type="presParOf" srcId="{71045F8C-00FA-488E-A7BD-E2E6753D979D}" destId="{F69A1436-182C-465B-AD7F-FE48E0C090C1}" srcOrd="21" destOrd="0" presId="urn:microsoft.com/office/officeart/2005/8/layout/target3"/>
    <dgm:cxn modelId="{7BA0ABB1-F3A5-466C-A9F5-B32735F345E5}" type="presParOf" srcId="{71045F8C-00FA-488E-A7BD-E2E6753D979D}" destId="{AA41A67C-3D3F-4AE9-9E0F-5D7F7BB2E741}" srcOrd="22" destOrd="0" presId="urn:microsoft.com/office/officeart/2005/8/layout/target3"/>
    <dgm:cxn modelId="{F953DD46-1F4B-4E85-BCEB-F57FA8402F1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VY_42_INOVACE_14_SČÍTÁNÍ TYP 40 + 2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Sčítání typ 40 + 2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FAA67-DAAD-4DE1-A946-91D49CBBDE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4592D-E870-469F-A559-758392B933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100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FAA67-DAAD-4DE1-A946-91D49CBBDE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4592D-E870-469F-A559-758392B933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951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FAA67-DAAD-4DE1-A946-91D49CBBDE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4592D-E870-469F-A559-758392B933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290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FAA67-DAAD-4DE1-A946-91D49CBBDE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4592D-E870-469F-A559-758392B933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997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FAA67-DAAD-4DE1-A946-91D49CBBDE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4592D-E870-469F-A559-758392B933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62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FAA67-DAAD-4DE1-A946-91D49CBBDE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4592D-E870-469F-A559-758392B933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666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FAA67-DAAD-4DE1-A946-91D49CBBDE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4592D-E870-469F-A559-758392B933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531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FAA67-DAAD-4DE1-A946-91D49CBBDE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4592D-E870-469F-A559-758392B933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431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FAA67-DAAD-4DE1-A946-91D49CBBDE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4592D-E870-469F-A559-758392B933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370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FAA67-DAAD-4DE1-A946-91D49CBBDE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4592D-E870-469F-A559-758392B933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276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FAA67-DAAD-4DE1-A946-91D49CBBDE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4592D-E870-469F-A559-758392B933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952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0FAA67-DAAD-4DE1-A946-91D49CBBDE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24592D-E870-469F-A559-758392B933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799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1275693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499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Porovnávání</a:t>
            </a:r>
            <a:r>
              <a:rPr lang="cs-CZ" sz="2400" dirty="0" smtClean="0">
                <a:latin typeface="+mj-lt"/>
                <a:cs typeface="Times New Roman" pitchFamily="18" charset="0"/>
              </a:rPr>
              <a:t>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čísel, sčítání </a:t>
            </a:r>
            <a:r>
              <a:rPr lang="cs-CZ" sz="2400" dirty="0">
                <a:latin typeface="+mj-lt"/>
                <a:cs typeface="Times New Roman" pitchFamily="18" charset="0"/>
              </a:rPr>
              <a:t>a odčítání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typ 40+2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Slovní úloha</a:t>
            </a:r>
            <a:endParaRPr lang="cs-CZ" sz="2400" dirty="0" smtClean="0">
              <a:latin typeface="+mj-lt"/>
              <a:cs typeface="Times New Roman" pitchFamily="18" charset="0"/>
            </a:endParaRP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tabuli, tisk jednotlivých částí  (</a:t>
            </a:r>
            <a:r>
              <a:rPr lang="cs-CZ" sz="2400" dirty="0" smtClean="0">
                <a:latin typeface="+mj-lt"/>
                <a:cs typeface="Times New Roman" pitchFamily="18" charset="0"/>
              </a:rPr>
              <a:t>pero, tužka,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sešit)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</a:t>
            </a:r>
            <a:r>
              <a:rPr lang="cs-CZ" sz="2400">
                <a:latin typeface="+mj-lt"/>
                <a:cs typeface="Times New Roman" pitchFamily="18" charset="0"/>
              </a:rPr>
              <a:t>interaktivní </a:t>
            </a:r>
            <a:r>
              <a:rPr lang="cs-CZ" sz="2400" smtClean="0">
                <a:latin typeface="+mj-lt"/>
                <a:cs typeface="Times New Roman" pitchFamily="18" charset="0"/>
              </a:rPr>
              <a:t>tabule    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05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268" y="4581128"/>
            <a:ext cx="946854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|__|__|__|__|__|__|__|__|__|__|__|__|__|__|__|__|</a:t>
            </a:r>
            <a:endParaRPr lang="cs-CZ" sz="2800" b="1" dirty="0" smtClean="0"/>
          </a:p>
          <a:p>
            <a:r>
              <a:rPr lang="cs-CZ" sz="2800" dirty="0" smtClean="0">
                <a:solidFill>
                  <a:prstClr val="black"/>
                </a:solidFill>
              </a:rPr>
              <a:t>30                    </a:t>
            </a:r>
            <a:r>
              <a:rPr lang="cs-CZ" sz="2800" dirty="0" smtClean="0">
                <a:solidFill>
                  <a:srgbClr val="FF0000"/>
                </a:solidFill>
              </a:rPr>
              <a:t>          </a:t>
            </a:r>
            <a:r>
              <a:rPr lang="cs-CZ" sz="2800" dirty="0" smtClean="0">
                <a:solidFill>
                  <a:prstClr val="black"/>
                </a:solidFill>
              </a:rPr>
              <a:t>                             40             </a:t>
            </a:r>
            <a:endParaRPr lang="cs-CZ" sz="2800" dirty="0">
              <a:solidFill>
                <a:prstClr val="black"/>
              </a:solidFill>
            </a:endParaRPr>
          </a:p>
          <a:p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476672"/>
            <a:ext cx="7560840" cy="12528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63080" y="519408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9242"/>
                </a:solidFill>
              </a:rPr>
              <a:t>Porovnej tato čísla : 37 , 42 , 34, 45 , 32 , 38 .</a:t>
            </a:r>
          </a:p>
          <a:p>
            <a:r>
              <a:rPr lang="cs-CZ" sz="3200" dirty="0" smtClean="0">
                <a:solidFill>
                  <a:srgbClr val="009242"/>
                </a:solidFill>
              </a:rPr>
              <a:t>Vyznač je na číselné ose.</a:t>
            </a:r>
            <a:endParaRPr lang="cs-CZ" sz="3200" dirty="0">
              <a:solidFill>
                <a:srgbClr val="009242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58261" y="2636912"/>
            <a:ext cx="6499485" cy="93610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358261" y="2812576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9242"/>
                </a:solidFill>
              </a:rPr>
              <a:t>37        42        34        45        32         38</a:t>
            </a:r>
          </a:p>
        </p:txBody>
      </p:sp>
    </p:spTree>
    <p:extLst>
      <p:ext uri="{BB962C8B-B14F-4D97-AF65-F5344CB8AC3E}">
        <p14:creationId xmlns:p14="http://schemas.microsoft.com/office/powerpoint/2010/main" val="357728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404664"/>
            <a:ext cx="7416824" cy="107721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404664"/>
            <a:ext cx="72728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R</a:t>
            </a:r>
            <a:r>
              <a:rPr lang="en-US" sz="3200" b="1" dirty="0" err="1" smtClean="0">
                <a:solidFill>
                  <a:schemeClr val="accent2">
                    <a:lumMod val="50000"/>
                  </a:schemeClr>
                </a:solidFill>
              </a:rPr>
              <a:t>odin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u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Bílých tvoří maminka, tatínek, syn a 2 dcery. 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Urči jejich věk.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37912" y="1916832"/>
            <a:ext cx="1944216" cy="116370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889096" y="1937227"/>
            <a:ext cx="19667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MAMINKA</a:t>
            </a:r>
          </a:p>
          <a:p>
            <a:r>
              <a:rPr lang="cs-CZ" sz="2800" dirty="0" smtClean="0"/>
              <a:t>30 + 5 = ___</a:t>
            </a:r>
            <a:endParaRPr lang="cs-CZ" sz="28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937912" y="2422523"/>
            <a:ext cx="1917932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1028265" y="3485255"/>
            <a:ext cx="1944216" cy="11992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999602" y="3521133"/>
            <a:ext cx="1966748" cy="138499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DAVID</a:t>
            </a:r>
          </a:p>
          <a:p>
            <a:r>
              <a:rPr lang="cs-CZ" sz="2800" dirty="0" smtClean="0"/>
              <a:t>10 + 3 = ___</a:t>
            </a:r>
          </a:p>
          <a:p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999602" y="4018759"/>
            <a:ext cx="196674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3719170" y="3514703"/>
            <a:ext cx="1944216" cy="116983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696638" y="3541235"/>
            <a:ext cx="19667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ELIŠKA</a:t>
            </a:r>
          </a:p>
          <a:p>
            <a:r>
              <a:rPr lang="cs-CZ" sz="2800" dirty="0" smtClean="0"/>
              <a:t>0 + 2 = 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___</a:t>
            </a:r>
          </a:p>
          <a:p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3696638" y="4005470"/>
            <a:ext cx="1966748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5389192" y="1916832"/>
            <a:ext cx="1944216" cy="116370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389192" y="1980418"/>
            <a:ext cx="1966748" cy="138499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TATÍNEK</a:t>
            </a:r>
          </a:p>
          <a:p>
            <a:r>
              <a:rPr lang="cs-CZ" sz="2800" dirty="0" smtClean="0"/>
              <a:t>30 + 8 = ___</a:t>
            </a:r>
          </a:p>
          <a:p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5404126" y="2422523"/>
            <a:ext cx="196674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6393013" y="3521133"/>
            <a:ext cx="1944216" cy="116340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6375176" y="3544028"/>
            <a:ext cx="19667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LENKA</a:t>
            </a:r>
          </a:p>
          <a:p>
            <a:r>
              <a:rPr lang="cs-CZ" sz="2800" dirty="0" smtClean="0"/>
              <a:t>10 + 1 = ___</a:t>
            </a:r>
          </a:p>
          <a:p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6393013" y="4039781"/>
            <a:ext cx="1966748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631152" y="5160300"/>
            <a:ext cx="7920880" cy="102785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30838" y="5160300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DOPLŇ:                                                                                                               </a:t>
            </a:r>
            <a:r>
              <a:rPr lang="cs-CZ" sz="2800" b="1" dirty="0" smtClean="0"/>
              <a:t>Nejstarší je ___________a nejmladší je __________.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05612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60908" y="2636912"/>
            <a:ext cx="1944216" cy="576064"/>
          </a:xfrm>
          <a:prstGeom prst="rect">
            <a:avLst/>
          </a:prstGeom>
          <a:solidFill>
            <a:srgbClr val="FFCCCC"/>
          </a:solidFill>
          <a:ln w="57150"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LENKA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943986" y="2636912"/>
            <a:ext cx="1944216" cy="576064"/>
          </a:xfrm>
          <a:prstGeom prst="rect">
            <a:avLst/>
          </a:prstGeom>
          <a:solidFill>
            <a:srgbClr val="E9EFF7"/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DAVID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326085" y="278293"/>
            <a:ext cx="8496944" cy="2014261"/>
          </a:xfrm>
          <a:prstGeom prst="downArrow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486325" y="278293"/>
            <a:ext cx="41764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Děti soutěžily ve správném počítání. Jistě to zvládneš také. Vyber si ten správný sloupeček.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6083" y="3573016"/>
            <a:ext cx="3813867" cy="2304256"/>
          </a:xfrm>
          <a:prstGeom prst="rect">
            <a:avLst/>
          </a:prstGeom>
          <a:noFill/>
          <a:ln w="57150"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09161" y="3573016"/>
            <a:ext cx="3813867" cy="2304256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26083" y="3717032"/>
            <a:ext cx="38138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40 + 6 = ___        5 +  70 = ___</a:t>
            </a:r>
          </a:p>
          <a:p>
            <a:r>
              <a:rPr lang="cs-CZ" sz="2400" b="1" dirty="0" smtClean="0"/>
              <a:t>20 + 3 = ___        8 +  60 = ___</a:t>
            </a:r>
          </a:p>
          <a:p>
            <a:r>
              <a:rPr lang="cs-CZ" sz="2400" b="1" dirty="0" smtClean="0"/>
              <a:t>90 + 1 = ___        2 +  50 = ___</a:t>
            </a:r>
          </a:p>
          <a:p>
            <a:r>
              <a:rPr lang="cs-CZ" sz="2400" b="1" dirty="0" smtClean="0"/>
              <a:t>10 + 4 = ___        7 +  30 = ___</a:t>
            </a:r>
          </a:p>
          <a:p>
            <a:r>
              <a:rPr lang="cs-CZ" sz="2400" b="1" dirty="0" smtClean="0"/>
              <a:t>80 + 9 = ___        0 +100 = ___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11005" y="3717032"/>
            <a:ext cx="38138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+ 4 = ___        0 +100 = ___</a:t>
            </a:r>
          </a:p>
          <a:p>
            <a:r>
              <a:rPr lang="cs-CZ" sz="2400" b="1" dirty="0"/>
              <a:t>8</a:t>
            </a:r>
            <a:r>
              <a:rPr lang="cs-CZ" sz="2400" b="1" dirty="0" smtClean="0"/>
              <a:t>0 + 6 = ___        9 +  90 = ___</a:t>
            </a:r>
          </a:p>
          <a:p>
            <a:r>
              <a:rPr lang="cs-CZ" sz="2400" b="1" dirty="0"/>
              <a:t>7</a:t>
            </a:r>
            <a:r>
              <a:rPr lang="cs-CZ" sz="2400" b="1" dirty="0" smtClean="0"/>
              <a:t>0 + 3 = ___        5 +  30 = ___</a:t>
            </a:r>
          </a:p>
          <a:p>
            <a:r>
              <a:rPr lang="cs-CZ" sz="2400" b="1" dirty="0" smtClean="0"/>
              <a:t>60 + 2 = ___        8 +  50 = ___</a:t>
            </a:r>
          </a:p>
          <a:p>
            <a:r>
              <a:rPr lang="cs-CZ" sz="2400" b="1" dirty="0"/>
              <a:t>2</a:t>
            </a:r>
            <a:r>
              <a:rPr lang="cs-CZ" sz="2400" b="1" dirty="0" smtClean="0"/>
              <a:t>0 + 1 = ___        7 +  40 = ___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17651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268" y="4581128"/>
            <a:ext cx="946854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|__|__|__|__|__|__|__|__|__|__|__|__|__|__|__|__|</a:t>
            </a:r>
            <a:endParaRPr lang="cs-CZ" sz="2800" b="1" dirty="0" smtClean="0"/>
          </a:p>
          <a:p>
            <a:r>
              <a:rPr lang="cs-CZ" sz="2800" dirty="0" smtClean="0">
                <a:solidFill>
                  <a:prstClr val="black"/>
                </a:solidFill>
              </a:rPr>
              <a:t>30 </a:t>
            </a:r>
            <a:r>
              <a:rPr lang="en-US" sz="2800" dirty="0" smtClean="0">
                <a:solidFill>
                  <a:prstClr val="black"/>
                </a:solidFill>
              </a:rPr>
              <a:t>      32</a:t>
            </a:r>
            <a:r>
              <a:rPr lang="cs-CZ" sz="2800" dirty="0" smtClean="0">
                <a:solidFill>
                  <a:prstClr val="black"/>
                </a:solidFill>
              </a:rPr>
              <a:t>         </a:t>
            </a:r>
            <a:r>
              <a:rPr lang="en-US" sz="2800" dirty="0" smtClean="0">
                <a:solidFill>
                  <a:prstClr val="black"/>
                </a:solidFill>
              </a:rPr>
              <a:t>34</a:t>
            </a:r>
            <a:r>
              <a:rPr lang="cs-CZ" sz="2800" dirty="0" smtClean="0">
                <a:solidFill>
                  <a:prstClr val="black"/>
                </a:solidFill>
              </a:rPr>
              <a:t>            </a:t>
            </a:r>
            <a:r>
              <a:rPr lang="en-US" sz="2800" dirty="0" smtClean="0">
                <a:solidFill>
                  <a:prstClr val="black"/>
                </a:solidFill>
              </a:rPr>
              <a:t>   37   38        40        42               45</a:t>
            </a:r>
            <a:endParaRPr lang="cs-CZ" sz="2800" dirty="0">
              <a:solidFill>
                <a:prstClr val="black"/>
              </a:solidFill>
            </a:endParaRPr>
          </a:p>
          <a:p>
            <a:r>
              <a:rPr lang="en-US" sz="4000" dirty="0" smtClean="0">
                <a:solidFill>
                  <a:prstClr val="black"/>
                </a:solidFill>
              </a:rPr>
              <a:t>    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88381" y="692696"/>
            <a:ext cx="7560840" cy="12528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rgbClr val="0092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88381" y="754904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9242"/>
                </a:solidFill>
              </a:rPr>
              <a:t>Porovnej tato čísla : 37 , 42 , 34, 45 , 32 , 38 .</a:t>
            </a:r>
          </a:p>
          <a:p>
            <a:r>
              <a:rPr lang="cs-CZ" sz="3200" dirty="0" smtClean="0">
                <a:solidFill>
                  <a:srgbClr val="009242"/>
                </a:solidFill>
              </a:rPr>
              <a:t>Vyznač je na číselné ose.</a:t>
            </a:r>
            <a:endParaRPr lang="cs-CZ" sz="3200" dirty="0">
              <a:solidFill>
                <a:srgbClr val="009242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58261" y="2636912"/>
            <a:ext cx="6499485" cy="93610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358261" y="2812576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9242"/>
                </a:solidFill>
              </a:rPr>
              <a:t>37   </a:t>
            </a:r>
            <a:r>
              <a:rPr lang="en-US" sz="3200" dirty="0" smtClean="0">
                <a:solidFill>
                  <a:srgbClr val="FF0000"/>
                </a:solidFill>
              </a:rPr>
              <a:t>&lt;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009242"/>
                </a:solidFill>
              </a:rPr>
              <a:t>  42   </a:t>
            </a:r>
            <a:r>
              <a:rPr lang="en-US" sz="3200" dirty="0" smtClean="0">
                <a:solidFill>
                  <a:srgbClr val="FF0000"/>
                </a:solidFill>
              </a:rPr>
              <a:t>&gt;</a:t>
            </a:r>
            <a:r>
              <a:rPr lang="cs-CZ" sz="3200" dirty="0" smtClean="0">
                <a:solidFill>
                  <a:srgbClr val="009242"/>
                </a:solidFill>
              </a:rPr>
              <a:t>   34   </a:t>
            </a:r>
            <a:r>
              <a:rPr lang="en-US" sz="3200" dirty="0" smtClean="0">
                <a:solidFill>
                  <a:srgbClr val="FF0000"/>
                </a:solidFill>
              </a:rPr>
              <a:t>&lt;</a:t>
            </a:r>
            <a:r>
              <a:rPr lang="cs-CZ" sz="3200" dirty="0" smtClean="0">
                <a:solidFill>
                  <a:srgbClr val="009242"/>
                </a:solidFill>
              </a:rPr>
              <a:t>   45   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en-US" sz="3200" dirty="0" smtClean="0">
                <a:solidFill>
                  <a:srgbClr val="FF0000"/>
                </a:solidFill>
              </a:rPr>
              <a:t>&gt;</a:t>
            </a:r>
            <a:r>
              <a:rPr lang="cs-CZ" sz="3200" dirty="0" smtClean="0">
                <a:solidFill>
                  <a:srgbClr val="FF0000"/>
                </a:solidFill>
              </a:rPr>
              <a:t>   </a:t>
            </a:r>
            <a:r>
              <a:rPr lang="cs-CZ" sz="3200" dirty="0" smtClean="0">
                <a:solidFill>
                  <a:srgbClr val="009242"/>
                </a:solidFill>
              </a:rPr>
              <a:t>32   </a:t>
            </a:r>
            <a:r>
              <a:rPr lang="en-US" sz="3200" dirty="0" smtClean="0">
                <a:solidFill>
                  <a:srgbClr val="FF0000"/>
                </a:solidFill>
              </a:rPr>
              <a:t>&lt;</a:t>
            </a:r>
            <a:r>
              <a:rPr lang="cs-CZ" sz="3200" dirty="0" smtClean="0">
                <a:solidFill>
                  <a:srgbClr val="009242"/>
                </a:solidFill>
              </a:rPr>
              <a:t>   38</a:t>
            </a:r>
          </a:p>
        </p:txBody>
      </p:sp>
      <p:sp>
        <p:nvSpPr>
          <p:cNvPr id="3" name="Ovál 2"/>
          <p:cNvSpPr/>
          <p:nvPr/>
        </p:nvSpPr>
        <p:spPr>
          <a:xfrm>
            <a:off x="4560789" y="4891357"/>
            <a:ext cx="216024" cy="23765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369807" y="4907600"/>
            <a:ext cx="216024" cy="23765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8219140" y="4896486"/>
            <a:ext cx="216024" cy="23765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411760" y="4869160"/>
            <a:ext cx="216024" cy="23765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660232" y="4907601"/>
            <a:ext cx="216024" cy="23765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995936" y="4869160"/>
            <a:ext cx="216024" cy="23765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59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404664"/>
            <a:ext cx="7416824" cy="107721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404664"/>
            <a:ext cx="72728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R</a:t>
            </a:r>
            <a:r>
              <a:rPr lang="en-US" sz="3200" b="1" dirty="0" err="1" smtClean="0">
                <a:solidFill>
                  <a:schemeClr val="accent2">
                    <a:lumMod val="50000"/>
                  </a:schemeClr>
                </a:solidFill>
              </a:rPr>
              <a:t>odin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u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Bílých tvoří maminka, tatínek, syn a 2 dcery. 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Urči jejich věk.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37912" y="1916832"/>
            <a:ext cx="1944216" cy="116370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889096" y="1937227"/>
            <a:ext cx="19667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MAMINKA</a:t>
            </a:r>
          </a:p>
          <a:p>
            <a:r>
              <a:rPr lang="cs-CZ" sz="2800" dirty="0" smtClean="0"/>
              <a:t>30 + 5 = </a:t>
            </a:r>
            <a:r>
              <a:rPr lang="cs-CZ" sz="2800" dirty="0" smtClean="0">
                <a:solidFill>
                  <a:srgbClr val="FF0000"/>
                </a:solidFill>
              </a:rPr>
              <a:t>35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1937912" y="2422523"/>
            <a:ext cx="1917932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1028265" y="3485255"/>
            <a:ext cx="1944216" cy="11992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999602" y="3521133"/>
            <a:ext cx="1966748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DAVID</a:t>
            </a:r>
          </a:p>
          <a:p>
            <a:r>
              <a:rPr lang="cs-CZ" sz="2800" dirty="0" smtClean="0"/>
              <a:t>10 + 3 = </a:t>
            </a:r>
            <a:r>
              <a:rPr lang="cs-CZ" sz="2800" dirty="0" smtClean="0">
                <a:solidFill>
                  <a:srgbClr val="FF0000"/>
                </a:solidFill>
              </a:rPr>
              <a:t>13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999602" y="4018759"/>
            <a:ext cx="196674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3719170" y="3514703"/>
            <a:ext cx="1944216" cy="116983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696638" y="3541235"/>
            <a:ext cx="19667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ELIŠKA</a:t>
            </a:r>
          </a:p>
          <a:p>
            <a:r>
              <a:rPr lang="cs-CZ" sz="2800" dirty="0" smtClean="0"/>
              <a:t>0 + 2 = 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2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3696638" y="4005470"/>
            <a:ext cx="1966748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5389192" y="1916832"/>
            <a:ext cx="1944216" cy="116370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389192" y="1980418"/>
            <a:ext cx="1966748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TATÍNEK</a:t>
            </a:r>
          </a:p>
          <a:p>
            <a:r>
              <a:rPr lang="cs-CZ" sz="2800" dirty="0" smtClean="0"/>
              <a:t>30 + 8 = </a:t>
            </a:r>
            <a:r>
              <a:rPr lang="cs-CZ" sz="2800" dirty="0" smtClean="0">
                <a:solidFill>
                  <a:srgbClr val="FF0000"/>
                </a:solidFill>
              </a:rPr>
              <a:t>38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5404126" y="2422523"/>
            <a:ext cx="196674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6393013" y="3521133"/>
            <a:ext cx="1944216" cy="116340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6375176" y="3544028"/>
            <a:ext cx="19667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LENKA</a:t>
            </a:r>
          </a:p>
          <a:p>
            <a:r>
              <a:rPr lang="cs-CZ" sz="2800" dirty="0" smtClean="0"/>
              <a:t>10 + 1 = </a:t>
            </a:r>
            <a:r>
              <a:rPr lang="cs-CZ" sz="2800" dirty="0" smtClean="0">
                <a:solidFill>
                  <a:srgbClr val="FF0000"/>
                </a:solidFill>
              </a:rPr>
              <a:t>11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6393013" y="4039781"/>
            <a:ext cx="1966748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1393742" y="5517232"/>
            <a:ext cx="6361808" cy="102785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5517232"/>
            <a:ext cx="7128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DOPLŇ:                                                                                                               </a:t>
            </a:r>
            <a:r>
              <a:rPr lang="cs-CZ" sz="2800" b="1" dirty="0" smtClean="0"/>
              <a:t>Nejstarší je  </a:t>
            </a:r>
            <a:r>
              <a:rPr lang="cs-CZ" sz="2800" b="1" dirty="0" smtClean="0">
                <a:solidFill>
                  <a:srgbClr val="C00000"/>
                </a:solidFill>
              </a:rPr>
              <a:t>tatínek </a:t>
            </a:r>
            <a:r>
              <a:rPr lang="cs-CZ" sz="2800" b="1" dirty="0" smtClean="0"/>
              <a:t>a nejmladší je </a:t>
            </a:r>
            <a:r>
              <a:rPr lang="cs-CZ" sz="2800" b="1" dirty="0" smtClean="0">
                <a:solidFill>
                  <a:srgbClr val="C00000"/>
                </a:solidFill>
              </a:rPr>
              <a:t>Eliška</a:t>
            </a:r>
            <a:r>
              <a:rPr lang="cs-CZ" sz="2800" b="1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44205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60908" y="2636912"/>
            <a:ext cx="1944216" cy="576064"/>
          </a:xfrm>
          <a:prstGeom prst="rect">
            <a:avLst/>
          </a:prstGeom>
          <a:solidFill>
            <a:srgbClr val="FFCCCC"/>
          </a:solidFill>
          <a:ln w="57150"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LENKA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943986" y="2636912"/>
            <a:ext cx="1944216" cy="576064"/>
          </a:xfrm>
          <a:prstGeom prst="rect">
            <a:avLst/>
          </a:prstGeom>
          <a:solidFill>
            <a:srgbClr val="E9EFF7"/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DAVID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326085" y="278293"/>
            <a:ext cx="8496944" cy="2014261"/>
          </a:xfrm>
          <a:prstGeom prst="downArrow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486325" y="278293"/>
            <a:ext cx="41764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Děti soutěžily ve správném počítání. Jistě to zvládneš také. Vyber si ten správný sloupeček.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6083" y="3573016"/>
            <a:ext cx="3813867" cy="2304256"/>
          </a:xfrm>
          <a:prstGeom prst="rect">
            <a:avLst/>
          </a:prstGeom>
          <a:noFill/>
          <a:ln w="57150"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09161" y="3573016"/>
            <a:ext cx="3813867" cy="2304256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26083" y="3717032"/>
            <a:ext cx="38138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40 + 6 = </a:t>
            </a:r>
            <a:r>
              <a:rPr lang="cs-CZ" sz="2400" b="1" dirty="0" smtClean="0">
                <a:solidFill>
                  <a:srgbClr val="FF0000"/>
                </a:solidFill>
              </a:rPr>
              <a:t>46   </a:t>
            </a:r>
            <a:r>
              <a:rPr lang="cs-CZ" sz="2400" b="1" dirty="0" smtClean="0"/>
              <a:t>        5 +  70 =  </a:t>
            </a:r>
            <a:r>
              <a:rPr lang="cs-CZ" sz="2400" b="1" dirty="0" smtClean="0">
                <a:solidFill>
                  <a:srgbClr val="FF0000"/>
                </a:solidFill>
              </a:rPr>
              <a:t>75</a:t>
            </a:r>
            <a:endParaRPr lang="cs-CZ" sz="2400" b="1" dirty="0" smtClean="0"/>
          </a:p>
          <a:p>
            <a:r>
              <a:rPr lang="cs-CZ" sz="2400" b="1" dirty="0" smtClean="0"/>
              <a:t>20 + 3 = </a:t>
            </a:r>
            <a:r>
              <a:rPr lang="cs-CZ" sz="2400" b="1" dirty="0" smtClean="0">
                <a:solidFill>
                  <a:srgbClr val="FF0000"/>
                </a:solidFill>
              </a:rPr>
              <a:t>23</a:t>
            </a:r>
            <a:r>
              <a:rPr lang="cs-CZ" sz="2400" b="1" dirty="0" smtClean="0"/>
              <a:t>           8 +  60 =  </a:t>
            </a:r>
            <a:r>
              <a:rPr lang="cs-CZ" sz="2400" b="1" dirty="0" smtClean="0">
                <a:solidFill>
                  <a:srgbClr val="FF0000"/>
                </a:solidFill>
              </a:rPr>
              <a:t>68</a:t>
            </a:r>
            <a:endParaRPr lang="cs-CZ" sz="2400" b="1" dirty="0" smtClean="0"/>
          </a:p>
          <a:p>
            <a:r>
              <a:rPr lang="cs-CZ" sz="2400" b="1" dirty="0" smtClean="0"/>
              <a:t>90 + 1 = </a:t>
            </a:r>
            <a:r>
              <a:rPr lang="cs-CZ" sz="2400" b="1" dirty="0" smtClean="0">
                <a:solidFill>
                  <a:srgbClr val="FF0000"/>
                </a:solidFill>
              </a:rPr>
              <a:t>91</a:t>
            </a:r>
            <a:r>
              <a:rPr lang="cs-CZ" sz="2400" b="1" dirty="0" smtClean="0"/>
              <a:t>           2 +  50 =  </a:t>
            </a:r>
            <a:r>
              <a:rPr lang="cs-CZ" sz="2400" b="1" dirty="0" smtClean="0">
                <a:solidFill>
                  <a:srgbClr val="FF0000"/>
                </a:solidFill>
              </a:rPr>
              <a:t>52</a:t>
            </a:r>
            <a:endParaRPr lang="cs-CZ" sz="2400" b="1" dirty="0" smtClean="0"/>
          </a:p>
          <a:p>
            <a:r>
              <a:rPr lang="cs-CZ" sz="2400" b="1" dirty="0" smtClean="0"/>
              <a:t>10 + 4 = </a:t>
            </a:r>
            <a:r>
              <a:rPr lang="cs-CZ" sz="2400" b="1" dirty="0" smtClean="0">
                <a:solidFill>
                  <a:srgbClr val="FF0000"/>
                </a:solidFill>
              </a:rPr>
              <a:t>14</a:t>
            </a:r>
            <a:r>
              <a:rPr lang="cs-CZ" sz="2400" b="1" dirty="0" smtClean="0"/>
              <a:t>           7 +  30 =  </a:t>
            </a:r>
            <a:r>
              <a:rPr lang="cs-CZ" sz="2400" b="1" dirty="0" smtClean="0">
                <a:solidFill>
                  <a:srgbClr val="FF0000"/>
                </a:solidFill>
              </a:rPr>
              <a:t>37</a:t>
            </a:r>
            <a:endParaRPr lang="cs-CZ" sz="2400" b="1" dirty="0" smtClean="0"/>
          </a:p>
          <a:p>
            <a:r>
              <a:rPr lang="cs-CZ" sz="2400" b="1" dirty="0" smtClean="0"/>
              <a:t>80 + 9 = </a:t>
            </a:r>
            <a:r>
              <a:rPr lang="cs-CZ" sz="2400" b="1" dirty="0" smtClean="0">
                <a:solidFill>
                  <a:srgbClr val="FF0000"/>
                </a:solidFill>
              </a:rPr>
              <a:t>89</a:t>
            </a:r>
            <a:r>
              <a:rPr lang="cs-CZ" sz="2400" b="1" dirty="0" smtClean="0"/>
              <a:t>           0 +100 =</a:t>
            </a:r>
            <a:r>
              <a:rPr lang="cs-CZ" sz="2400" b="1" dirty="0" smtClean="0">
                <a:solidFill>
                  <a:srgbClr val="FF0000"/>
                </a:solidFill>
              </a:rPr>
              <a:t>100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11005" y="3717032"/>
            <a:ext cx="38138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+ 4 = </a:t>
            </a:r>
            <a:r>
              <a:rPr lang="cs-CZ" sz="2400" b="1" dirty="0" smtClean="0">
                <a:solidFill>
                  <a:srgbClr val="FF0000"/>
                </a:solidFill>
              </a:rPr>
              <a:t>14</a:t>
            </a:r>
            <a:r>
              <a:rPr lang="cs-CZ" sz="2400" b="1" dirty="0" smtClean="0"/>
              <a:t>          0 +100 = </a:t>
            </a:r>
            <a:r>
              <a:rPr lang="cs-CZ" sz="2400" b="1" dirty="0" smtClean="0">
                <a:solidFill>
                  <a:srgbClr val="FF0000"/>
                </a:solidFill>
              </a:rPr>
              <a:t>100</a:t>
            </a:r>
            <a:endParaRPr lang="cs-CZ" sz="2400" b="1" dirty="0" smtClean="0"/>
          </a:p>
          <a:p>
            <a:r>
              <a:rPr lang="cs-CZ" sz="2400" b="1" dirty="0"/>
              <a:t>8</a:t>
            </a:r>
            <a:r>
              <a:rPr lang="cs-CZ" sz="2400" b="1" dirty="0" smtClean="0"/>
              <a:t>0 + 6 = </a:t>
            </a:r>
            <a:r>
              <a:rPr lang="cs-CZ" sz="2400" b="1" dirty="0" smtClean="0">
                <a:solidFill>
                  <a:srgbClr val="FF0000"/>
                </a:solidFill>
              </a:rPr>
              <a:t>86</a:t>
            </a:r>
            <a:r>
              <a:rPr lang="cs-CZ" sz="2400" b="1" dirty="0" smtClean="0"/>
              <a:t>          9 +  90 =   </a:t>
            </a:r>
            <a:r>
              <a:rPr lang="cs-CZ" sz="2400" b="1" dirty="0" smtClean="0">
                <a:solidFill>
                  <a:srgbClr val="FF0000"/>
                </a:solidFill>
              </a:rPr>
              <a:t>99</a:t>
            </a:r>
            <a:endParaRPr lang="cs-CZ" sz="2400" b="1" dirty="0" smtClean="0"/>
          </a:p>
          <a:p>
            <a:r>
              <a:rPr lang="cs-CZ" sz="2400" b="1" dirty="0"/>
              <a:t>7</a:t>
            </a:r>
            <a:r>
              <a:rPr lang="cs-CZ" sz="2400" b="1" dirty="0" smtClean="0"/>
              <a:t>0 + 3 = </a:t>
            </a:r>
            <a:r>
              <a:rPr lang="cs-CZ" sz="2400" b="1" dirty="0" smtClean="0">
                <a:solidFill>
                  <a:srgbClr val="FF0000"/>
                </a:solidFill>
              </a:rPr>
              <a:t>73</a:t>
            </a:r>
            <a:r>
              <a:rPr lang="cs-CZ" sz="2400" b="1" dirty="0" smtClean="0"/>
              <a:t>          5 +  30 =   </a:t>
            </a:r>
            <a:r>
              <a:rPr lang="cs-CZ" sz="2400" b="1" dirty="0" smtClean="0">
                <a:solidFill>
                  <a:srgbClr val="FF0000"/>
                </a:solidFill>
              </a:rPr>
              <a:t>35</a:t>
            </a:r>
            <a:endParaRPr lang="cs-CZ" sz="2400" b="1" dirty="0" smtClean="0"/>
          </a:p>
          <a:p>
            <a:r>
              <a:rPr lang="cs-CZ" sz="2400" b="1" dirty="0" smtClean="0"/>
              <a:t>60 + 2 = </a:t>
            </a:r>
            <a:r>
              <a:rPr lang="cs-CZ" sz="2400" b="1" dirty="0" smtClean="0">
                <a:solidFill>
                  <a:srgbClr val="FF0000"/>
                </a:solidFill>
              </a:rPr>
              <a:t>62</a:t>
            </a:r>
            <a:r>
              <a:rPr lang="cs-CZ" sz="2400" b="1" dirty="0" smtClean="0"/>
              <a:t>          8 +  50 =   </a:t>
            </a:r>
            <a:r>
              <a:rPr lang="cs-CZ" sz="2400" b="1" dirty="0" smtClean="0">
                <a:solidFill>
                  <a:srgbClr val="FF0000"/>
                </a:solidFill>
              </a:rPr>
              <a:t>58</a:t>
            </a:r>
            <a:endParaRPr lang="cs-CZ" sz="2400" b="1" dirty="0" smtClean="0"/>
          </a:p>
          <a:p>
            <a:r>
              <a:rPr lang="cs-CZ" sz="2400" b="1" dirty="0"/>
              <a:t>2</a:t>
            </a:r>
            <a:r>
              <a:rPr lang="cs-CZ" sz="2400" b="1" dirty="0" smtClean="0"/>
              <a:t>0 + 1 = </a:t>
            </a:r>
            <a:r>
              <a:rPr lang="cs-CZ" sz="2400" b="1" dirty="0" smtClean="0">
                <a:solidFill>
                  <a:srgbClr val="FF0000"/>
                </a:solidFill>
              </a:rPr>
              <a:t>21</a:t>
            </a:r>
            <a:r>
              <a:rPr lang="cs-CZ" sz="2400" b="1" dirty="0" smtClean="0"/>
              <a:t>          7 +  40 =   </a:t>
            </a:r>
            <a:r>
              <a:rPr lang="cs-CZ" sz="2400" b="1" dirty="0" smtClean="0">
                <a:solidFill>
                  <a:srgbClr val="FF0000"/>
                </a:solidFill>
              </a:rPr>
              <a:t>47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210507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0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537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13</cp:revision>
  <dcterms:created xsi:type="dcterms:W3CDTF">2012-08-06T06:53:58Z</dcterms:created>
  <dcterms:modified xsi:type="dcterms:W3CDTF">2012-09-14T18:58:21Z</dcterms:modified>
</cp:coreProperties>
</file>