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9" r:id="rId4"/>
    <p:sldId id="260" r:id="rId5"/>
    <p:sldId id="264" r:id="rId6"/>
    <p:sldId id="258" r:id="rId7"/>
    <p:sldId id="261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AB15AF"/>
    <a:srgbClr val="FFFF99"/>
    <a:srgbClr val="C0E399"/>
    <a:srgbClr val="BF2FA0"/>
    <a:srgbClr val="E8490A"/>
    <a:srgbClr val="F2B800"/>
    <a:srgbClr val="149AAC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VY_42_INOVACE_15_TABULKY SČÍTÁNÍ A ODČÍTÁNÍ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Tabulky sčítání a odčítání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C14A0C3-3266-44F5-A842-E71390814309}" type="presOf" srcId="{C73C7642-F245-4585-8F88-243F9FAEF6CA}" destId="{AA41A67C-3D3F-4AE9-9E0F-5D7F7BB2E741}" srcOrd="1" destOrd="0" presId="urn:microsoft.com/office/officeart/2005/8/layout/target3"/>
    <dgm:cxn modelId="{D3F8EB7E-04DA-45B1-A1E4-1DB7A3A021EF}" type="presOf" srcId="{019433A1-1324-4DE1-9E6F-32B851095F74}" destId="{E7297F21-D4FD-4A41-AE58-814D01A6B5E7}" srcOrd="1" destOrd="0" presId="urn:microsoft.com/office/officeart/2005/8/layout/target3"/>
    <dgm:cxn modelId="{DADD5835-BC8B-4776-BC2D-1FA4BC90183A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0C59045-84E0-45DD-B2A1-2DFBDDE2FEDC}" type="presOf" srcId="{EBC41103-E2E5-4D48-9B4B-425520D3D098}" destId="{F969C235-9271-4D34-B740-D627A121CAD0}" srcOrd="1" destOrd="0" presId="urn:microsoft.com/office/officeart/2005/8/layout/target3"/>
    <dgm:cxn modelId="{DE64BAFA-8352-4F0B-98B4-58E86B302F0E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E06F607-1F0C-4C19-8AA1-1074E0B6445C}" type="presOf" srcId="{C73C7642-F245-4585-8F88-243F9FAEF6CA}" destId="{97289DF2-90F4-4EC2-A9FC-633B00BAB610}" srcOrd="0" destOrd="0" presId="urn:microsoft.com/office/officeart/2005/8/layout/target3"/>
    <dgm:cxn modelId="{BD4A29A1-8DAD-442A-BA2C-E05242C5A922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541E8D7-04EC-45D9-9DF3-4533F2DC1348}" type="presOf" srcId="{FBBFC3EA-9D9D-4F3A-BEA6-9C2C0E46BF20}" destId="{643EA938-EDE0-4533-ACCC-D2BD6F3A527C}" srcOrd="0" destOrd="0" presId="urn:microsoft.com/office/officeart/2005/8/layout/target3"/>
    <dgm:cxn modelId="{EF4E8D62-9ABE-4EAD-BA6C-ED878499A039}" type="presOf" srcId="{FBBFC3EA-9D9D-4F3A-BEA6-9C2C0E46BF20}" destId="{832BF48F-0145-4429-9E02-8FCA946CCE9E}" srcOrd="1" destOrd="0" presId="urn:microsoft.com/office/officeart/2005/8/layout/target3"/>
    <dgm:cxn modelId="{8F5117FF-354B-4973-87D0-5584B95F050A}" type="presOf" srcId="{019433A1-1324-4DE1-9E6F-32B851095F74}" destId="{A3817367-F2BC-482F-8832-FA00B51DCCF3}" srcOrd="0" destOrd="0" presId="urn:microsoft.com/office/officeart/2005/8/layout/target3"/>
    <dgm:cxn modelId="{8A0D2FDA-ABE0-403B-B901-8FA0A5918EE1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14288EC-7843-4589-A506-B809086CDAA1}" type="presOf" srcId="{445C7998-7549-48B0-BD68-D4F0167F02E5}" destId="{BC35EE03-4121-4EF9-923D-7CB6D30D358D}" srcOrd="0" destOrd="0" presId="urn:microsoft.com/office/officeart/2005/8/layout/target3"/>
    <dgm:cxn modelId="{43D32300-D507-4B43-88EE-04B313669574}" type="presOf" srcId="{445C7998-7549-48B0-BD68-D4F0167F02E5}" destId="{4D19AB04-24FA-40C2-B203-52AE3D15E171}" srcOrd="1" destOrd="0" presId="urn:microsoft.com/office/officeart/2005/8/layout/target3"/>
    <dgm:cxn modelId="{48D6187F-0AB7-477F-B89F-84D68CED9BB7}" type="presParOf" srcId="{71045F8C-00FA-488E-A7BD-E2E6753D979D}" destId="{3577EC6B-C980-4F34-8C69-4365E7B8FC8C}" srcOrd="0" destOrd="0" presId="urn:microsoft.com/office/officeart/2005/8/layout/target3"/>
    <dgm:cxn modelId="{E8FB9EFD-447F-4E71-8C73-0C34FCCDDC69}" type="presParOf" srcId="{71045F8C-00FA-488E-A7BD-E2E6753D979D}" destId="{6940EB87-DC1D-4BC3-9408-9AC2E1FFC039}" srcOrd="1" destOrd="0" presId="urn:microsoft.com/office/officeart/2005/8/layout/target3"/>
    <dgm:cxn modelId="{27970A64-4437-4618-AC1E-F6EFE24A7167}" type="presParOf" srcId="{71045F8C-00FA-488E-A7BD-E2E6753D979D}" destId="{BC35EE03-4121-4EF9-923D-7CB6D30D358D}" srcOrd="2" destOrd="0" presId="urn:microsoft.com/office/officeart/2005/8/layout/target3"/>
    <dgm:cxn modelId="{7805E41F-13A4-4BE5-A43A-4CF03FB81B55}" type="presParOf" srcId="{71045F8C-00FA-488E-A7BD-E2E6753D979D}" destId="{C95EEA27-3CBF-4645-A92D-9D8AF5C1CBFC}" srcOrd="3" destOrd="0" presId="urn:microsoft.com/office/officeart/2005/8/layout/target3"/>
    <dgm:cxn modelId="{42D80E81-DACA-4093-B2D8-602C6774410C}" type="presParOf" srcId="{71045F8C-00FA-488E-A7BD-E2E6753D979D}" destId="{851BB866-B6AE-4566-893F-4C635BA974FC}" srcOrd="4" destOrd="0" presId="urn:microsoft.com/office/officeart/2005/8/layout/target3"/>
    <dgm:cxn modelId="{098E43FE-FB28-49C9-9710-4FD58CFBB222}" type="presParOf" srcId="{71045F8C-00FA-488E-A7BD-E2E6753D979D}" destId="{643EA938-EDE0-4533-ACCC-D2BD6F3A527C}" srcOrd="5" destOrd="0" presId="urn:microsoft.com/office/officeart/2005/8/layout/target3"/>
    <dgm:cxn modelId="{02846FF4-1577-4DC9-9B15-D660851691C1}" type="presParOf" srcId="{71045F8C-00FA-488E-A7BD-E2E6753D979D}" destId="{92F31B18-D66D-4CC7-89B9-378928DE877D}" srcOrd="6" destOrd="0" presId="urn:microsoft.com/office/officeart/2005/8/layout/target3"/>
    <dgm:cxn modelId="{3596030D-D46A-4937-A817-E8ACA63D1477}" type="presParOf" srcId="{71045F8C-00FA-488E-A7BD-E2E6753D979D}" destId="{902074E1-B931-4618-97F1-FADBE82E9C3C}" srcOrd="7" destOrd="0" presId="urn:microsoft.com/office/officeart/2005/8/layout/target3"/>
    <dgm:cxn modelId="{8589FC85-BD25-42CB-8133-0EC64B8595B1}" type="presParOf" srcId="{71045F8C-00FA-488E-A7BD-E2E6753D979D}" destId="{A3817367-F2BC-482F-8832-FA00B51DCCF3}" srcOrd="8" destOrd="0" presId="urn:microsoft.com/office/officeart/2005/8/layout/target3"/>
    <dgm:cxn modelId="{D5D6F92B-479B-4B48-AB3F-2213F56DA756}" type="presParOf" srcId="{71045F8C-00FA-488E-A7BD-E2E6753D979D}" destId="{626ABFF6-56C8-4386-B662-68EC364EED9D}" srcOrd="9" destOrd="0" presId="urn:microsoft.com/office/officeart/2005/8/layout/target3"/>
    <dgm:cxn modelId="{7C0B7A03-0D63-41C0-BAFB-5BC1DD8A74D7}" type="presParOf" srcId="{71045F8C-00FA-488E-A7BD-E2E6753D979D}" destId="{6DB11F1C-D028-4800-9625-6611CA9DE6D4}" srcOrd="10" destOrd="0" presId="urn:microsoft.com/office/officeart/2005/8/layout/target3"/>
    <dgm:cxn modelId="{C170B938-0E90-437E-A713-5ABDC58C9D9E}" type="presParOf" srcId="{71045F8C-00FA-488E-A7BD-E2E6753D979D}" destId="{CDED6FE3-AD8F-4ACC-B6B8-710EDDD97598}" srcOrd="11" destOrd="0" presId="urn:microsoft.com/office/officeart/2005/8/layout/target3"/>
    <dgm:cxn modelId="{2E005221-F4CC-47E3-8307-A89F908E56CD}" type="presParOf" srcId="{71045F8C-00FA-488E-A7BD-E2E6753D979D}" destId="{397AC6D7-84A6-4150-958F-83C92D9ACF38}" srcOrd="12" destOrd="0" presId="urn:microsoft.com/office/officeart/2005/8/layout/target3"/>
    <dgm:cxn modelId="{9417D285-5A2F-48F3-9939-BDB3E74E4062}" type="presParOf" srcId="{71045F8C-00FA-488E-A7BD-E2E6753D979D}" destId="{D7419528-33A6-416D-9E64-B3F7915C5149}" srcOrd="13" destOrd="0" presId="urn:microsoft.com/office/officeart/2005/8/layout/target3"/>
    <dgm:cxn modelId="{A0531C52-CC9C-4C9C-862E-3223BB750410}" type="presParOf" srcId="{71045F8C-00FA-488E-A7BD-E2E6753D979D}" destId="{97289DF2-90F4-4EC2-A9FC-633B00BAB610}" srcOrd="14" destOrd="0" presId="urn:microsoft.com/office/officeart/2005/8/layout/target3"/>
    <dgm:cxn modelId="{8FA8AAEB-A029-405B-9957-8325A23F42C1}" type="presParOf" srcId="{71045F8C-00FA-488E-A7BD-E2E6753D979D}" destId="{234EBA9D-95B4-4C20-A84E-6F65F1085DC6}" srcOrd="15" destOrd="0" presId="urn:microsoft.com/office/officeart/2005/8/layout/target3"/>
    <dgm:cxn modelId="{D5906A00-ECAB-4930-840D-9F7451B993AD}" type="presParOf" srcId="{71045F8C-00FA-488E-A7BD-E2E6753D979D}" destId="{12255512-213F-41DF-90A6-8B4CD74A2B52}" srcOrd="16" destOrd="0" presId="urn:microsoft.com/office/officeart/2005/8/layout/target3"/>
    <dgm:cxn modelId="{A7565A23-C990-4533-AF21-4A842766D46C}" type="presParOf" srcId="{71045F8C-00FA-488E-A7BD-E2E6753D979D}" destId="{50C2F88D-8688-44C2-A854-691F34009D3B}" srcOrd="17" destOrd="0" presId="urn:microsoft.com/office/officeart/2005/8/layout/target3"/>
    <dgm:cxn modelId="{DBA6BE69-0791-47E1-B7AF-4C60958EAA3C}" type="presParOf" srcId="{71045F8C-00FA-488E-A7BD-E2E6753D979D}" destId="{4D19AB04-24FA-40C2-B203-52AE3D15E171}" srcOrd="18" destOrd="0" presId="urn:microsoft.com/office/officeart/2005/8/layout/target3"/>
    <dgm:cxn modelId="{C032EFF1-FF1F-439A-A0AC-0EEE2E46E056}" type="presParOf" srcId="{71045F8C-00FA-488E-A7BD-E2E6753D979D}" destId="{832BF48F-0145-4429-9E02-8FCA946CCE9E}" srcOrd="19" destOrd="0" presId="urn:microsoft.com/office/officeart/2005/8/layout/target3"/>
    <dgm:cxn modelId="{C70DB68B-E4D8-4D39-9412-E966EBEF3176}" type="presParOf" srcId="{71045F8C-00FA-488E-A7BD-E2E6753D979D}" destId="{E7297F21-D4FD-4A41-AE58-814D01A6B5E7}" srcOrd="20" destOrd="0" presId="urn:microsoft.com/office/officeart/2005/8/layout/target3"/>
    <dgm:cxn modelId="{B97FAD9C-3B1A-4D8A-B8BD-DFE5797F37B4}" type="presParOf" srcId="{71045F8C-00FA-488E-A7BD-E2E6753D979D}" destId="{F69A1436-182C-465B-AD7F-FE48E0C090C1}" srcOrd="21" destOrd="0" presId="urn:microsoft.com/office/officeart/2005/8/layout/target3"/>
    <dgm:cxn modelId="{118EE2CC-B380-45C0-AF6E-8E0B36EE517F}" type="presParOf" srcId="{71045F8C-00FA-488E-A7BD-E2E6753D979D}" destId="{AA41A67C-3D3F-4AE9-9E0F-5D7F7BB2E741}" srcOrd="22" destOrd="0" presId="urn:microsoft.com/office/officeart/2005/8/layout/target3"/>
    <dgm:cxn modelId="{AA08B44E-8EEA-47F8-B3DC-E90BE43F36C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VY_42_INOVACE_15_TABULKY SČÍTÁNÍ A ODČÍTÁNÍ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Tabulky sčítání a odčítání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73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392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598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812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908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092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69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7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823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33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5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BE6BE-B0B0-4560-9675-EE0D09C0B18E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0CB46-0AD0-4449-9C40-F7D70C5D0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671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17363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65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Tabulky 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desítek a jednotek v oboru 0-100  bez přechodu desítek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</a:t>
            </a:r>
            <a:r>
              <a:rPr lang="cs-CZ" sz="2400" dirty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do sešitu (pero,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70589" y="465812"/>
            <a:ext cx="7447744" cy="14401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23392" y="753844"/>
            <a:ext cx="4076212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93641" y="2571221"/>
            <a:ext cx="3456384" cy="1512168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993641" y="3327305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31296" y="2550452"/>
            <a:ext cx="0" cy="1546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131202" y="256737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707266" y="255045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283330" y="256737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859394" y="255891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537257" y="2575832"/>
            <a:ext cx="3456384" cy="1512168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22" idx="1"/>
            <a:endCxn id="22" idx="3"/>
          </p:cNvCxnSpPr>
          <p:nvPr/>
        </p:nvCxnSpPr>
        <p:spPr>
          <a:xfrm>
            <a:off x="1537257" y="3331916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537257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87991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89385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265449" y="255891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841513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17577" y="2588382"/>
            <a:ext cx="0" cy="148269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527185" y="2997444"/>
            <a:ext cx="720080" cy="743042"/>
          </a:xfrm>
          <a:prstGeom prst="ellipse">
            <a:avLst/>
          </a:prstGeom>
          <a:noFill/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970175" y="278643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859338" y="371469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1385811" y="389479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1371956" y="403334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47611" y="3098898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800" dirty="0" smtClean="0"/>
              <a:t>+50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24355" y="2541992"/>
            <a:ext cx="689397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8     4     9     20   6    40   3   10    1    50   7    30 </a:t>
            </a:r>
          </a:p>
          <a:p>
            <a:endParaRPr lang="cs-CZ" sz="2800" dirty="0"/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961949" y="4716122"/>
            <a:ext cx="3456384" cy="151216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>
            <a:off x="4961949" y="5484515"/>
            <a:ext cx="345638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499604" y="4707662"/>
            <a:ext cx="0" cy="15460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099510" y="472458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675574" y="470766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251638" y="472458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827702" y="469920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1524355" y="4715261"/>
            <a:ext cx="3437594" cy="151302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>
            <a:stCxn id="53" idx="1"/>
            <a:endCxn id="53" idx="3"/>
          </p:cNvCxnSpPr>
          <p:nvPr/>
        </p:nvCxnSpPr>
        <p:spPr>
          <a:xfrm>
            <a:off x="1524355" y="5471776"/>
            <a:ext cx="343759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505565" y="473304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056299" y="4733042"/>
            <a:ext cx="0" cy="149524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657693" y="4733042"/>
            <a:ext cx="0" cy="151216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233757" y="471612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809821" y="4733042"/>
            <a:ext cx="0" cy="15037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385885" y="469920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518026" y="5132114"/>
            <a:ext cx="720080" cy="743042"/>
          </a:xfrm>
          <a:prstGeom prst="ellipse">
            <a:avLst/>
          </a:prstGeom>
          <a:noFill/>
          <a:ln w="57150">
            <a:solidFill>
              <a:srgbClr val="149AA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938483" y="494364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827646" y="587190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1354119" y="605200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1340264" y="619055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506519" y="4724582"/>
            <a:ext cx="6943506" cy="424731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/>
              <a:t> 6</a:t>
            </a:r>
            <a:r>
              <a:rPr lang="cs-CZ" sz="2800" dirty="0" smtClean="0"/>
              <a:t>     30    8   60   </a:t>
            </a:r>
          </a:p>
          <a:p>
            <a:r>
              <a:rPr lang="cs-CZ" sz="2800" dirty="0" smtClean="0"/>
              <a:t>                             35   80  37  40   33   39 100  30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 </a:t>
            </a:r>
            <a:endParaRPr lang="cs-CZ" sz="2800" dirty="0"/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64483" y="5242025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800" dirty="0" smtClean="0"/>
              <a:t>+30</a:t>
            </a:r>
            <a:endParaRPr lang="cs-CZ" sz="2800" dirty="0"/>
          </a:p>
        </p:txBody>
      </p:sp>
      <p:sp>
        <p:nvSpPr>
          <p:cNvPr id="68" name="Obdélník 67"/>
          <p:cNvSpPr/>
          <p:nvPr/>
        </p:nvSpPr>
        <p:spPr>
          <a:xfrm>
            <a:off x="6099510" y="753847"/>
            <a:ext cx="1928874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6270100" y="880327"/>
            <a:ext cx="1589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FF"/>
                </a:solidFill>
              </a:rPr>
              <a:t> </a:t>
            </a:r>
            <a:r>
              <a:rPr lang="cs-CZ" sz="3600" b="1" dirty="0" smtClean="0">
                <a:solidFill>
                  <a:srgbClr val="FF00FF"/>
                </a:solidFill>
              </a:rPr>
              <a:t>Sčítání</a:t>
            </a:r>
            <a:endParaRPr lang="cs-CZ" sz="3600" b="1" dirty="0">
              <a:solidFill>
                <a:srgbClr val="FF00FF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661829" y="862727"/>
            <a:ext cx="3641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CC"/>
                </a:solidFill>
              </a:rPr>
              <a:t>Vypočítej tabulky.</a:t>
            </a:r>
            <a:endParaRPr lang="cs-CZ" sz="3600" b="1" dirty="0">
              <a:solidFill>
                <a:srgbClr val="CC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34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0589" y="465812"/>
            <a:ext cx="7447744" cy="14401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23392" y="753844"/>
            <a:ext cx="4076212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993641" y="2571221"/>
            <a:ext cx="3456384" cy="151216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993641" y="3327305"/>
            <a:ext cx="3456384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531296" y="2550452"/>
            <a:ext cx="0" cy="154600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31202" y="256737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707266" y="255045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283330" y="256737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859394" y="2558912"/>
            <a:ext cx="0" cy="151216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537257" y="2575832"/>
            <a:ext cx="3456384" cy="151216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1"/>
            <a:endCxn id="11" idx="3"/>
          </p:cNvCxnSpPr>
          <p:nvPr/>
        </p:nvCxnSpPr>
        <p:spPr>
          <a:xfrm>
            <a:off x="1537257" y="3331916"/>
            <a:ext cx="3456384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37257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87991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89385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65449" y="255891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841513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17577" y="2588382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527185" y="2997444"/>
            <a:ext cx="720080" cy="743042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970175" y="278643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859338" y="371469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385811" y="389479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371956" y="403334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47611" y="3098898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800" dirty="0" smtClean="0"/>
              <a:t>-40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24355" y="2541992"/>
            <a:ext cx="6893977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48   44  49   50   46   40  43 100  41  60   47   80 </a:t>
            </a:r>
          </a:p>
          <a:p>
            <a:endParaRPr lang="cs-CZ" sz="2800" dirty="0"/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61949" y="4716122"/>
            <a:ext cx="3456384" cy="1512168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4961949" y="5484515"/>
            <a:ext cx="34563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499604" y="4707662"/>
            <a:ext cx="0" cy="154600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99510" y="472458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675574" y="470766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251638" y="472458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827702" y="469920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1524355" y="4715261"/>
            <a:ext cx="3437594" cy="1513029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3" idx="1"/>
            <a:endCxn id="33" idx="3"/>
          </p:cNvCxnSpPr>
          <p:nvPr/>
        </p:nvCxnSpPr>
        <p:spPr>
          <a:xfrm>
            <a:off x="1524355" y="5471776"/>
            <a:ext cx="343759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505565" y="473304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56299" y="4733042"/>
            <a:ext cx="0" cy="149524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657693" y="4733042"/>
            <a:ext cx="0" cy="151216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233757" y="471612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809821" y="4733042"/>
            <a:ext cx="0" cy="150370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385885" y="469920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518026" y="5132114"/>
            <a:ext cx="720080" cy="743042"/>
          </a:xfrm>
          <a:prstGeom prst="ellipse">
            <a:avLst/>
          </a:prstGeom>
          <a:noFill/>
          <a:ln w="57150">
            <a:solidFill>
              <a:srgbClr val="E849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938483" y="494364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827646" y="587190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1354119" y="605200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1340264" y="619055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99510" y="753847"/>
            <a:ext cx="1928874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6131202" y="880327"/>
            <a:ext cx="18971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Odčítání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661829" y="862727"/>
            <a:ext cx="3641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149AAC"/>
                </a:solidFill>
              </a:rPr>
              <a:t>Vypočítej tabulky.</a:t>
            </a:r>
            <a:endParaRPr lang="cs-CZ" sz="3600" b="1" dirty="0">
              <a:solidFill>
                <a:srgbClr val="149AAC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64483" y="5242025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800" dirty="0" smtClean="0"/>
              <a:t>-60</a:t>
            </a:r>
            <a:endParaRPr lang="cs-CZ" sz="2800" dirty="0"/>
          </a:p>
        </p:txBody>
      </p:sp>
      <p:sp>
        <p:nvSpPr>
          <p:cNvPr id="97" name="Obdélník 96"/>
          <p:cNvSpPr/>
          <p:nvPr/>
        </p:nvSpPr>
        <p:spPr>
          <a:xfrm>
            <a:off x="1538212" y="4858068"/>
            <a:ext cx="691181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80 100  90   </a:t>
            </a:r>
            <a:r>
              <a:rPr lang="cs-CZ" sz="2800" dirty="0"/>
              <a:t>60   </a:t>
            </a:r>
          </a:p>
          <a:p>
            <a:r>
              <a:rPr lang="cs-CZ" sz="2800" dirty="0"/>
              <a:t>                           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8    20   7     10   3   30    1      5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15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57032"/>
            <a:ext cx="7488832" cy="2007871"/>
          </a:xfrm>
          <a:prstGeom prst="rect">
            <a:avLst/>
          </a:prstGeom>
          <a:solidFill>
            <a:srgbClr val="C0E399"/>
          </a:solidFill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4" y="764704"/>
            <a:ext cx="6912768" cy="158417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764704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AB15AF"/>
                </a:solidFill>
              </a:rPr>
              <a:t>Zvládneš i tuto tabulku?</a:t>
            </a:r>
          </a:p>
          <a:p>
            <a:r>
              <a:rPr lang="cs-CZ" sz="4800" b="1" dirty="0" smtClean="0">
                <a:solidFill>
                  <a:srgbClr val="AB15AF"/>
                </a:solidFill>
              </a:rPr>
              <a:t>    ANO?  Odkryj kruh.</a:t>
            </a:r>
            <a:endParaRPr lang="cs-CZ" sz="4800" b="1" dirty="0">
              <a:solidFill>
                <a:srgbClr val="AB15A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46299" y="2899326"/>
            <a:ext cx="4408871" cy="152908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2" idx="1"/>
            <a:endCxn id="12" idx="3"/>
          </p:cNvCxnSpPr>
          <p:nvPr/>
        </p:nvCxnSpPr>
        <p:spPr>
          <a:xfrm>
            <a:off x="846299" y="3663870"/>
            <a:ext cx="4408871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449340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50734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26798" y="289932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02862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78926" y="2928796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011527" y="2899326"/>
            <a:ext cx="3186545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61443" y="4441705"/>
            <a:ext cx="4408870" cy="149524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stCxn id="28" idx="1"/>
            <a:endCxn id="28" idx="3"/>
          </p:cNvCxnSpPr>
          <p:nvPr/>
        </p:nvCxnSpPr>
        <p:spPr>
          <a:xfrm>
            <a:off x="861443" y="5189329"/>
            <a:ext cx="440887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36439" y="4453794"/>
            <a:ext cx="12901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037833" y="4453794"/>
            <a:ext cx="12901" cy="148305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626798" y="4424678"/>
            <a:ext cx="0" cy="151216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89961" y="4453794"/>
            <a:ext cx="12901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79105" y="4453794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846299" y="3008355"/>
            <a:ext cx="50456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    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200" dirty="0" smtClean="0"/>
              <a:t>          4   60   7   30   1</a:t>
            </a:r>
          </a:p>
          <a:p>
            <a:r>
              <a:rPr lang="cs-CZ" sz="3200" dirty="0" smtClean="0"/>
              <a:t>     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      b         </a:t>
            </a:r>
            <a:r>
              <a:rPr lang="cs-CZ" sz="3200" dirty="0" smtClean="0"/>
              <a:t>50   9   20   4  80</a:t>
            </a:r>
          </a:p>
          <a:p>
            <a:r>
              <a:rPr lang="cs-CZ" sz="3200" dirty="0" smtClean="0">
                <a:solidFill>
                  <a:srgbClr val="FF00FF"/>
                </a:solidFill>
              </a:rPr>
              <a:t>c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/>
              <a:t>=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/>
              <a:t>+</a:t>
            </a:r>
            <a:r>
              <a:rPr lang="cs-CZ" sz="3200" dirty="0" smtClean="0">
                <a:solidFill>
                  <a:srgbClr val="00B050"/>
                </a:solidFill>
              </a:rPr>
              <a:t> b  </a:t>
            </a:r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d </a:t>
            </a:r>
            <a:r>
              <a:rPr lang="cs-CZ" sz="3200" dirty="0" smtClean="0"/>
              <a:t>= </a:t>
            </a:r>
            <a:r>
              <a:rPr lang="cs-CZ" sz="3200" dirty="0" smtClean="0">
                <a:solidFill>
                  <a:srgbClr val="FF00FF"/>
                </a:solidFill>
              </a:rPr>
              <a:t>c </a:t>
            </a:r>
            <a:r>
              <a:rPr lang="cs-CZ" sz="3200" dirty="0" smtClean="0"/>
              <a:t>- 20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8" name="Veselý obličej 67"/>
          <p:cNvSpPr/>
          <p:nvPr/>
        </p:nvSpPr>
        <p:spPr>
          <a:xfrm>
            <a:off x="5940152" y="3435179"/>
            <a:ext cx="2304256" cy="2193340"/>
          </a:xfrm>
          <a:prstGeom prst="smileyFace">
            <a:avLst/>
          </a:prstGeom>
          <a:solidFill>
            <a:srgbClr val="FFFF99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5747467" y="3162243"/>
            <a:ext cx="2689626" cy="2642779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6300192" y="3514136"/>
            <a:ext cx="15841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>
                <a:solidFill>
                  <a:srgbClr val="AB15AF"/>
                </a:solidFill>
              </a:rPr>
              <a:t>?</a:t>
            </a:r>
            <a:endParaRPr lang="cs-CZ" sz="12000" b="1" dirty="0">
              <a:solidFill>
                <a:srgbClr val="AB15A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04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195736" y="465815"/>
            <a:ext cx="4896544" cy="14401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753847"/>
            <a:ext cx="3744416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788033" y="86272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CC"/>
                </a:solidFill>
              </a:rPr>
              <a:t>Vypočítej tabulky.</a:t>
            </a:r>
            <a:endParaRPr lang="cs-CZ" sz="3600" b="1" dirty="0">
              <a:solidFill>
                <a:srgbClr val="CC00CC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93641" y="2558912"/>
            <a:ext cx="3456384" cy="1512168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993641" y="3327305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31296" y="2550452"/>
            <a:ext cx="0" cy="1546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131202" y="256737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707266" y="255045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283330" y="256737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859394" y="254199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537257" y="2575832"/>
            <a:ext cx="3456384" cy="1512168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22" idx="1"/>
            <a:endCxn id="22" idx="3"/>
          </p:cNvCxnSpPr>
          <p:nvPr/>
        </p:nvCxnSpPr>
        <p:spPr>
          <a:xfrm>
            <a:off x="1537257" y="3331916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537257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087991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89385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265449" y="255891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841513" y="2575832"/>
            <a:ext cx="0" cy="152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17577" y="2588382"/>
            <a:ext cx="0" cy="148269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527185" y="2997444"/>
            <a:ext cx="720080" cy="743042"/>
          </a:xfrm>
          <a:prstGeom prst="ellipse">
            <a:avLst/>
          </a:prstGeom>
          <a:noFill/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970175" y="278643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859338" y="371469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1385811" y="389479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1371956" y="403334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47611" y="3098898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800" dirty="0" smtClean="0"/>
              <a:t>+50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24356" y="2541992"/>
            <a:ext cx="705000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8     4     9     20   6    40   3   10    1    50   7    30 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58   54   59   70  56   90   53  60  51  100  57  80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961949" y="4716122"/>
            <a:ext cx="3456384" cy="151216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>
            <a:off x="4961949" y="5484515"/>
            <a:ext cx="345638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499604" y="4707662"/>
            <a:ext cx="0" cy="154600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099510" y="472458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675574" y="470766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251638" y="472458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827702" y="469920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1505565" y="4733042"/>
            <a:ext cx="3456384" cy="151216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>
            <a:stCxn id="53" idx="1"/>
            <a:endCxn id="53" idx="3"/>
          </p:cNvCxnSpPr>
          <p:nvPr/>
        </p:nvCxnSpPr>
        <p:spPr>
          <a:xfrm>
            <a:off x="1505565" y="5489126"/>
            <a:ext cx="3456384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505565" y="473304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056299" y="473304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657693" y="473304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233757" y="471612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809821" y="4733042"/>
            <a:ext cx="0" cy="152908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385885" y="4745592"/>
            <a:ext cx="0" cy="148269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518026" y="5132114"/>
            <a:ext cx="720080" cy="743042"/>
          </a:xfrm>
          <a:prstGeom prst="ellipse">
            <a:avLst/>
          </a:prstGeom>
          <a:noFill/>
          <a:ln w="57150">
            <a:solidFill>
              <a:srgbClr val="149AA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>
            <a:off x="938483" y="494364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lný tvar 62"/>
          <p:cNvSpPr/>
          <p:nvPr/>
        </p:nvSpPr>
        <p:spPr>
          <a:xfrm>
            <a:off x="827646" y="587190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1354119" y="605200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1340264" y="619055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492664" y="4799030"/>
            <a:ext cx="7050004" cy="424731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/>
              <a:t> 6</a:t>
            </a:r>
            <a:r>
              <a:rPr lang="cs-CZ" sz="2800" dirty="0" smtClean="0"/>
              <a:t>     30    8   60    </a:t>
            </a:r>
            <a:r>
              <a:rPr lang="cs-CZ" sz="2800" dirty="0" smtClean="0">
                <a:solidFill>
                  <a:srgbClr val="FF0000"/>
                </a:solidFill>
              </a:rPr>
              <a:t>5    50   7   10    3     9    70    0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36  60   38  90   </a:t>
            </a:r>
            <a:r>
              <a:rPr lang="cs-CZ" sz="2800" dirty="0" smtClean="0"/>
              <a:t>35   80  37  40   33   39 100  30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 </a:t>
            </a:r>
            <a:endParaRPr lang="cs-CZ" sz="2800" dirty="0"/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 </a:t>
            </a:r>
          </a:p>
          <a:p>
            <a:endParaRPr lang="cs-CZ" sz="2800" dirty="0"/>
          </a:p>
          <a:p>
            <a:r>
              <a:rPr lang="cs-CZ" sz="2800" dirty="0" smtClean="0"/>
              <a:t>                             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64483" y="5242025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800" dirty="0" smtClean="0"/>
              <a:t>+30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978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0589" y="465812"/>
            <a:ext cx="7447744" cy="14401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23392" y="753844"/>
            <a:ext cx="4076212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993641" y="2571221"/>
            <a:ext cx="3456384" cy="151216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993641" y="3327305"/>
            <a:ext cx="3456384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531296" y="2550452"/>
            <a:ext cx="0" cy="154600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31202" y="256737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707266" y="255045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283330" y="256737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859394" y="2558912"/>
            <a:ext cx="0" cy="151216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537257" y="2575832"/>
            <a:ext cx="3456384" cy="151216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1"/>
            <a:endCxn id="11" idx="3"/>
          </p:cNvCxnSpPr>
          <p:nvPr/>
        </p:nvCxnSpPr>
        <p:spPr>
          <a:xfrm>
            <a:off x="1537257" y="3331916"/>
            <a:ext cx="3456384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537257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87991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89385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65449" y="255891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841513" y="2575832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17577" y="2588382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527185" y="2997444"/>
            <a:ext cx="720080" cy="743042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970175" y="278643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859338" y="371469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385811" y="389479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371956" y="403334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47611" y="3098898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r>
              <a:rPr lang="cs-CZ" sz="2800" dirty="0" smtClean="0"/>
              <a:t>-40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38211" y="2432617"/>
            <a:ext cx="6893977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48   44  49   50   46   40  43 100  41  60   47   80 </a:t>
            </a:r>
          </a:p>
          <a:p>
            <a:endParaRPr lang="cs-CZ" sz="2800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  8     4     9   10    6     0     3   60   1    20    7    40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61949" y="4716122"/>
            <a:ext cx="3456384" cy="1512168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4961949" y="5484515"/>
            <a:ext cx="345638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499604" y="4707662"/>
            <a:ext cx="0" cy="154600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99510" y="472458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675574" y="470766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251638" y="472458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827702" y="469920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1524355" y="4715261"/>
            <a:ext cx="3437594" cy="1513029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3" idx="1"/>
            <a:endCxn id="33" idx="3"/>
          </p:cNvCxnSpPr>
          <p:nvPr/>
        </p:nvCxnSpPr>
        <p:spPr>
          <a:xfrm>
            <a:off x="1524355" y="5471776"/>
            <a:ext cx="3437594" cy="0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505565" y="473304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56299" y="4733042"/>
            <a:ext cx="0" cy="149524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657693" y="4733042"/>
            <a:ext cx="0" cy="151216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233757" y="471612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809821" y="4733042"/>
            <a:ext cx="0" cy="150370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385885" y="4699202"/>
            <a:ext cx="0" cy="152908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518026" y="5132114"/>
            <a:ext cx="720080" cy="743042"/>
          </a:xfrm>
          <a:prstGeom prst="ellipse">
            <a:avLst/>
          </a:prstGeom>
          <a:noFill/>
          <a:ln w="57150">
            <a:solidFill>
              <a:srgbClr val="E849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938483" y="4943645"/>
            <a:ext cx="554181" cy="166255"/>
          </a:xfrm>
          <a:custGeom>
            <a:avLst/>
            <a:gdLst>
              <a:gd name="connsiteX0" fmla="*/ 554181 w 554181"/>
              <a:gd name="connsiteY0" fmla="*/ 0 h 166255"/>
              <a:gd name="connsiteX1" fmla="*/ 277090 w 554181"/>
              <a:gd name="connsiteY1" fmla="*/ 41564 h 166255"/>
              <a:gd name="connsiteX2" fmla="*/ 152400 w 554181"/>
              <a:gd name="connsiteY2" fmla="*/ 83128 h 166255"/>
              <a:gd name="connsiteX3" fmla="*/ 110836 w 554181"/>
              <a:gd name="connsiteY3" fmla="*/ 96982 h 166255"/>
              <a:gd name="connsiteX4" fmla="*/ 0 w 554181"/>
              <a:gd name="connsiteY4" fmla="*/ 166255 h 16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4181" h="166255">
                <a:moveTo>
                  <a:pt x="554181" y="0"/>
                </a:moveTo>
                <a:cubicBezTo>
                  <a:pt x="331092" y="15935"/>
                  <a:pt x="421707" y="-6642"/>
                  <a:pt x="277090" y="41564"/>
                </a:cubicBezTo>
                <a:lnTo>
                  <a:pt x="152400" y="83128"/>
                </a:lnTo>
                <a:lnTo>
                  <a:pt x="110836" y="96982"/>
                </a:lnTo>
                <a:cubicBezTo>
                  <a:pt x="19117" y="158128"/>
                  <a:pt x="57495" y="137506"/>
                  <a:pt x="0" y="166255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827646" y="5871900"/>
            <a:ext cx="665018" cy="319824"/>
          </a:xfrm>
          <a:custGeom>
            <a:avLst/>
            <a:gdLst>
              <a:gd name="connsiteX0" fmla="*/ 0 w 665018"/>
              <a:gd name="connsiteY0" fmla="*/ 0 h 319824"/>
              <a:gd name="connsiteX1" fmla="*/ 13855 w 665018"/>
              <a:gd name="connsiteY1" fmla="*/ 69273 h 319824"/>
              <a:gd name="connsiteX2" fmla="*/ 55418 w 665018"/>
              <a:gd name="connsiteY2" fmla="*/ 96982 h 319824"/>
              <a:gd name="connsiteX3" fmla="*/ 124691 w 665018"/>
              <a:gd name="connsiteY3" fmla="*/ 152400 h 319824"/>
              <a:gd name="connsiteX4" fmla="*/ 207818 w 665018"/>
              <a:gd name="connsiteY4" fmla="*/ 207818 h 319824"/>
              <a:gd name="connsiteX5" fmla="*/ 249382 w 665018"/>
              <a:gd name="connsiteY5" fmla="*/ 221673 h 319824"/>
              <a:gd name="connsiteX6" fmla="*/ 290946 w 665018"/>
              <a:gd name="connsiteY6" fmla="*/ 249382 h 319824"/>
              <a:gd name="connsiteX7" fmla="*/ 429491 w 665018"/>
              <a:gd name="connsiteY7" fmla="*/ 290945 h 319824"/>
              <a:gd name="connsiteX8" fmla="*/ 554182 w 665018"/>
              <a:gd name="connsiteY8" fmla="*/ 318655 h 319824"/>
              <a:gd name="connsiteX9" fmla="*/ 665018 w 665018"/>
              <a:gd name="connsiteY9" fmla="*/ 318655 h 319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5018" h="319824">
                <a:moveTo>
                  <a:pt x="0" y="0"/>
                </a:moveTo>
                <a:cubicBezTo>
                  <a:pt x="4618" y="23091"/>
                  <a:pt x="2172" y="48827"/>
                  <a:pt x="13855" y="69273"/>
                </a:cubicBezTo>
                <a:cubicBezTo>
                  <a:pt x="22116" y="83730"/>
                  <a:pt x="43644" y="85208"/>
                  <a:pt x="55418" y="96982"/>
                </a:cubicBezTo>
                <a:cubicBezTo>
                  <a:pt x="164212" y="205776"/>
                  <a:pt x="3318" y="84970"/>
                  <a:pt x="124691" y="152400"/>
                </a:cubicBezTo>
                <a:cubicBezTo>
                  <a:pt x="153802" y="168573"/>
                  <a:pt x="176225" y="197287"/>
                  <a:pt x="207818" y="207818"/>
                </a:cubicBezTo>
                <a:cubicBezTo>
                  <a:pt x="221673" y="212436"/>
                  <a:pt x="236320" y="215142"/>
                  <a:pt x="249382" y="221673"/>
                </a:cubicBezTo>
                <a:cubicBezTo>
                  <a:pt x="264275" y="229120"/>
                  <a:pt x="275730" y="242619"/>
                  <a:pt x="290946" y="249382"/>
                </a:cubicBezTo>
                <a:cubicBezTo>
                  <a:pt x="350217" y="275724"/>
                  <a:pt x="373066" y="274824"/>
                  <a:pt x="429491" y="290945"/>
                </a:cubicBezTo>
                <a:cubicBezTo>
                  <a:pt x="490330" y="308327"/>
                  <a:pt x="470836" y="312701"/>
                  <a:pt x="554182" y="318655"/>
                </a:cubicBezTo>
                <a:cubicBezTo>
                  <a:pt x="591033" y="321287"/>
                  <a:pt x="628073" y="318655"/>
                  <a:pt x="665018" y="318655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1354119" y="6052009"/>
            <a:ext cx="138545" cy="124691"/>
          </a:xfrm>
          <a:custGeom>
            <a:avLst/>
            <a:gdLst>
              <a:gd name="connsiteX0" fmla="*/ 0 w 138545"/>
              <a:gd name="connsiteY0" fmla="*/ 0 h 124691"/>
              <a:gd name="connsiteX1" fmla="*/ 27709 w 138545"/>
              <a:gd name="connsiteY1" fmla="*/ 69273 h 124691"/>
              <a:gd name="connsiteX2" fmla="*/ 69273 w 138545"/>
              <a:gd name="connsiteY2" fmla="*/ 83127 h 124691"/>
              <a:gd name="connsiteX3" fmla="*/ 110836 w 138545"/>
              <a:gd name="connsiteY3" fmla="*/ 110836 h 124691"/>
              <a:gd name="connsiteX4" fmla="*/ 138545 w 138545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545" h="124691">
                <a:moveTo>
                  <a:pt x="0" y="0"/>
                </a:moveTo>
                <a:cubicBezTo>
                  <a:pt x="9236" y="23091"/>
                  <a:pt x="11788" y="50168"/>
                  <a:pt x="27709" y="69273"/>
                </a:cubicBezTo>
                <a:cubicBezTo>
                  <a:pt x="37058" y="80492"/>
                  <a:pt x="56211" y="76596"/>
                  <a:pt x="69273" y="83127"/>
                </a:cubicBezTo>
                <a:cubicBezTo>
                  <a:pt x="84166" y="90573"/>
                  <a:pt x="96558" y="102269"/>
                  <a:pt x="110836" y="110836"/>
                </a:cubicBezTo>
                <a:cubicBezTo>
                  <a:pt x="119691" y="116149"/>
                  <a:pt x="129309" y="120073"/>
                  <a:pt x="138545" y="124691"/>
                </a:cubicBez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1340264" y="6190555"/>
            <a:ext cx="166255" cy="152400"/>
          </a:xfrm>
          <a:custGeom>
            <a:avLst/>
            <a:gdLst>
              <a:gd name="connsiteX0" fmla="*/ 166255 w 166255"/>
              <a:gd name="connsiteY0" fmla="*/ 0 h 152400"/>
              <a:gd name="connsiteX1" fmla="*/ 96982 w 166255"/>
              <a:gd name="connsiteY1" fmla="*/ 55418 h 152400"/>
              <a:gd name="connsiteX2" fmla="*/ 41564 w 166255"/>
              <a:gd name="connsiteY2" fmla="*/ 138545 h 152400"/>
              <a:gd name="connsiteX3" fmla="*/ 0 w 166255"/>
              <a:gd name="connsiteY3" fmla="*/ 152400 h 152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6255" h="152400">
                <a:moveTo>
                  <a:pt x="166255" y="0"/>
                </a:moveTo>
                <a:cubicBezTo>
                  <a:pt x="143164" y="18473"/>
                  <a:pt x="116764" y="33438"/>
                  <a:pt x="96982" y="55418"/>
                </a:cubicBezTo>
                <a:cubicBezTo>
                  <a:pt x="74704" y="80171"/>
                  <a:pt x="73157" y="128014"/>
                  <a:pt x="41564" y="138545"/>
                </a:cubicBezTo>
                <a:lnTo>
                  <a:pt x="0" y="152400"/>
                </a:lnTo>
              </a:path>
            </a:pathLst>
          </a:custGeom>
          <a:noFill/>
          <a:ln w="38100">
            <a:solidFill>
              <a:srgbClr val="BF2F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99510" y="753847"/>
            <a:ext cx="1928874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6131202" y="880327"/>
            <a:ext cx="18971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Odčítání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661829" y="862727"/>
            <a:ext cx="3641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149AAC"/>
                </a:solidFill>
              </a:rPr>
              <a:t>Vypočítej tabulky.</a:t>
            </a:r>
            <a:endParaRPr lang="cs-CZ" sz="3600" b="1" dirty="0">
              <a:solidFill>
                <a:srgbClr val="149AAC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64483" y="5242025"/>
            <a:ext cx="1158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800" dirty="0" smtClean="0"/>
              <a:t>-60</a:t>
            </a:r>
            <a:endParaRPr lang="cs-CZ" sz="2800" dirty="0"/>
          </a:p>
        </p:txBody>
      </p:sp>
      <p:sp>
        <p:nvSpPr>
          <p:cNvPr id="97" name="Obdélník 96"/>
          <p:cNvSpPr/>
          <p:nvPr/>
        </p:nvSpPr>
        <p:spPr>
          <a:xfrm>
            <a:off x="1538212" y="4858068"/>
            <a:ext cx="691181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80 100  90   </a:t>
            </a:r>
            <a:r>
              <a:rPr lang="cs-CZ" sz="2800" dirty="0"/>
              <a:t>60  </a:t>
            </a:r>
            <a:r>
              <a:rPr lang="cs-CZ" sz="2800" dirty="0" smtClean="0">
                <a:solidFill>
                  <a:srgbClr val="FF0000"/>
                </a:solidFill>
              </a:rPr>
              <a:t>68  80   67   70   63  90   61   65</a:t>
            </a:r>
          </a:p>
          <a:p>
            <a:r>
              <a:rPr lang="cs-CZ" sz="2800" dirty="0" smtClean="0"/>
              <a:t>                          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20</a:t>
            </a: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40</a:t>
            </a:r>
            <a:r>
              <a:rPr lang="cs-CZ" sz="2800" dirty="0" smtClean="0"/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30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    8    20    7    10    3   30    1      5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470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57032"/>
            <a:ext cx="7488832" cy="2007871"/>
          </a:xfrm>
          <a:prstGeom prst="rect">
            <a:avLst/>
          </a:prstGeom>
          <a:solidFill>
            <a:srgbClr val="C0E399"/>
          </a:solidFill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4" y="764704"/>
            <a:ext cx="6912768" cy="158417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764704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AB15AF"/>
                </a:solidFill>
              </a:rPr>
              <a:t>Zvládneš i tuto tabulku?</a:t>
            </a:r>
          </a:p>
          <a:p>
            <a:r>
              <a:rPr lang="cs-CZ" sz="4800" b="1" dirty="0" smtClean="0">
                <a:solidFill>
                  <a:srgbClr val="AB15AF"/>
                </a:solidFill>
              </a:rPr>
              <a:t>    ANO?  Odkryj kruh.</a:t>
            </a:r>
            <a:endParaRPr lang="cs-CZ" sz="4800" b="1" dirty="0">
              <a:solidFill>
                <a:srgbClr val="AB15A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46299" y="2899326"/>
            <a:ext cx="4408871" cy="152908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2" idx="1"/>
            <a:endCxn id="12" idx="3"/>
          </p:cNvCxnSpPr>
          <p:nvPr/>
        </p:nvCxnSpPr>
        <p:spPr>
          <a:xfrm>
            <a:off x="846299" y="3663870"/>
            <a:ext cx="4408871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449340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50734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26798" y="289932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02862" y="2916246"/>
            <a:ext cx="0" cy="15290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78926" y="2928796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011527" y="2899326"/>
            <a:ext cx="3186545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61443" y="4441705"/>
            <a:ext cx="4408870" cy="1495248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stCxn id="28" idx="1"/>
            <a:endCxn id="28" idx="3"/>
          </p:cNvCxnSpPr>
          <p:nvPr/>
        </p:nvCxnSpPr>
        <p:spPr>
          <a:xfrm>
            <a:off x="861443" y="5189329"/>
            <a:ext cx="440887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36439" y="4453794"/>
            <a:ext cx="12901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037833" y="4453794"/>
            <a:ext cx="12901" cy="148305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626798" y="4424678"/>
            <a:ext cx="0" cy="151216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89961" y="4453794"/>
            <a:ext cx="12901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79105" y="4453794"/>
            <a:ext cx="0" cy="148269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846299" y="3008355"/>
            <a:ext cx="50456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    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200" dirty="0" smtClean="0"/>
              <a:t>          4   60   7   30   1</a:t>
            </a:r>
          </a:p>
          <a:p>
            <a:r>
              <a:rPr lang="cs-CZ" sz="3200" dirty="0" smtClean="0"/>
              <a:t>     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      b         </a:t>
            </a:r>
            <a:r>
              <a:rPr lang="cs-CZ" sz="3200" dirty="0" smtClean="0"/>
              <a:t>50   9   20   4  80</a:t>
            </a:r>
          </a:p>
          <a:p>
            <a:r>
              <a:rPr lang="cs-CZ" sz="3200" dirty="0" smtClean="0">
                <a:solidFill>
                  <a:srgbClr val="FF00FF"/>
                </a:solidFill>
              </a:rPr>
              <a:t>c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/>
              <a:t>=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smtClean="0"/>
              <a:t>+</a:t>
            </a:r>
            <a:r>
              <a:rPr lang="cs-CZ" sz="3200" dirty="0" smtClean="0">
                <a:solidFill>
                  <a:srgbClr val="00B050"/>
                </a:solidFill>
              </a:rPr>
              <a:t> b  </a:t>
            </a:r>
            <a:r>
              <a:rPr lang="cs-CZ" sz="3200" dirty="0" smtClean="0">
                <a:solidFill>
                  <a:srgbClr val="FF0000"/>
                </a:solidFill>
              </a:rPr>
              <a:t>54  69  27  34  81</a:t>
            </a:r>
          </a:p>
          <a:p>
            <a:endParaRPr lang="cs-CZ" sz="3200" dirty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d </a:t>
            </a:r>
            <a:r>
              <a:rPr lang="cs-CZ" sz="3200" dirty="0" smtClean="0"/>
              <a:t>= </a:t>
            </a:r>
            <a:r>
              <a:rPr lang="cs-CZ" sz="3200" dirty="0" smtClean="0">
                <a:solidFill>
                  <a:srgbClr val="FF00FF"/>
                </a:solidFill>
              </a:rPr>
              <a:t>c </a:t>
            </a:r>
            <a:r>
              <a:rPr lang="cs-CZ" sz="3200" dirty="0" smtClean="0"/>
              <a:t>- 20 </a:t>
            </a:r>
            <a:r>
              <a:rPr lang="cs-CZ" sz="3200" dirty="0" smtClean="0">
                <a:solidFill>
                  <a:srgbClr val="FF0000"/>
                </a:solidFill>
              </a:rPr>
              <a:t>34  49   7   14  61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8" name="Veselý obličej 67"/>
          <p:cNvSpPr/>
          <p:nvPr/>
        </p:nvSpPr>
        <p:spPr>
          <a:xfrm>
            <a:off x="5940152" y="3435179"/>
            <a:ext cx="2304256" cy="2193340"/>
          </a:xfrm>
          <a:prstGeom prst="smileyFace">
            <a:avLst/>
          </a:prstGeom>
          <a:solidFill>
            <a:srgbClr val="FFFF99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5747467" y="3162243"/>
            <a:ext cx="2689626" cy="2642779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AB15A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6300192" y="3514136"/>
            <a:ext cx="15841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>
                <a:solidFill>
                  <a:srgbClr val="AB15AF"/>
                </a:solidFill>
              </a:rPr>
              <a:t>?</a:t>
            </a:r>
            <a:endParaRPr lang="cs-CZ" sz="12000" b="1" dirty="0">
              <a:solidFill>
                <a:srgbClr val="AB15A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87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384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2012-08-06T09:47:08Z</dcterms:created>
  <dcterms:modified xsi:type="dcterms:W3CDTF">2012-09-14T19:11:07Z</dcterms:modified>
</cp:coreProperties>
</file>