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7" r:id="rId4"/>
    <p:sldId id="259" r:id="rId5"/>
    <p:sldId id="261" r:id="rId6"/>
    <p:sldId id="258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VY_42_INOVACE_16_Podzimní počítání  0 - 20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Podzimní počítání 0 - 20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CEFD323-150C-4463-B89B-F8E413B3887F}" type="presOf" srcId="{DAEA276B-ECF9-46F6-A7D3-4693B2D32BC4}" destId="{F69A1436-182C-465B-AD7F-FE48E0C090C1}" srcOrd="1" destOrd="0" presId="urn:microsoft.com/office/officeart/2005/8/layout/target3"/>
    <dgm:cxn modelId="{3175E3B3-D61C-4BFA-A329-522F514A6FF5}" type="presOf" srcId="{C73C7642-F245-4585-8F88-243F9FAEF6CA}" destId="{AA41A67C-3D3F-4AE9-9E0F-5D7F7BB2E741}" srcOrd="1" destOrd="0" presId="urn:microsoft.com/office/officeart/2005/8/layout/target3"/>
    <dgm:cxn modelId="{BE3E91F5-9280-44A3-9926-50198FF738F6}" type="presOf" srcId="{EBC41103-E2E5-4D48-9B4B-425520D3D098}" destId="{F969C235-9271-4D34-B740-D627A121CAD0}" srcOrd="1" destOrd="0" presId="urn:microsoft.com/office/officeart/2005/8/layout/target3"/>
    <dgm:cxn modelId="{BC6AD3BA-89B3-4BE8-B43E-9F7E646617DC}" type="presOf" srcId="{445C7998-7549-48B0-BD68-D4F0167F02E5}" destId="{BC35EE03-4121-4EF9-923D-7CB6D30D358D}" srcOrd="0" destOrd="0" presId="urn:microsoft.com/office/officeart/2005/8/layout/target3"/>
    <dgm:cxn modelId="{ABB56DEB-494E-4484-966F-E524D0616936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55A6E9-4BF9-431B-9530-B13E3D159A74}" type="presOf" srcId="{C73C7642-F245-4585-8F88-243F9FAEF6CA}" destId="{97289DF2-90F4-4EC2-A9FC-633B00BAB610}" srcOrd="0" destOrd="0" presId="urn:microsoft.com/office/officeart/2005/8/layout/target3"/>
    <dgm:cxn modelId="{DD2C278C-0637-41D9-BC10-8D912C610093}" type="presOf" srcId="{019433A1-1324-4DE1-9E6F-32B851095F74}" destId="{E7297F21-D4FD-4A41-AE58-814D01A6B5E7}" srcOrd="1" destOrd="0" presId="urn:microsoft.com/office/officeart/2005/8/layout/target3"/>
    <dgm:cxn modelId="{CFD1696E-7EA2-4F4C-A8DD-15B9F46FFFC8}" type="presOf" srcId="{FBBFC3EA-9D9D-4F3A-BEA6-9C2C0E46BF20}" destId="{832BF48F-0145-4429-9E02-8FCA946CCE9E}" srcOrd="1" destOrd="0" presId="urn:microsoft.com/office/officeart/2005/8/layout/target3"/>
    <dgm:cxn modelId="{38761B64-284F-4F70-9C1C-1E9CE08017DB}" type="presOf" srcId="{019433A1-1324-4DE1-9E6F-32B851095F74}" destId="{A3817367-F2BC-482F-8832-FA00B51DCCF3}" srcOrd="0" destOrd="0" presId="urn:microsoft.com/office/officeart/2005/8/layout/target3"/>
    <dgm:cxn modelId="{0CD7BA18-9035-48DE-AAD1-5BE88CE4A449}" type="presOf" srcId="{DAEA276B-ECF9-46F6-A7D3-4693B2D32BC4}" destId="{CDED6FE3-AD8F-4ACC-B6B8-710EDDD97598}" srcOrd="0" destOrd="0" presId="urn:microsoft.com/office/officeart/2005/8/layout/target3"/>
    <dgm:cxn modelId="{1D747CB2-3F1F-48C5-92A0-906B9628594B}" type="presOf" srcId="{EBC41103-E2E5-4D48-9B4B-425520D3D098}" destId="{50C2F88D-8688-44C2-A854-691F34009D3B}" srcOrd="0" destOrd="0" presId="urn:microsoft.com/office/officeart/2005/8/layout/target3"/>
    <dgm:cxn modelId="{7AC180EC-37EF-4572-92C3-860C1BD9F818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8EAC448-E216-4125-9F31-C839053F5F57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7BBB689-3CF0-44D2-81FA-67F9EA567D8C}" type="presParOf" srcId="{71045F8C-00FA-488E-A7BD-E2E6753D979D}" destId="{3577EC6B-C980-4F34-8C69-4365E7B8FC8C}" srcOrd="0" destOrd="0" presId="urn:microsoft.com/office/officeart/2005/8/layout/target3"/>
    <dgm:cxn modelId="{4C742CA1-119E-4009-AE3E-277DF74F43D3}" type="presParOf" srcId="{71045F8C-00FA-488E-A7BD-E2E6753D979D}" destId="{6940EB87-DC1D-4BC3-9408-9AC2E1FFC039}" srcOrd="1" destOrd="0" presId="urn:microsoft.com/office/officeart/2005/8/layout/target3"/>
    <dgm:cxn modelId="{0D6CAA01-40AB-48B8-952C-FBC8DAE6B4E3}" type="presParOf" srcId="{71045F8C-00FA-488E-A7BD-E2E6753D979D}" destId="{BC35EE03-4121-4EF9-923D-7CB6D30D358D}" srcOrd="2" destOrd="0" presId="urn:microsoft.com/office/officeart/2005/8/layout/target3"/>
    <dgm:cxn modelId="{B2EE4B1B-49AC-4DE2-96C4-AFF2A0EB82BC}" type="presParOf" srcId="{71045F8C-00FA-488E-A7BD-E2E6753D979D}" destId="{C95EEA27-3CBF-4645-A92D-9D8AF5C1CBFC}" srcOrd="3" destOrd="0" presId="urn:microsoft.com/office/officeart/2005/8/layout/target3"/>
    <dgm:cxn modelId="{A42385D9-3518-47D6-9902-4F5A3E76548A}" type="presParOf" srcId="{71045F8C-00FA-488E-A7BD-E2E6753D979D}" destId="{851BB866-B6AE-4566-893F-4C635BA974FC}" srcOrd="4" destOrd="0" presId="urn:microsoft.com/office/officeart/2005/8/layout/target3"/>
    <dgm:cxn modelId="{38BB013B-3C44-4165-8A90-848D8B525157}" type="presParOf" srcId="{71045F8C-00FA-488E-A7BD-E2E6753D979D}" destId="{643EA938-EDE0-4533-ACCC-D2BD6F3A527C}" srcOrd="5" destOrd="0" presId="urn:microsoft.com/office/officeart/2005/8/layout/target3"/>
    <dgm:cxn modelId="{3899C1BD-A201-4282-A085-A16ACD853C14}" type="presParOf" srcId="{71045F8C-00FA-488E-A7BD-E2E6753D979D}" destId="{92F31B18-D66D-4CC7-89B9-378928DE877D}" srcOrd="6" destOrd="0" presId="urn:microsoft.com/office/officeart/2005/8/layout/target3"/>
    <dgm:cxn modelId="{CEE5E44B-B426-47DC-92B2-3B2B5657C24B}" type="presParOf" srcId="{71045F8C-00FA-488E-A7BD-E2E6753D979D}" destId="{902074E1-B931-4618-97F1-FADBE82E9C3C}" srcOrd="7" destOrd="0" presId="urn:microsoft.com/office/officeart/2005/8/layout/target3"/>
    <dgm:cxn modelId="{4B0C08BC-DBCA-4CAD-BF8A-264D1788A875}" type="presParOf" srcId="{71045F8C-00FA-488E-A7BD-E2E6753D979D}" destId="{A3817367-F2BC-482F-8832-FA00B51DCCF3}" srcOrd="8" destOrd="0" presId="urn:microsoft.com/office/officeart/2005/8/layout/target3"/>
    <dgm:cxn modelId="{AFB657E9-CA00-49C3-BEA8-DAD6A2218985}" type="presParOf" srcId="{71045F8C-00FA-488E-A7BD-E2E6753D979D}" destId="{626ABFF6-56C8-4386-B662-68EC364EED9D}" srcOrd="9" destOrd="0" presId="urn:microsoft.com/office/officeart/2005/8/layout/target3"/>
    <dgm:cxn modelId="{2805CC45-17FB-45C0-AF15-94BEBBF9E220}" type="presParOf" srcId="{71045F8C-00FA-488E-A7BD-E2E6753D979D}" destId="{6DB11F1C-D028-4800-9625-6611CA9DE6D4}" srcOrd="10" destOrd="0" presId="urn:microsoft.com/office/officeart/2005/8/layout/target3"/>
    <dgm:cxn modelId="{C48F94AF-3FC4-4D3B-9444-FA25CE3EB8FF}" type="presParOf" srcId="{71045F8C-00FA-488E-A7BD-E2E6753D979D}" destId="{CDED6FE3-AD8F-4ACC-B6B8-710EDDD97598}" srcOrd="11" destOrd="0" presId="urn:microsoft.com/office/officeart/2005/8/layout/target3"/>
    <dgm:cxn modelId="{C4F9202B-1773-440F-9E80-DF9F99A5AEDE}" type="presParOf" srcId="{71045F8C-00FA-488E-A7BD-E2E6753D979D}" destId="{397AC6D7-84A6-4150-958F-83C92D9ACF38}" srcOrd="12" destOrd="0" presId="urn:microsoft.com/office/officeart/2005/8/layout/target3"/>
    <dgm:cxn modelId="{55BBCA63-B006-4E28-A6A4-6A85ACB5F165}" type="presParOf" srcId="{71045F8C-00FA-488E-A7BD-E2E6753D979D}" destId="{D7419528-33A6-416D-9E64-B3F7915C5149}" srcOrd="13" destOrd="0" presId="urn:microsoft.com/office/officeart/2005/8/layout/target3"/>
    <dgm:cxn modelId="{E7C7B30D-A847-42E5-98F0-423A34D60ACD}" type="presParOf" srcId="{71045F8C-00FA-488E-A7BD-E2E6753D979D}" destId="{97289DF2-90F4-4EC2-A9FC-633B00BAB610}" srcOrd="14" destOrd="0" presId="urn:microsoft.com/office/officeart/2005/8/layout/target3"/>
    <dgm:cxn modelId="{45412D42-E795-472C-AAA1-FD85DA773119}" type="presParOf" srcId="{71045F8C-00FA-488E-A7BD-E2E6753D979D}" destId="{234EBA9D-95B4-4C20-A84E-6F65F1085DC6}" srcOrd="15" destOrd="0" presId="urn:microsoft.com/office/officeart/2005/8/layout/target3"/>
    <dgm:cxn modelId="{4B40881B-F7CE-454F-ACD8-C507055FAF94}" type="presParOf" srcId="{71045F8C-00FA-488E-A7BD-E2E6753D979D}" destId="{12255512-213F-41DF-90A6-8B4CD74A2B52}" srcOrd="16" destOrd="0" presId="urn:microsoft.com/office/officeart/2005/8/layout/target3"/>
    <dgm:cxn modelId="{08471F16-D4B5-4BB5-8B18-48207EA0A8D3}" type="presParOf" srcId="{71045F8C-00FA-488E-A7BD-E2E6753D979D}" destId="{50C2F88D-8688-44C2-A854-691F34009D3B}" srcOrd="17" destOrd="0" presId="urn:microsoft.com/office/officeart/2005/8/layout/target3"/>
    <dgm:cxn modelId="{76C06ABC-AF5C-4D03-A9A0-D407B8086BDE}" type="presParOf" srcId="{71045F8C-00FA-488E-A7BD-E2E6753D979D}" destId="{4D19AB04-24FA-40C2-B203-52AE3D15E171}" srcOrd="18" destOrd="0" presId="urn:microsoft.com/office/officeart/2005/8/layout/target3"/>
    <dgm:cxn modelId="{239C5283-F1F0-4824-87F7-A49E635FE345}" type="presParOf" srcId="{71045F8C-00FA-488E-A7BD-E2E6753D979D}" destId="{832BF48F-0145-4429-9E02-8FCA946CCE9E}" srcOrd="19" destOrd="0" presId="urn:microsoft.com/office/officeart/2005/8/layout/target3"/>
    <dgm:cxn modelId="{97B79D4F-8110-40BF-8D0A-6CD107A70EC8}" type="presParOf" srcId="{71045F8C-00FA-488E-A7BD-E2E6753D979D}" destId="{E7297F21-D4FD-4A41-AE58-814D01A6B5E7}" srcOrd="20" destOrd="0" presId="urn:microsoft.com/office/officeart/2005/8/layout/target3"/>
    <dgm:cxn modelId="{F0369963-B596-4A57-8654-AB5C73AE75F4}" type="presParOf" srcId="{71045F8C-00FA-488E-A7BD-E2E6753D979D}" destId="{F69A1436-182C-465B-AD7F-FE48E0C090C1}" srcOrd="21" destOrd="0" presId="urn:microsoft.com/office/officeart/2005/8/layout/target3"/>
    <dgm:cxn modelId="{86ED10B2-60A9-4831-9973-B1DA3969F1BB}" type="presParOf" srcId="{71045F8C-00FA-488E-A7BD-E2E6753D979D}" destId="{AA41A67C-3D3F-4AE9-9E0F-5D7F7BB2E741}" srcOrd="22" destOrd="0" presId="urn:microsoft.com/office/officeart/2005/8/layout/target3"/>
    <dgm:cxn modelId="{CF793CAA-AE25-49A4-A82D-8C40C5506E9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VY_42_INOVACE_16_Podzimní počítání  0 - 20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Podzimní počítání 0 - 20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17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416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518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55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569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776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87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82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542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075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42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FDF62-8291-4B4D-AFA2-B7D130580B4E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B9AE5-41D9-42FE-87D3-2F4A47B5A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493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26722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632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48883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 přechodem přes desítku v oboru 0-20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První a druhou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část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 možno využít i jako skupinovou práci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zelená a modrá pastelka,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          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06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548679"/>
            <a:ext cx="7704856" cy="13234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8680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Přiřaď pomocí vybarvení drakovi                 správný ocas.</a:t>
            </a:r>
          </a:p>
        </p:txBody>
      </p:sp>
      <p:sp>
        <p:nvSpPr>
          <p:cNvPr id="5" name="Kosočtverec 4"/>
          <p:cNvSpPr/>
          <p:nvPr/>
        </p:nvSpPr>
        <p:spPr>
          <a:xfrm rot="19448177">
            <a:off x="589045" y="2132856"/>
            <a:ext cx="1368152" cy="2016224"/>
          </a:xfrm>
          <a:prstGeom prst="diamond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87067" y="2773491"/>
            <a:ext cx="216024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 rot="8398035">
            <a:off x="1205972" y="3340153"/>
            <a:ext cx="645120" cy="309620"/>
          </a:xfrm>
          <a:prstGeom prst="blockArc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5079" y="2917507"/>
            <a:ext cx="75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smtClean="0">
                <a:solidFill>
                  <a:srgbClr val="00B050"/>
                </a:solidFill>
              </a:rPr>
              <a:t>15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165109" y="2629475"/>
            <a:ext cx="216024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699792" y="5393758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028384" y="2629475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297692" y="5157991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622707" y="3602405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76328" y="2357411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28184" y="2229364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101208" y="2917507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059832" y="3084928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821288" y="5299756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436368" y="5314245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357600" y="4469848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654213" y="5086682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>
            <a:stCxn id="20" idx="7"/>
            <a:endCxn id="17" idx="3"/>
          </p:cNvCxnSpPr>
          <p:nvPr/>
        </p:nvCxnSpPr>
        <p:spPr>
          <a:xfrm flipV="1">
            <a:off x="3674459" y="2944778"/>
            <a:ext cx="507322" cy="24092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054188" y="5434708"/>
            <a:ext cx="645604" cy="2236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22" idx="1"/>
          </p:cNvCxnSpPr>
          <p:nvPr/>
        </p:nvCxnSpPr>
        <p:spPr>
          <a:xfrm>
            <a:off x="4081805" y="4934382"/>
            <a:ext cx="460016" cy="4806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3273875" y="5086682"/>
            <a:ext cx="253661" cy="33353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18" idx="3"/>
          </p:cNvCxnSpPr>
          <p:nvPr/>
        </p:nvCxnSpPr>
        <p:spPr>
          <a:xfrm flipV="1">
            <a:off x="5788293" y="2816731"/>
            <a:ext cx="545344" cy="2809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21" idx="2"/>
          </p:cNvCxnSpPr>
          <p:nvPr/>
        </p:nvCxnSpPr>
        <p:spPr>
          <a:xfrm flipV="1">
            <a:off x="5156448" y="5643828"/>
            <a:ext cx="664840" cy="9400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endCxn id="14" idx="2"/>
          </p:cNvCxnSpPr>
          <p:nvPr/>
        </p:nvCxnSpPr>
        <p:spPr>
          <a:xfrm>
            <a:off x="6948264" y="2701483"/>
            <a:ext cx="1080120" cy="272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endCxn id="19" idx="1"/>
          </p:cNvCxnSpPr>
          <p:nvPr/>
        </p:nvCxnSpPr>
        <p:spPr>
          <a:xfrm>
            <a:off x="4716016" y="2871944"/>
            <a:ext cx="490645" cy="1463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endCxn id="24" idx="2"/>
          </p:cNvCxnSpPr>
          <p:nvPr/>
        </p:nvCxnSpPr>
        <p:spPr>
          <a:xfrm flipV="1">
            <a:off x="6516466" y="5430754"/>
            <a:ext cx="1137747" cy="1689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7342787" y="3240672"/>
            <a:ext cx="885238" cy="53239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endCxn id="20" idx="3"/>
          </p:cNvCxnSpPr>
          <p:nvPr/>
        </p:nvCxnSpPr>
        <p:spPr>
          <a:xfrm flipV="1">
            <a:off x="2530322" y="3672295"/>
            <a:ext cx="634963" cy="47678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1873249" y="4645027"/>
            <a:ext cx="180939" cy="54332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1926320" y="4083259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>
            <a:stCxn id="5" idx="2"/>
            <a:endCxn id="55" idx="1"/>
          </p:cNvCxnSpPr>
          <p:nvPr/>
        </p:nvCxnSpPr>
        <p:spPr>
          <a:xfrm>
            <a:off x="1863733" y="3957955"/>
            <a:ext cx="168040" cy="2260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926320" y="4095755"/>
            <a:ext cx="773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20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3478087" y="2542660"/>
            <a:ext cx="598241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+6</a:t>
            </a:r>
          </a:p>
          <a:p>
            <a:endParaRPr lang="cs-CZ" b="1" dirty="0" smtClean="0"/>
          </a:p>
        </p:txBody>
      </p:sp>
      <p:sp>
        <p:nvSpPr>
          <p:cNvPr id="62" name="Obdélník 61"/>
          <p:cNvSpPr/>
          <p:nvPr/>
        </p:nvSpPr>
        <p:spPr>
          <a:xfrm>
            <a:off x="2241125" y="3428999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</a:t>
            </a:r>
            <a:r>
              <a:rPr lang="cs-CZ" sz="3200" b="1" dirty="0"/>
              <a:t>1</a:t>
            </a:r>
            <a:r>
              <a:rPr lang="cs-CZ" sz="3200" b="1" dirty="0" smtClean="0"/>
              <a:t>0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5578941" y="2447399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+7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7715132" y="3480683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+7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183202" y="5644083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+5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7229278" y="2337586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-9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1398686" y="4683411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-9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1982079" y="5602279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-3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3793722" y="5182835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-8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2855171" y="4884118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+9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6786218" y="5553746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+1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4541821" y="2944778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-8</a:t>
            </a:r>
          </a:p>
        </p:txBody>
      </p:sp>
    </p:spTree>
    <p:extLst>
      <p:ext uri="{BB962C8B-B14F-4D97-AF65-F5344CB8AC3E}">
        <p14:creationId xmlns:p14="http://schemas.microsoft.com/office/powerpoint/2010/main" val="281536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postup 1"/>
          <p:cNvSpPr/>
          <p:nvPr/>
        </p:nvSpPr>
        <p:spPr>
          <a:xfrm>
            <a:off x="298174" y="1290058"/>
            <a:ext cx="8496944" cy="5342850"/>
          </a:xfrm>
          <a:prstGeom prst="flowChartProcess">
            <a:avLst/>
          </a:prstGeom>
          <a:noFill/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postup 2"/>
          <p:cNvSpPr/>
          <p:nvPr/>
        </p:nvSpPr>
        <p:spPr>
          <a:xfrm>
            <a:off x="323528" y="260648"/>
            <a:ext cx="8496944" cy="791217"/>
          </a:xfrm>
          <a:prstGeom prst="flowChart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43406" y="268617"/>
            <a:ext cx="847706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/>
              <a:t>Vybarvi modře mráčky s výsledkem  </a:t>
            </a:r>
            <a:r>
              <a:rPr lang="en-US" sz="3800" b="1" dirty="0" smtClean="0"/>
              <a:t>&lt; 13.</a:t>
            </a:r>
            <a:endParaRPr lang="cs-CZ" sz="3800" b="1" dirty="0"/>
          </a:p>
        </p:txBody>
      </p:sp>
      <p:sp>
        <p:nvSpPr>
          <p:cNvPr id="5" name="Mrak 4"/>
          <p:cNvSpPr/>
          <p:nvPr/>
        </p:nvSpPr>
        <p:spPr>
          <a:xfrm rot="1867123">
            <a:off x="611560" y="1814262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20415021">
            <a:off x="2921833" y="1781200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986905">
            <a:off x="6637756" y="4607546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724128" y="3100315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523524" y="3838669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 rot="869751">
            <a:off x="794582" y="3457427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 rot="430679">
            <a:off x="6228184" y="1748272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 rot="20870079">
            <a:off x="505890" y="5214303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29023" y="5013179"/>
            <a:ext cx="45103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Máš vše správně? Vybarvi si                  .</a:t>
            </a:r>
            <a:endParaRPr lang="cs-CZ" sz="4000" dirty="0"/>
          </a:p>
        </p:txBody>
      </p:sp>
      <p:sp>
        <p:nvSpPr>
          <p:cNvPr id="14" name="Slunce 13"/>
          <p:cNvSpPr/>
          <p:nvPr/>
        </p:nvSpPr>
        <p:spPr>
          <a:xfrm>
            <a:off x="4833060" y="5618241"/>
            <a:ext cx="1703228" cy="914549"/>
          </a:xfrm>
          <a:prstGeom prst="su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2193757">
            <a:off x="549742" y="1929162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15-9 =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 rot="20186859">
            <a:off x="2952917" y="1915818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11-8 =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 rot="231757">
            <a:off x="6272036" y="1915817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8+6 =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 rot="323250">
            <a:off x="838435" y="3663161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6+7 =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 rot="20646075">
            <a:off x="717249" y="5357596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4+8 =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 rot="20866775">
            <a:off x="3722775" y="3895249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12-5 =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 rot="21303276">
            <a:off x="5767980" y="3281206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16-7 =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 rot="595151">
            <a:off x="6681609" y="4853170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9+8 =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539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postup 2"/>
          <p:cNvSpPr/>
          <p:nvPr/>
        </p:nvSpPr>
        <p:spPr>
          <a:xfrm>
            <a:off x="179512" y="332656"/>
            <a:ext cx="8784976" cy="122413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/>
          <p:cNvSpPr/>
          <p:nvPr/>
        </p:nvSpPr>
        <p:spPr>
          <a:xfrm>
            <a:off x="395536" y="1988840"/>
            <a:ext cx="3960440" cy="4464496"/>
          </a:xfrm>
          <a:prstGeom prst="flowChartProcess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4716016" y="1988840"/>
            <a:ext cx="3960440" cy="4464496"/>
          </a:xfrm>
          <a:prstGeom prst="flowChartProcess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988840"/>
            <a:ext cx="3960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14 - 8=      </a:t>
            </a:r>
          </a:p>
          <a:p>
            <a:r>
              <a:rPr lang="cs-CZ" sz="3200" dirty="0" smtClean="0"/>
              <a:t>  7 + 9=</a:t>
            </a:r>
          </a:p>
          <a:p>
            <a:r>
              <a:rPr lang="cs-CZ" sz="3200" dirty="0" smtClean="0"/>
              <a:t>15 -  6= </a:t>
            </a:r>
          </a:p>
          <a:p>
            <a:r>
              <a:rPr lang="cs-CZ" sz="3200" dirty="0" smtClean="0"/>
              <a:t>  9 + 8=</a:t>
            </a:r>
          </a:p>
          <a:p>
            <a:r>
              <a:rPr lang="cs-CZ" sz="3200" dirty="0" smtClean="0"/>
              <a:t>18 -  9=</a:t>
            </a:r>
          </a:p>
          <a:p>
            <a:r>
              <a:rPr lang="cs-CZ" sz="3200" dirty="0" smtClean="0"/>
              <a:t>11 -  4=</a:t>
            </a:r>
          </a:p>
          <a:p>
            <a:r>
              <a:rPr lang="cs-CZ" sz="3200" dirty="0" smtClean="0"/>
              <a:t>13 -  7=</a:t>
            </a:r>
          </a:p>
          <a:p>
            <a:r>
              <a:rPr lang="cs-CZ" sz="3200" dirty="0" smtClean="0"/>
              <a:t>  5 +  6=</a:t>
            </a:r>
          </a:p>
          <a:p>
            <a:r>
              <a:rPr lang="cs-CZ" sz="3200" dirty="0" smtClean="0"/>
              <a:t>  7 +  5=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430016" y="1988840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13 - 6=      </a:t>
            </a:r>
          </a:p>
          <a:p>
            <a:r>
              <a:rPr lang="cs-CZ" sz="3200" dirty="0" smtClean="0"/>
              <a:t>  8 + 8=</a:t>
            </a:r>
          </a:p>
          <a:p>
            <a:r>
              <a:rPr lang="cs-CZ" sz="3200" dirty="0" smtClean="0"/>
              <a:t>12 -  6= </a:t>
            </a:r>
          </a:p>
          <a:p>
            <a:r>
              <a:rPr lang="cs-CZ" sz="3200" dirty="0" smtClean="0"/>
              <a:t>  7 + 6=</a:t>
            </a:r>
          </a:p>
          <a:p>
            <a:r>
              <a:rPr lang="cs-CZ" sz="3200" dirty="0" smtClean="0"/>
              <a:t>15 -  8=</a:t>
            </a:r>
          </a:p>
          <a:p>
            <a:r>
              <a:rPr lang="cs-CZ" sz="3200" dirty="0" smtClean="0"/>
              <a:t>13 -  4=</a:t>
            </a:r>
          </a:p>
          <a:p>
            <a:r>
              <a:rPr lang="cs-CZ" sz="3200" dirty="0" smtClean="0"/>
              <a:t>11 -  5=</a:t>
            </a:r>
          </a:p>
          <a:p>
            <a:r>
              <a:rPr lang="cs-CZ" sz="3200" dirty="0" smtClean="0"/>
              <a:t>  8 +  6=</a:t>
            </a:r>
          </a:p>
          <a:p>
            <a:r>
              <a:rPr lang="cs-CZ" sz="3200" dirty="0" smtClean="0"/>
              <a:t>  3 +  9=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748471" y="2029610"/>
            <a:ext cx="17799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15 - 7=      </a:t>
            </a:r>
          </a:p>
          <a:p>
            <a:r>
              <a:rPr lang="cs-CZ" sz="3200" dirty="0" smtClean="0"/>
              <a:t>  4 + 9=</a:t>
            </a:r>
          </a:p>
          <a:p>
            <a:r>
              <a:rPr lang="cs-CZ" sz="3200" dirty="0" smtClean="0"/>
              <a:t>13 -  8= </a:t>
            </a:r>
          </a:p>
          <a:p>
            <a:r>
              <a:rPr lang="cs-CZ" sz="3200" dirty="0" smtClean="0"/>
              <a:t>  5 + 8=</a:t>
            </a:r>
          </a:p>
          <a:p>
            <a:r>
              <a:rPr lang="cs-CZ" sz="3200" dirty="0" smtClean="0"/>
              <a:t>16 -  9=</a:t>
            </a:r>
          </a:p>
          <a:p>
            <a:r>
              <a:rPr lang="cs-CZ" sz="3200" dirty="0" smtClean="0"/>
              <a:t>11 -  2=</a:t>
            </a:r>
          </a:p>
          <a:p>
            <a:r>
              <a:rPr lang="cs-CZ" sz="3200" dirty="0" smtClean="0"/>
              <a:t>14 -  8=</a:t>
            </a:r>
          </a:p>
          <a:p>
            <a:r>
              <a:rPr lang="cs-CZ" sz="3200" dirty="0" smtClean="0"/>
              <a:t>  6 +  9=</a:t>
            </a:r>
          </a:p>
          <a:p>
            <a:r>
              <a:rPr lang="cs-CZ" sz="3200" dirty="0" smtClean="0"/>
              <a:t>  5 +  7=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729908" y="2044890"/>
            <a:ext cx="17799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11 - 8=      </a:t>
            </a:r>
          </a:p>
          <a:p>
            <a:r>
              <a:rPr lang="cs-CZ" sz="3200" dirty="0" smtClean="0"/>
              <a:t>  5 + 9=</a:t>
            </a:r>
          </a:p>
          <a:p>
            <a:r>
              <a:rPr lang="cs-CZ" sz="3200" dirty="0" smtClean="0"/>
              <a:t>14 -  6= </a:t>
            </a:r>
          </a:p>
          <a:p>
            <a:r>
              <a:rPr lang="cs-CZ" sz="3200" dirty="0" smtClean="0"/>
              <a:t>  7 + 4=</a:t>
            </a:r>
          </a:p>
          <a:p>
            <a:r>
              <a:rPr lang="cs-CZ" sz="3200" dirty="0" smtClean="0"/>
              <a:t>17 -  8=</a:t>
            </a:r>
          </a:p>
          <a:p>
            <a:r>
              <a:rPr lang="cs-CZ" sz="3200" dirty="0" smtClean="0"/>
              <a:t>14 -  5=</a:t>
            </a:r>
          </a:p>
          <a:p>
            <a:r>
              <a:rPr lang="cs-CZ" sz="3200" dirty="0" smtClean="0"/>
              <a:t>12 -  7=</a:t>
            </a:r>
          </a:p>
          <a:p>
            <a:r>
              <a:rPr lang="cs-CZ" sz="3200" dirty="0" smtClean="0"/>
              <a:t>  4 +  8=</a:t>
            </a:r>
          </a:p>
          <a:p>
            <a:r>
              <a:rPr lang="cs-CZ" sz="3200" dirty="0" smtClean="0"/>
              <a:t>  5 +  6=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32656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Sloupečky piš do sešitu.  V každém sloupečku dej do zeleného kroužku výsledky  </a:t>
            </a:r>
            <a:r>
              <a:rPr lang="en-US" sz="3600" b="1" dirty="0" smtClean="0"/>
              <a:t>&gt; 1</a:t>
            </a:r>
            <a:r>
              <a:rPr lang="cs-CZ" sz="3600" b="1" dirty="0" smtClean="0"/>
              <a:t>1</a:t>
            </a:r>
            <a:r>
              <a:rPr lang="en-US" sz="3600" b="1" dirty="0" smtClean="0"/>
              <a:t>.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6709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548679"/>
            <a:ext cx="7704856" cy="13234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8680"/>
            <a:ext cx="73448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Přiřaď pomocí vybarvení drakovi                 správný ocas.</a:t>
            </a:r>
          </a:p>
        </p:txBody>
      </p:sp>
      <p:sp>
        <p:nvSpPr>
          <p:cNvPr id="5" name="Kosočtverec 4"/>
          <p:cNvSpPr/>
          <p:nvPr/>
        </p:nvSpPr>
        <p:spPr>
          <a:xfrm rot="19448177">
            <a:off x="589045" y="2132856"/>
            <a:ext cx="1368152" cy="2016224"/>
          </a:xfrm>
          <a:prstGeom prst="diamond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87067" y="2773491"/>
            <a:ext cx="216024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 rot="8398035">
            <a:off x="1205972" y="3340153"/>
            <a:ext cx="645120" cy="309620"/>
          </a:xfrm>
          <a:prstGeom prst="blockArc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5079" y="2917507"/>
            <a:ext cx="75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smtClean="0">
                <a:solidFill>
                  <a:srgbClr val="00B050"/>
                </a:solidFill>
              </a:rPr>
              <a:t>15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165109" y="2629475"/>
            <a:ext cx="216024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699792" y="5393758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028384" y="2629475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297692" y="5157991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725298" y="3839963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76328" y="2357411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28184" y="2229364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101208" y="2917507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059832" y="3084928"/>
            <a:ext cx="720080" cy="68814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821288" y="5299756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436368" y="5314245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357600" y="4469848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654213" y="5086682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>
            <a:stCxn id="20" idx="7"/>
            <a:endCxn id="17" idx="3"/>
          </p:cNvCxnSpPr>
          <p:nvPr/>
        </p:nvCxnSpPr>
        <p:spPr>
          <a:xfrm flipV="1">
            <a:off x="3674459" y="2944778"/>
            <a:ext cx="507322" cy="24092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054188" y="5434708"/>
            <a:ext cx="645604" cy="223608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22" idx="1"/>
          </p:cNvCxnSpPr>
          <p:nvPr/>
        </p:nvCxnSpPr>
        <p:spPr>
          <a:xfrm>
            <a:off x="4081805" y="4934382"/>
            <a:ext cx="460016" cy="480639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3273875" y="5086682"/>
            <a:ext cx="253661" cy="333537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18" idx="3"/>
          </p:cNvCxnSpPr>
          <p:nvPr/>
        </p:nvCxnSpPr>
        <p:spPr>
          <a:xfrm flipV="1">
            <a:off x="5788293" y="2816731"/>
            <a:ext cx="545344" cy="28096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endCxn id="21" idx="2"/>
          </p:cNvCxnSpPr>
          <p:nvPr/>
        </p:nvCxnSpPr>
        <p:spPr>
          <a:xfrm flipV="1">
            <a:off x="5156448" y="5643828"/>
            <a:ext cx="664840" cy="94001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endCxn id="14" idx="2"/>
          </p:cNvCxnSpPr>
          <p:nvPr/>
        </p:nvCxnSpPr>
        <p:spPr>
          <a:xfrm>
            <a:off x="6948264" y="2701483"/>
            <a:ext cx="1080120" cy="272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endCxn id="19" idx="1"/>
          </p:cNvCxnSpPr>
          <p:nvPr/>
        </p:nvCxnSpPr>
        <p:spPr>
          <a:xfrm>
            <a:off x="4716016" y="2871944"/>
            <a:ext cx="490645" cy="1463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>
            <a:endCxn id="24" idx="2"/>
          </p:cNvCxnSpPr>
          <p:nvPr/>
        </p:nvCxnSpPr>
        <p:spPr>
          <a:xfrm flipV="1">
            <a:off x="6516466" y="5430754"/>
            <a:ext cx="1137747" cy="168962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7342787" y="3240672"/>
            <a:ext cx="885238" cy="53239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>
            <a:endCxn id="20" idx="3"/>
          </p:cNvCxnSpPr>
          <p:nvPr/>
        </p:nvCxnSpPr>
        <p:spPr>
          <a:xfrm flipV="1">
            <a:off x="2530322" y="3672295"/>
            <a:ext cx="634963" cy="47678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1873249" y="4645027"/>
            <a:ext cx="180939" cy="543328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1926320" y="4083259"/>
            <a:ext cx="720080" cy="688143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>
            <a:stCxn id="5" idx="2"/>
            <a:endCxn id="55" idx="1"/>
          </p:cNvCxnSpPr>
          <p:nvPr/>
        </p:nvCxnSpPr>
        <p:spPr>
          <a:xfrm>
            <a:off x="1863733" y="3957955"/>
            <a:ext cx="168040" cy="2260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926319" y="4095755"/>
            <a:ext cx="720081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20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3478087" y="2542660"/>
            <a:ext cx="598241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+6</a:t>
            </a:r>
          </a:p>
          <a:p>
            <a:endParaRPr lang="cs-CZ" b="1" dirty="0" smtClean="0"/>
          </a:p>
        </p:txBody>
      </p:sp>
      <p:sp>
        <p:nvSpPr>
          <p:cNvPr id="62" name="Obdélník 61"/>
          <p:cNvSpPr/>
          <p:nvPr/>
        </p:nvSpPr>
        <p:spPr>
          <a:xfrm>
            <a:off x="2241125" y="3428999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</a:t>
            </a:r>
            <a:r>
              <a:rPr lang="cs-CZ" sz="3200" b="1" dirty="0"/>
              <a:t>1</a:t>
            </a:r>
            <a:r>
              <a:rPr lang="cs-CZ" sz="3200" b="1" dirty="0" smtClean="0"/>
              <a:t>0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5578941" y="2447399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+7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7715132" y="3480683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+7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183202" y="5644083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+5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7229278" y="2337586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-9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1398686" y="4683411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-9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1982079" y="5602279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-3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3793722" y="5182835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-8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2855171" y="4884118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+9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6786218" y="5553746"/>
            <a:ext cx="5982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+1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4541821" y="2944778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-8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165284" y="3140968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122149" y="2409095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159856" y="2957212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274005" y="2260724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353324" y="5206476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745613" y="5445441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419872" y="4511253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486647" y="5389694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826156" y="5347890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8074205" y="2681158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714165" y="5142320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786218" y="3856692"/>
            <a:ext cx="628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13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17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postup 1"/>
          <p:cNvSpPr/>
          <p:nvPr/>
        </p:nvSpPr>
        <p:spPr>
          <a:xfrm>
            <a:off x="298174" y="1290058"/>
            <a:ext cx="8496944" cy="5342850"/>
          </a:xfrm>
          <a:prstGeom prst="flowChartProcess">
            <a:avLst/>
          </a:prstGeom>
          <a:noFill/>
          <a:ln w="762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postup 2"/>
          <p:cNvSpPr/>
          <p:nvPr/>
        </p:nvSpPr>
        <p:spPr>
          <a:xfrm>
            <a:off x="323528" y="260648"/>
            <a:ext cx="8496944" cy="791217"/>
          </a:xfrm>
          <a:prstGeom prst="flowChart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43406" y="268617"/>
            <a:ext cx="847706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b="1" dirty="0" smtClean="0"/>
              <a:t>Vybarvi modře mráčky s výsledkem  </a:t>
            </a:r>
            <a:r>
              <a:rPr lang="en-US" sz="3800" b="1" dirty="0" smtClean="0"/>
              <a:t>&lt; 13.</a:t>
            </a:r>
            <a:endParaRPr lang="cs-CZ" sz="3800" b="1" dirty="0"/>
          </a:p>
        </p:txBody>
      </p:sp>
      <p:sp>
        <p:nvSpPr>
          <p:cNvPr id="5" name="Mrak 4"/>
          <p:cNvSpPr/>
          <p:nvPr/>
        </p:nvSpPr>
        <p:spPr>
          <a:xfrm rot="1867123">
            <a:off x="611560" y="1814262"/>
            <a:ext cx="2016224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20415021">
            <a:off x="2921833" y="1781200"/>
            <a:ext cx="2016224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986905">
            <a:off x="6637756" y="4607546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724128" y="3100315"/>
            <a:ext cx="2016224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523524" y="3838669"/>
            <a:ext cx="2016224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 rot="869751">
            <a:off x="794582" y="3457427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 rot="430679">
            <a:off x="6228184" y="1748272"/>
            <a:ext cx="2016224" cy="1008112"/>
          </a:xfrm>
          <a:prstGeom prst="cloud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 rot="20870079">
            <a:off x="505890" y="5214303"/>
            <a:ext cx="2016224" cy="100811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29023" y="5013179"/>
            <a:ext cx="45103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Máš vše správně? Vybarvi si                  .</a:t>
            </a:r>
            <a:endParaRPr lang="cs-CZ" sz="4000" dirty="0"/>
          </a:p>
        </p:txBody>
      </p:sp>
      <p:sp>
        <p:nvSpPr>
          <p:cNvPr id="14" name="Slunce 13"/>
          <p:cNvSpPr/>
          <p:nvPr/>
        </p:nvSpPr>
        <p:spPr>
          <a:xfrm>
            <a:off x="4833060" y="5618241"/>
            <a:ext cx="1703228" cy="914549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2193757">
            <a:off x="549742" y="1929162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15-9 =</a:t>
            </a:r>
            <a:r>
              <a:rPr lang="cs-CZ" sz="3600" dirty="0" smtClean="0">
                <a:solidFill>
                  <a:srgbClr val="FF0000"/>
                </a:solidFill>
              </a:rPr>
              <a:t>6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 rot="20186859">
            <a:off x="2952917" y="1915818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11-8 =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 rot="231757">
            <a:off x="6272036" y="1915817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8+6 =</a:t>
            </a:r>
            <a:r>
              <a:rPr lang="cs-CZ" sz="3600" dirty="0" smtClean="0">
                <a:solidFill>
                  <a:srgbClr val="FF0000"/>
                </a:solidFill>
              </a:rPr>
              <a:t>14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323250">
            <a:off x="838435" y="3663161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6+7 =</a:t>
            </a:r>
            <a:r>
              <a:rPr lang="cs-CZ" sz="3600" dirty="0" smtClean="0">
                <a:solidFill>
                  <a:srgbClr val="FF0000"/>
                </a:solidFill>
              </a:rPr>
              <a:t>13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646075">
            <a:off x="309308" y="5428122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4+8 =</a:t>
            </a:r>
            <a:r>
              <a:rPr lang="cs-CZ" sz="3600" dirty="0" smtClean="0">
                <a:solidFill>
                  <a:srgbClr val="FF0000"/>
                </a:solidFill>
              </a:rPr>
              <a:t>12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20866775">
            <a:off x="3607741" y="4019559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12-5 =</a:t>
            </a:r>
            <a:r>
              <a:rPr lang="cs-CZ" sz="36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1" name="TextovéPole 20"/>
          <p:cNvSpPr txBox="1"/>
          <p:nvPr/>
        </p:nvSpPr>
        <p:spPr>
          <a:xfrm rot="21303276">
            <a:off x="5767980" y="3281206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16-7 =</a:t>
            </a:r>
            <a:r>
              <a:rPr lang="cs-CZ" sz="3600" dirty="0" smtClean="0">
                <a:solidFill>
                  <a:srgbClr val="FF0000"/>
                </a:solidFill>
              </a:rPr>
              <a:t>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rot="595151">
            <a:off x="6681609" y="4853170"/>
            <a:ext cx="1928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3600" dirty="0" smtClean="0"/>
              <a:t>9+8 =</a:t>
            </a:r>
            <a:r>
              <a:rPr lang="cs-CZ" sz="3600" dirty="0" smtClean="0">
                <a:solidFill>
                  <a:srgbClr val="FF0000"/>
                </a:solidFill>
              </a:rPr>
              <a:t>17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597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postup 2"/>
          <p:cNvSpPr/>
          <p:nvPr/>
        </p:nvSpPr>
        <p:spPr>
          <a:xfrm>
            <a:off x="179512" y="332656"/>
            <a:ext cx="8784976" cy="122413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/>
          <p:cNvSpPr/>
          <p:nvPr/>
        </p:nvSpPr>
        <p:spPr>
          <a:xfrm>
            <a:off x="395536" y="1988840"/>
            <a:ext cx="3960440" cy="4464496"/>
          </a:xfrm>
          <a:prstGeom prst="flowChartProcess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4716016" y="1988840"/>
            <a:ext cx="3960440" cy="4464496"/>
          </a:xfrm>
          <a:prstGeom prst="flowChartProcess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3491" y="1989582"/>
            <a:ext cx="3960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14 - 8= </a:t>
            </a:r>
            <a:r>
              <a:rPr lang="cs-CZ" sz="3200" dirty="0" smtClean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      </a:t>
            </a:r>
          </a:p>
          <a:p>
            <a:r>
              <a:rPr lang="cs-CZ" sz="3200" dirty="0" smtClean="0"/>
              <a:t>  7 + 9=</a:t>
            </a:r>
            <a:r>
              <a:rPr lang="cs-CZ" sz="3200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3200" dirty="0" smtClean="0"/>
              <a:t>15 -  6= 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3200" dirty="0" smtClean="0"/>
              <a:t>  9 + 8=</a:t>
            </a:r>
            <a:r>
              <a:rPr lang="cs-CZ" sz="3200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3200" dirty="0" smtClean="0"/>
              <a:t>18 -  9= 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3200" dirty="0" smtClean="0"/>
              <a:t>11 -  4= 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3200" dirty="0" smtClean="0"/>
              <a:t>13 -  7= </a:t>
            </a:r>
            <a:r>
              <a:rPr lang="cs-CZ" sz="32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3200" dirty="0" smtClean="0"/>
              <a:t>  5 +  6=</a:t>
            </a:r>
            <a:r>
              <a:rPr lang="cs-CZ" sz="3200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sz="3200" dirty="0" smtClean="0"/>
              <a:t>  7 +  5=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30016" y="1988840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13 - 6= 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  <a:r>
              <a:rPr lang="cs-CZ" sz="3200" dirty="0" smtClean="0"/>
              <a:t>      </a:t>
            </a:r>
          </a:p>
          <a:p>
            <a:r>
              <a:rPr lang="cs-CZ" sz="3200" dirty="0" smtClean="0"/>
              <a:t>  8 + 8=</a:t>
            </a:r>
            <a:r>
              <a:rPr lang="cs-CZ" sz="3200" dirty="0" smtClean="0">
                <a:solidFill>
                  <a:srgbClr val="FF0000"/>
                </a:solidFill>
              </a:rPr>
              <a:t>16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12 -  6= </a:t>
            </a:r>
            <a:r>
              <a:rPr lang="cs-CZ" sz="3200" dirty="0" smtClean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7 + 6=</a:t>
            </a:r>
            <a:r>
              <a:rPr lang="cs-CZ" sz="3200" dirty="0" smtClean="0">
                <a:solidFill>
                  <a:srgbClr val="FF0000"/>
                </a:solidFill>
              </a:rPr>
              <a:t>13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15 -  8= 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13 -  4= </a:t>
            </a:r>
            <a:r>
              <a:rPr lang="cs-CZ" sz="3200" dirty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11 -  5= </a:t>
            </a:r>
            <a:r>
              <a:rPr lang="cs-CZ" sz="3200" dirty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8 +  6=</a:t>
            </a:r>
            <a:r>
              <a:rPr lang="cs-CZ" sz="3200" dirty="0" smtClean="0">
                <a:solidFill>
                  <a:srgbClr val="FF0000"/>
                </a:solidFill>
              </a:rPr>
              <a:t>14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3 +  9=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748470" y="2029610"/>
            <a:ext cx="198143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15 - 7= </a:t>
            </a:r>
            <a:r>
              <a:rPr lang="cs-CZ" sz="3200" dirty="0">
                <a:solidFill>
                  <a:srgbClr val="FF0000"/>
                </a:solidFill>
              </a:rPr>
              <a:t>8</a:t>
            </a:r>
            <a:r>
              <a:rPr lang="cs-CZ" sz="3200" dirty="0" smtClean="0"/>
              <a:t>       </a:t>
            </a:r>
          </a:p>
          <a:p>
            <a:r>
              <a:rPr lang="cs-CZ" sz="3200" dirty="0" smtClean="0"/>
              <a:t>  4 + 9=</a:t>
            </a:r>
            <a:r>
              <a:rPr lang="cs-CZ" sz="3200" dirty="0" smtClean="0">
                <a:solidFill>
                  <a:srgbClr val="FF0000"/>
                </a:solidFill>
              </a:rPr>
              <a:t>13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13 -  8= </a:t>
            </a:r>
            <a:r>
              <a:rPr lang="cs-CZ" sz="3200" dirty="0">
                <a:solidFill>
                  <a:srgbClr val="FF0000"/>
                </a:solidFill>
              </a:rPr>
              <a:t>5</a:t>
            </a:r>
            <a:r>
              <a:rPr lang="cs-CZ" sz="3200" dirty="0" smtClean="0"/>
              <a:t>    </a:t>
            </a:r>
          </a:p>
          <a:p>
            <a:r>
              <a:rPr lang="cs-CZ" sz="3200" dirty="0" smtClean="0"/>
              <a:t>  5 + 8=</a:t>
            </a:r>
            <a:r>
              <a:rPr lang="cs-CZ" sz="3200" dirty="0" smtClean="0">
                <a:solidFill>
                  <a:srgbClr val="FF0000"/>
                </a:solidFill>
              </a:rPr>
              <a:t>13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16 -  9= 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 smtClean="0"/>
          </a:p>
          <a:p>
            <a:r>
              <a:rPr lang="cs-CZ" sz="3200" dirty="0" smtClean="0"/>
              <a:t>11 -  2= </a:t>
            </a:r>
            <a:r>
              <a:rPr lang="cs-CZ" sz="3200" dirty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14 -  8= </a:t>
            </a:r>
            <a:r>
              <a:rPr lang="cs-CZ" sz="3200" dirty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6 +  9=</a:t>
            </a:r>
            <a:r>
              <a:rPr lang="cs-CZ" sz="3200" dirty="0" smtClean="0">
                <a:solidFill>
                  <a:srgbClr val="FF0000"/>
                </a:solidFill>
              </a:rPr>
              <a:t>15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5 +  7=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729908" y="2044890"/>
            <a:ext cx="22345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11 - 8= </a:t>
            </a:r>
            <a:r>
              <a:rPr lang="cs-CZ" sz="3200" dirty="0">
                <a:solidFill>
                  <a:srgbClr val="FF0000"/>
                </a:solidFill>
              </a:rPr>
              <a:t>3</a:t>
            </a:r>
            <a:r>
              <a:rPr lang="cs-CZ" sz="3200" dirty="0" smtClean="0"/>
              <a:t>       </a:t>
            </a:r>
          </a:p>
          <a:p>
            <a:r>
              <a:rPr lang="cs-CZ" sz="3200" dirty="0" smtClean="0"/>
              <a:t>  5 + 9=</a:t>
            </a:r>
            <a:r>
              <a:rPr lang="cs-CZ" sz="3200" dirty="0" smtClean="0">
                <a:solidFill>
                  <a:srgbClr val="FF0000"/>
                </a:solidFill>
              </a:rPr>
              <a:t>14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14 -  6= </a:t>
            </a:r>
            <a:r>
              <a:rPr lang="cs-CZ" sz="3200" dirty="0">
                <a:solidFill>
                  <a:srgbClr val="FF0000"/>
                </a:solidFill>
              </a:rPr>
              <a:t>8</a:t>
            </a:r>
            <a:r>
              <a:rPr lang="cs-CZ" sz="3200" dirty="0" smtClean="0"/>
              <a:t>   </a:t>
            </a:r>
          </a:p>
          <a:p>
            <a:r>
              <a:rPr lang="cs-CZ" sz="3200" dirty="0" smtClean="0"/>
              <a:t>  7 + 4=</a:t>
            </a:r>
            <a:r>
              <a:rPr lang="cs-CZ" sz="3200" dirty="0" smtClean="0">
                <a:solidFill>
                  <a:srgbClr val="FF0000"/>
                </a:solidFill>
              </a:rPr>
              <a:t>11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17 -  8= </a:t>
            </a:r>
            <a:r>
              <a:rPr lang="cs-CZ" sz="3200" dirty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14 -  5= </a:t>
            </a:r>
            <a:r>
              <a:rPr lang="cs-CZ" sz="3200" dirty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12 -  7= </a:t>
            </a:r>
            <a:r>
              <a:rPr lang="cs-CZ" sz="3200" dirty="0">
                <a:solidFill>
                  <a:srgbClr val="FF0000"/>
                </a:solidFill>
              </a:rPr>
              <a:t>5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4 +  8=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  5 +  6=</a:t>
            </a:r>
            <a:r>
              <a:rPr lang="cs-CZ" sz="3200" dirty="0" smtClean="0">
                <a:solidFill>
                  <a:srgbClr val="FF0000"/>
                </a:solidFill>
              </a:rPr>
              <a:t>11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32656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Sloupečky piš do sešitu.  V každém sloupečku dej do zeleného kroužku výsledky  </a:t>
            </a:r>
            <a:r>
              <a:rPr lang="en-US" sz="3600" b="1" dirty="0" smtClean="0"/>
              <a:t>&gt; 1</a:t>
            </a:r>
            <a:r>
              <a:rPr lang="cs-CZ" sz="3600" b="1" dirty="0" smtClean="0"/>
              <a:t>1</a:t>
            </a:r>
            <a:r>
              <a:rPr lang="en-US" sz="3600" b="1" dirty="0" smtClean="0"/>
              <a:t>.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2" name="Ovál 1"/>
          <p:cNvSpPr/>
          <p:nvPr/>
        </p:nvSpPr>
        <p:spPr>
          <a:xfrm>
            <a:off x="1696596" y="2492896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96762" y="3512940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35896" y="2546276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186344" y="5913714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186345" y="5426361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012159" y="3559696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028382" y="2644551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012160" y="2546276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062745" y="5486741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27948" y="3559696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864952" y="5497761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747231" y="5965238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746048" y="5965238"/>
            <a:ext cx="458113" cy="488098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85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36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647</Words>
  <Application>Microsoft Office PowerPoint</Application>
  <PresentationFormat>Předvádění na obrazovce (4:3)</PresentationFormat>
  <Paragraphs>157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12</cp:revision>
  <dcterms:created xsi:type="dcterms:W3CDTF">2012-11-03T20:10:44Z</dcterms:created>
  <dcterms:modified xsi:type="dcterms:W3CDTF">2012-11-03T22:01:12Z</dcterms:modified>
</cp:coreProperties>
</file>