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2" r:id="rId2"/>
    <p:sldId id="263" r:id="rId3"/>
    <p:sldId id="256" r:id="rId4"/>
    <p:sldId id="259" r:id="rId5"/>
    <p:sldId id="257" r:id="rId6"/>
    <p:sldId id="264" r:id="rId7"/>
    <p:sldId id="258" r:id="rId8"/>
    <p:sldId id="260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888888"/>
    <a:srgbClr val="96969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86" d="100"/>
          <a:sy n="86" d="100"/>
        </p:scale>
        <p:origin x="-78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8632F8-B3A0-4D47-8BAE-E51BDEDD5AD1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1F0B61-5F7D-4141-B413-45557FA1694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1B70F-ECC4-4527-9FBB-C007858BE037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obdrží stejný</a:t>
            </a:r>
            <a:r>
              <a:rPr lang="cs-CZ" baseline="0" dirty="0" smtClean="0"/>
              <a:t> tištěný PL.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1F0B61-5F7D-4141-B413-45557FA16945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obdrží stejný</a:t>
            </a:r>
            <a:r>
              <a:rPr lang="cs-CZ" baseline="0" dirty="0" smtClean="0"/>
              <a:t> tištěný PL.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1F0B61-5F7D-4141-B413-45557FA16945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C65D9-5CCF-4A0A-8844-6888164707DB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2D71AD3-44FD-4BA5-AA74-6ECD841DC3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C65D9-5CCF-4A0A-8844-6888164707DB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2D71AD3-44FD-4BA5-AA74-6ECD841DC3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C65D9-5CCF-4A0A-8844-6888164707DB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1AD3-44FD-4BA5-AA74-6ECD841DC31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C65D9-5CCF-4A0A-8844-6888164707DB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1AD3-44FD-4BA5-AA74-6ECD841DC3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C65D9-5CCF-4A0A-8844-6888164707DB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2D71AD3-44FD-4BA5-AA74-6ECD841DC31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C65D9-5CCF-4A0A-8844-6888164707DB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1AD3-44FD-4BA5-AA74-6ECD841DC3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C65D9-5CCF-4A0A-8844-6888164707DB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1AD3-44FD-4BA5-AA74-6ECD841DC3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C65D9-5CCF-4A0A-8844-6888164707DB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1AD3-44FD-4BA5-AA74-6ECD841DC3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C65D9-5CCF-4A0A-8844-6888164707DB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1AD3-44FD-4BA5-AA74-6ECD841DC31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C65D9-5CCF-4A0A-8844-6888164707DB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1AD3-44FD-4BA5-AA74-6ECD841DC3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C65D9-5CCF-4A0A-8844-6888164707DB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1AD3-44FD-4BA5-AA74-6ECD841DC3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86C65D9-5CCF-4A0A-8844-6888164707DB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2D71AD3-44FD-4BA5-AA74-6ECD841DC31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Relationship Id="rId9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Relationship Id="rId9" Type="http://schemas.openxmlformats.org/officeDocument/2006/relationships/image" Target="../media/image12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s.wikipedia.org/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Calibri" pitchFamily="34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793397" y="2996952"/>
          <a:ext cx="3866836" cy="868680"/>
        </p:xfrm>
        <a:graphic>
          <a:graphicData uri="http://schemas.openxmlformats.org/drawingml/2006/table">
            <a:tbl>
              <a:tblPr/>
              <a:tblGrid>
                <a:gridCol w="1992431"/>
                <a:gridCol w="1874405"/>
              </a:tblGrid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Autor: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>
                          <a:latin typeface="Calibri"/>
                        </a:rPr>
                        <a:t>Mgr. Jitka Hříbková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  <a:tr h="254032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Číslo </a:t>
                      </a:r>
                      <a:r>
                        <a:rPr lang="cs-CZ" sz="1300" b="1" dirty="0" err="1">
                          <a:latin typeface="Calibri"/>
                        </a:rPr>
                        <a:t>DUMu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VkO7 - 6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B3FF"/>
                    </a:solidFill>
                  </a:tcPr>
                </a:tc>
              </a:tr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Datum ověření ve </a:t>
                      </a:r>
                      <a:r>
                        <a:rPr lang="cs-CZ" sz="1300" b="1" dirty="0" smtClean="0">
                          <a:latin typeface="Calibri"/>
                        </a:rPr>
                        <a:t> výuce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Člověk a kultura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755576" y="5805264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>
                <a:latin typeface="Calibri" pitchFamily="34" charset="0"/>
              </a:rPr>
              <a:t>Téma:</a:t>
            </a:r>
            <a:r>
              <a:rPr lang="cs-CZ" dirty="0">
                <a:latin typeface="Calibri" pitchFamily="34" charset="0"/>
              </a:rPr>
              <a:t> </a:t>
            </a:r>
            <a:r>
              <a:rPr lang="cs-CZ" dirty="0" smtClean="0">
                <a:latin typeface="Calibri" pitchFamily="34" charset="0"/>
              </a:rPr>
              <a:t>Člověk a kultura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55576" y="5435932"/>
            <a:ext cx="3334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 err="1">
                <a:latin typeface="Calibri" pitchFamily="34" charset="0"/>
              </a:rPr>
              <a:t>Tématický</a:t>
            </a:r>
            <a:r>
              <a:rPr lang="cs-CZ" u="sng" dirty="0">
                <a:latin typeface="Calibri" pitchFamily="34" charset="0"/>
              </a:rPr>
              <a:t> okruh</a:t>
            </a:r>
            <a:r>
              <a:rPr lang="cs-CZ" dirty="0">
                <a:latin typeface="Calibri" pitchFamily="34" charset="0"/>
              </a:rPr>
              <a:t>: </a:t>
            </a:r>
            <a:r>
              <a:rPr lang="cs-CZ" dirty="0" smtClean="0">
                <a:latin typeface="Calibri" pitchFamily="34" charset="0"/>
              </a:rPr>
              <a:t>Člověk a kultura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55576" y="5066600"/>
            <a:ext cx="3649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>
                <a:latin typeface="Calibri" pitchFamily="34" charset="0"/>
              </a:rPr>
              <a:t>Vzdělávací obor</a:t>
            </a:r>
            <a:r>
              <a:rPr lang="cs-CZ" dirty="0">
                <a:latin typeface="Calibri" pitchFamily="34" charset="0"/>
              </a:rPr>
              <a:t>: </a:t>
            </a:r>
            <a:r>
              <a:rPr lang="cs-CZ" dirty="0" smtClean="0">
                <a:latin typeface="Calibri" pitchFamily="34" charset="0"/>
              </a:rPr>
              <a:t>Výchova k občanství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55576" y="4697268"/>
            <a:ext cx="3734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>
                <a:latin typeface="Calibri" pitchFamily="34" charset="0"/>
              </a:rPr>
              <a:t>Vzdělávací oblast</a:t>
            </a:r>
            <a:r>
              <a:rPr lang="cs-CZ" dirty="0">
                <a:latin typeface="Calibri" pitchFamily="34" charset="0"/>
              </a:rPr>
              <a:t>: Člověk a </a:t>
            </a:r>
            <a:r>
              <a:rPr lang="cs-CZ" dirty="0" smtClean="0">
                <a:latin typeface="Calibri" pitchFamily="34" charset="0"/>
              </a:rPr>
              <a:t>společnost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55576" y="4327936"/>
            <a:ext cx="15301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>
                <a:latin typeface="Calibri" pitchFamily="34" charset="0"/>
              </a:rPr>
              <a:t>Ročník</a:t>
            </a:r>
            <a:r>
              <a:rPr lang="cs-CZ" dirty="0">
                <a:latin typeface="Calibri" pitchFamily="34" charset="0"/>
              </a:rPr>
              <a:t>: </a:t>
            </a:r>
            <a:r>
              <a:rPr lang="cs-CZ" dirty="0" smtClean="0">
                <a:latin typeface="Calibri" pitchFamily="34" charset="0"/>
              </a:rPr>
              <a:t>sedmý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671388" y="2214156"/>
            <a:ext cx="2993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a-DK" dirty="0">
                <a:latin typeface="Calibri" pitchFamily="34" charset="0"/>
              </a:rPr>
              <a:t>Projekt: OP VK 1.4 709998205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627784" y="2466037"/>
            <a:ext cx="3858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latin typeface="Calibri" pitchFamily="34" charset="0"/>
              </a:rPr>
              <a:t> Číslo </a:t>
            </a:r>
            <a:r>
              <a:rPr lang="cs-CZ" dirty="0">
                <a:latin typeface="Calibri" pitchFamily="34" charset="0"/>
              </a:rPr>
              <a:t>projektu: CZ.1.07/1.4.00/21.0440</a:t>
            </a: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32374"/>
            <a:ext cx="13049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ttp://zsgenklapalka.wz.cz/telowebu/obsah_soubory/logo_gra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0501" y="648957"/>
            <a:ext cx="5472608" cy="11958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99592" y="836712"/>
            <a:ext cx="71287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/>
              <a:t>ANOTACE</a:t>
            </a:r>
          </a:p>
          <a:p>
            <a:endParaRPr lang="cs-CZ" b="1" dirty="0"/>
          </a:p>
          <a:p>
            <a:r>
              <a:rPr lang="cs-CZ" b="1" dirty="0"/>
              <a:t>Digitální výukový materiál </a:t>
            </a:r>
            <a:r>
              <a:rPr lang="cs-CZ" b="1" dirty="0" smtClean="0"/>
              <a:t>ČLOVĚK A KULTURA je </a:t>
            </a:r>
            <a:r>
              <a:rPr lang="cs-CZ" b="1" dirty="0"/>
              <a:t>kombinací výkladové hodiny a procvičování</a:t>
            </a:r>
            <a:r>
              <a:rPr lang="cs-CZ" b="1" dirty="0" smtClean="0"/>
              <a:t>.</a:t>
            </a:r>
          </a:p>
          <a:p>
            <a:endParaRPr lang="cs-CZ" b="1" dirty="0"/>
          </a:p>
          <a:p>
            <a:r>
              <a:rPr lang="cs-CZ" dirty="0" smtClean="0"/>
              <a:t>Výklad </a:t>
            </a:r>
            <a:r>
              <a:rPr lang="cs-CZ" dirty="0"/>
              <a:t>je doplněn obrázky </a:t>
            </a:r>
            <a:r>
              <a:rPr lang="cs-CZ" dirty="0" smtClean="0"/>
              <a:t>z galerie.</a:t>
            </a:r>
          </a:p>
          <a:p>
            <a:endParaRPr lang="cs-CZ" dirty="0"/>
          </a:p>
          <a:p>
            <a:r>
              <a:rPr lang="en-US" dirty="0" smtClean="0"/>
              <a:t>Do </a:t>
            </a:r>
            <a:r>
              <a:rPr lang="en-US" dirty="0" err="1"/>
              <a:t>textu</a:t>
            </a:r>
            <a:r>
              <a:rPr lang="en-US" dirty="0"/>
              <a:t> </a:t>
            </a:r>
            <a:r>
              <a:rPr lang="en-US" dirty="0" err="1"/>
              <a:t>jsou</a:t>
            </a:r>
            <a:r>
              <a:rPr lang="en-US" dirty="0"/>
              <a:t> </a:t>
            </a:r>
            <a:r>
              <a:rPr lang="en-US" dirty="0" err="1"/>
              <a:t>vloženy</a:t>
            </a:r>
            <a:r>
              <a:rPr lang="en-US" dirty="0"/>
              <a:t> </a:t>
            </a:r>
            <a:r>
              <a:rPr lang="cs-CZ" dirty="0" smtClean="0"/>
              <a:t>úkoly</a:t>
            </a:r>
            <a:r>
              <a:rPr lang="en-US" dirty="0" smtClean="0"/>
              <a:t> </a:t>
            </a:r>
            <a:r>
              <a:rPr lang="en-US" dirty="0"/>
              <a:t>pro </a:t>
            </a:r>
            <a:r>
              <a:rPr lang="en-US" dirty="0" err="1"/>
              <a:t>žáky</a:t>
            </a:r>
            <a:r>
              <a:rPr lang="en-US" dirty="0" smtClean="0"/>
              <a:t>.</a:t>
            </a:r>
            <a:endParaRPr lang="cs-CZ" dirty="0" smtClean="0"/>
          </a:p>
          <a:p>
            <a:endParaRPr lang="en-US" dirty="0"/>
          </a:p>
          <a:p>
            <a:endParaRPr lang="cs-CZ" b="1" dirty="0"/>
          </a:p>
          <a:p>
            <a:r>
              <a:rPr lang="cs-CZ" b="1" dirty="0"/>
              <a:t>Výukový materiál je určen pro žáky </a:t>
            </a:r>
            <a:r>
              <a:rPr lang="cs-CZ" b="1" dirty="0" smtClean="0"/>
              <a:t>7. ročníku.</a:t>
            </a:r>
          </a:p>
          <a:p>
            <a:endParaRPr lang="cs-CZ" b="1" dirty="0"/>
          </a:p>
          <a:p>
            <a:r>
              <a:rPr lang="cs-CZ" dirty="0"/>
              <a:t>Práce je určena na interaktivní tabuli SMART Notebook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1000" y="3861049"/>
            <a:ext cx="8458200" cy="2214738"/>
          </a:xfrm>
        </p:spPr>
        <p:txBody>
          <a:bodyPr>
            <a:normAutofit/>
          </a:bodyPr>
          <a:lstStyle/>
          <a:p>
            <a:r>
              <a:rPr lang="cs-CZ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Člověk a kultura</a:t>
            </a:r>
            <a:endParaRPr lang="cs-CZ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076056" y="5619105"/>
            <a:ext cx="3736032" cy="5461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4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Zpracovala: Mgr.</a:t>
            </a:r>
            <a:r>
              <a:rPr kumimoji="0" lang="cs-CZ" sz="1400" b="1" i="0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Jitka Hříbková, ZŠ </a:t>
            </a:r>
            <a:r>
              <a:rPr kumimoji="0" lang="cs-CZ" sz="1400" b="1" i="0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Dyjákovice</a:t>
            </a:r>
            <a:endParaRPr kumimoji="0" lang="cs-CZ" sz="14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ÚKOL: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3356992"/>
            <a:ext cx="8686800" cy="1154758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Žáci zapisují na tabuli vše, co je napadne:</a:t>
            </a:r>
          </a:p>
          <a:p>
            <a:r>
              <a:rPr lang="cs-CZ" b="1" dirty="0" smtClean="0"/>
              <a:t>„když se řekne KULTURA“.</a:t>
            </a:r>
            <a:endParaRPr lang="cs-CZ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Kultura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Kultura provází člověka od samého počátku jeho existence.</a:t>
            </a:r>
          </a:p>
          <a:p>
            <a:pPr algn="just"/>
            <a:r>
              <a:rPr lang="cs-CZ" b="1" dirty="0" smtClean="0"/>
              <a:t>Už ve chvíli, kdy předchůdce člověka opracoval první kámen a poprvé se zahalil do kůže, začal tvořit to, čemu dnes říkáme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KULTURA.</a:t>
            </a:r>
          </a:p>
          <a:p>
            <a:r>
              <a:rPr lang="cs-CZ" b="1" dirty="0" smtClean="0"/>
              <a:t>Kulturou můžeme nazvat prakticky vše, co kdy člověk vytvořil nebo vymyslel, vše co je výsledkem lidské činnosti.</a:t>
            </a:r>
            <a:endParaRPr lang="cs-CZ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ÚKOL: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3356992"/>
            <a:ext cx="8686800" cy="1154758"/>
          </a:xfrm>
        </p:spPr>
        <p:txBody>
          <a:bodyPr/>
          <a:lstStyle/>
          <a:p>
            <a:r>
              <a:rPr lang="cs-CZ" b="1" dirty="0" smtClean="0"/>
              <a:t>Spojuj podle toho, zda se jedná o kulturu hmotnou nebo kulturu duchovní.</a:t>
            </a:r>
            <a:endParaRPr lang="cs-CZ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2283" y="6065912"/>
            <a:ext cx="5314485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29279" y="1498503"/>
            <a:ext cx="1584176" cy="994660"/>
          </a:xfrm>
          <a:prstGeom prst="rect">
            <a:avLst/>
          </a:prstGeom>
          <a:noFill/>
        </p:spPr>
      </p:pic>
      <p:pic>
        <p:nvPicPr>
          <p:cNvPr id="1027" name="Picture 3" descr="C:\Documents and Settings\Hříbková Jitka\Local Settings\Temporary Internet Files\Content.IE5\AQPH12WK\MC90030803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943046"/>
            <a:ext cx="1224136" cy="949185"/>
          </a:xfrm>
          <a:prstGeom prst="rect">
            <a:avLst/>
          </a:prstGeom>
          <a:noFill/>
        </p:spPr>
      </p:pic>
      <p:pic>
        <p:nvPicPr>
          <p:cNvPr id="1028" name="Picture 4" descr="C:\Documents and Settings\Hříbková Jitka\Local Settings\Temporary Internet Files\Content.IE5\XT2K5RC0\MC90030090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82283" y="1633093"/>
            <a:ext cx="1340505" cy="779206"/>
          </a:xfrm>
          <a:prstGeom prst="rect">
            <a:avLst/>
          </a:prstGeom>
          <a:noFill/>
        </p:spPr>
      </p:pic>
      <p:pic>
        <p:nvPicPr>
          <p:cNvPr id="1029" name="Picture 5" descr="C:\Documents and Settings\Hříbková Jitka\Local Settings\Temporary Internet Files\Content.IE5\QSSV92N7\MC90028088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5139" y="3667332"/>
            <a:ext cx="1392565" cy="1618386"/>
          </a:xfrm>
          <a:prstGeom prst="rect">
            <a:avLst/>
          </a:prstGeom>
          <a:noFill/>
        </p:spPr>
      </p:pic>
      <p:pic>
        <p:nvPicPr>
          <p:cNvPr id="1030" name="Picture 6" descr="C:\Documents and Settings\Hříbková Jitka\Local Settings\Temporary Internet Files\Content.IE5\Q5FU9SE4\MC900433885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43545" y="2648129"/>
            <a:ext cx="1174309" cy="1174309"/>
          </a:xfrm>
          <a:prstGeom prst="rect">
            <a:avLst/>
          </a:prstGeom>
          <a:noFill/>
        </p:spPr>
      </p:pic>
      <p:pic>
        <p:nvPicPr>
          <p:cNvPr id="1031" name="Picture 7" descr="C:\Documents and Settings\Hříbková Jitka\Local Settings\Temporary Internet Files\Content.IE5\AQPH12WK\MC90021506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78557" y="919126"/>
            <a:ext cx="801426" cy="913796"/>
          </a:xfrm>
          <a:prstGeom prst="rect">
            <a:avLst/>
          </a:prstGeom>
          <a:noFill/>
        </p:spPr>
      </p:pic>
      <p:pic>
        <p:nvPicPr>
          <p:cNvPr id="1032" name="Picture 8" descr="C:\Documents and Settings\Hříbková Jitka\Local Settings\Temporary Internet Files\Content.IE5\UBGML5MB\MC900311330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98371" y="3883356"/>
            <a:ext cx="1815084" cy="1116482"/>
          </a:xfrm>
          <a:prstGeom prst="rect">
            <a:avLst/>
          </a:prstGeom>
          <a:noFill/>
        </p:spPr>
      </p:pic>
      <p:sp>
        <p:nvSpPr>
          <p:cNvPr id="14" name="Obdélník 13"/>
          <p:cNvSpPr/>
          <p:nvPr/>
        </p:nvSpPr>
        <p:spPr>
          <a:xfrm>
            <a:off x="683568" y="2780928"/>
            <a:ext cx="1392565" cy="43204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náboženství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201459" y="5301208"/>
            <a:ext cx="1205577" cy="43204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zvyky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076133" y="4783814"/>
            <a:ext cx="1368152" cy="432048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práva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671230" y="3235284"/>
            <a:ext cx="1209252" cy="432048"/>
          </a:xfrm>
          <a:prstGeom prst="rec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věda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601892" y="4229472"/>
            <a:ext cx="1376665" cy="4320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tradice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089194" y="2996952"/>
            <a:ext cx="1478595" cy="43204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morálka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064950" y="1832922"/>
            <a:ext cx="1478595" cy="43204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jazyk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3" name="Mrak 22"/>
          <p:cNvSpPr/>
          <p:nvPr/>
        </p:nvSpPr>
        <p:spPr>
          <a:xfrm>
            <a:off x="2474430" y="132544"/>
            <a:ext cx="4329818" cy="940967"/>
          </a:xfrm>
          <a:prstGeom prst="cloud">
            <a:avLst/>
          </a:prstGeom>
          <a:solidFill>
            <a:srgbClr val="99CCFF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Duchovní kultura</a:t>
            </a:r>
            <a:endParaRPr lang="cs-CZ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3778861" y="6237312"/>
            <a:ext cx="2620665" cy="432048"/>
          </a:xfrm>
          <a:prstGeom prst="rect">
            <a:avLst/>
          </a:prstGeom>
          <a:solidFill>
            <a:srgbClr val="888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Hmotná kultura</a:t>
            </a:r>
            <a:endParaRPr lang="cs-CZ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" name="Přímá spojovací šipka 36"/>
          <p:cNvCxnSpPr/>
          <p:nvPr/>
        </p:nvCxnSpPr>
        <p:spPr>
          <a:xfrm rot="5400000" flipH="1" flipV="1">
            <a:off x="1564195" y="2569149"/>
            <a:ext cx="3710302" cy="719029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šipka 38"/>
          <p:cNvCxnSpPr/>
          <p:nvPr/>
        </p:nvCxnSpPr>
        <p:spPr>
          <a:xfrm rot="16200000" flipH="1">
            <a:off x="203216" y="3236679"/>
            <a:ext cx="4345081" cy="165618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šipka 50"/>
          <p:cNvCxnSpPr/>
          <p:nvPr/>
        </p:nvCxnSpPr>
        <p:spPr>
          <a:xfrm rot="16200000" flipH="1">
            <a:off x="1816093" y="3652726"/>
            <a:ext cx="3800943" cy="102543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šipka 48"/>
          <p:cNvCxnSpPr/>
          <p:nvPr/>
        </p:nvCxnSpPr>
        <p:spPr>
          <a:xfrm rot="16200000" flipH="1">
            <a:off x="3272191" y="4046022"/>
            <a:ext cx="3653612" cy="38616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/>
          <p:nvPr/>
        </p:nvCxnSpPr>
        <p:spPr>
          <a:xfrm rot="16200000" flipV="1">
            <a:off x="3739440" y="2423266"/>
            <a:ext cx="4212206" cy="1512698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 rot="16200000" flipV="1">
            <a:off x="5035287" y="1721214"/>
            <a:ext cx="3286426" cy="1730090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šipka 44"/>
          <p:cNvCxnSpPr/>
          <p:nvPr/>
        </p:nvCxnSpPr>
        <p:spPr>
          <a:xfrm rot="5400000">
            <a:off x="6049101" y="4186021"/>
            <a:ext cx="2569980" cy="153260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šipka 46"/>
          <p:cNvCxnSpPr/>
          <p:nvPr/>
        </p:nvCxnSpPr>
        <p:spPr>
          <a:xfrm rot="5400000">
            <a:off x="4745228" y="2566731"/>
            <a:ext cx="4567409" cy="243095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2283" y="6065912"/>
            <a:ext cx="5314485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29279" y="1498503"/>
            <a:ext cx="1584176" cy="994660"/>
          </a:xfrm>
          <a:prstGeom prst="rect">
            <a:avLst/>
          </a:prstGeom>
          <a:noFill/>
        </p:spPr>
      </p:pic>
      <p:pic>
        <p:nvPicPr>
          <p:cNvPr id="1027" name="Picture 3" descr="C:\Documents and Settings\Hříbková Jitka\Local Settings\Temporary Internet Files\Content.IE5\AQPH12WK\MC90030803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943046"/>
            <a:ext cx="1224136" cy="949185"/>
          </a:xfrm>
          <a:prstGeom prst="rect">
            <a:avLst/>
          </a:prstGeom>
          <a:noFill/>
        </p:spPr>
      </p:pic>
      <p:pic>
        <p:nvPicPr>
          <p:cNvPr id="1028" name="Picture 4" descr="C:\Documents and Settings\Hříbková Jitka\Local Settings\Temporary Internet Files\Content.IE5\XT2K5RC0\MC90030090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82283" y="1633093"/>
            <a:ext cx="1340505" cy="779206"/>
          </a:xfrm>
          <a:prstGeom prst="rect">
            <a:avLst/>
          </a:prstGeom>
          <a:noFill/>
        </p:spPr>
      </p:pic>
      <p:pic>
        <p:nvPicPr>
          <p:cNvPr id="1029" name="Picture 5" descr="C:\Documents and Settings\Hříbková Jitka\Local Settings\Temporary Internet Files\Content.IE5\QSSV92N7\MC90028088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5139" y="3667332"/>
            <a:ext cx="1392565" cy="1618386"/>
          </a:xfrm>
          <a:prstGeom prst="rect">
            <a:avLst/>
          </a:prstGeom>
          <a:noFill/>
        </p:spPr>
      </p:pic>
      <p:pic>
        <p:nvPicPr>
          <p:cNvPr id="1030" name="Picture 6" descr="C:\Documents and Settings\Hříbková Jitka\Local Settings\Temporary Internet Files\Content.IE5\Q5FU9SE4\MC900433885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43545" y="2648129"/>
            <a:ext cx="1174309" cy="1174309"/>
          </a:xfrm>
          <a:prstGeom prst="rect">
            <a:avLst/>
          </a:prstGeom>
          <a:noFill/>
        </p:spPr>
      </p:pic>
      <p:pic>
        <p:nvPicPr>
          <p:cNvPr id="1031" name="Picture 7" descr="C:\Documents and Settings\Hříbková Jitka\Local Settings\Temporary Internet Files\Content.IE5\AQPH12WK\MC90021506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78557" y="919126"/>
            <a:ext cx="801426" cy="913796"/>
          </a:xfrm>
          <a:prstGeom prst="rect">
            <a:avLst/>
          </a:prstGeom>
          <a:noFill/>
        </p:spPr>
      </p:pic>
      <p:pic>
        <p:nvPicPr>
          <p:cNvPr id="1032" name="Picture 8" descr="C:\Documents and Settings\Hříbková Jitka\Local Settings\Temporary Internet Files\Content.IE5\UBGML5MB\MC900311330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98371" y="3883356"/>
            <a:ext cx="1815084" cy="1116482"/>
          </a:xfrm>
          <a:prstGeom prst="rect">
            <a:avLst/>
          </a:prstGeom>
          <a:noFill/>
        </p:spPr>
      </p:pic>
      <p:sp>
        <p:nvSpPr>
          <p:cNvPr id="14" name="Obdélník 13"/>
          <p:cNvSpPr/>
          <p:nvPr/>
        </p:nvSpPr>
        <p:spPr>
          <a:xfrm>
            <a:off x="683568" y="2780928"/>
            <a:ext cx="1392565" cy="43204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náboženství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201459" y="5301208"/>
            <a:ext cx="1205577" cy="43204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zvyky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076133" y="4783814"/>
            <a:ext cx="1368152" cy="432048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práva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671230" y="3235284"/>
            <a:ext cx="1209252" cy="432048"/>
          </a:xfrm>
          <a:prstGeom prst="rec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věda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601892" y="4229472"/>
            <a:ext cx="1376665" cy="4320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tradice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089194" y="2996952"/>
            <a:ext cx="1478595" cy="43204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morálka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064950" y="1832922"/>
            <a:ext cx="1478595" cy="43204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jazyk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3" name="Mrak 22"/>
          <p:cNvSpPr/>
          <p:nvPr/>
        </p:nvSpPr>
        <p:spPr>
          <a:xfrm>
            <a:off x="2474430" y="132544"/>
            <a:ext cx="4329818" cy="940967"/>
          </a:xfrm>
          <a:prstGeom prst="cloud">
            <a:avLst/>
          </a:prstGeom>
          <a:solidFill>
            <a:srgbClr val="99CCFF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Duchovní kultura</a:t>
            </a:r>
            <a:endParaRPr lang="cs-CZ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3778861" y="6237312"/>
            <a:ext cx="2620665" cy="432048"/>
          </a:xfrm>
          <a:prstGeom prst="rect">
            <a:avLst/>
          </a:prstGeom>
          <a:solidFill>
            <a:srgbClr val="888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Hmotná kultura</a:t>
            </a:r>
            <a:endParaRPr lang="cs-CZ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2" name="Přímá spojovací šipka 21"/>
          <p:cNvCxnSpPr>
            <a:stCxn id="14" idx="0"/>
          </p:cNvCxnSpPr>
          <p:nvPr/>
        </p:nvCxnSpPr>
        <p:spPr>
          <a:xfrm rot="5400000" flipH="1" flipV="1">
            <a:off x="1300900" y="1021997"/>
            <a:ext cx="1837882" cy="1679980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 rot="5400000" flipH="1" flipV="1">
            <a:off x="2779693" y="2016607"/>
            <a:ext cx="2161773" cy="275583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 rot="16200000" flipV="1">
            <a:off x="4827829" y="1623321"/>
            <a:ext cx="2053906" cy="693355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>
            <a:stCxn id="20" idx="0"/>
          </p:cNvCxnSpPr>
          <p:nvPr/>
        </p:nvCxnSpPr>
        <p:spPr>
          <a:xfrm rot="16200000" flipV="1">
            <a:off x="6057916" y="1086589"/>
            <a:ext cx="889876" cy="602789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šipka 40"/>
          <p:cNvCxnSpPr/>
          <p:nvPr/>
        </p:nvCxnSpPr>
        <p:spPr>
          <a:xfrm>
            <a:off x="1379851" y="5215862"/>
            <a:ext cx="1463957" cy="116546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šipka 42"/>
          <p:cNvCxnSpPr/>
          <p:nvPr/>
        </p:nvCxnSpPr>
        <p:spPr>
          <a:xfrm rot="16200000" flipH="1">
            <a:off x="4254987" y="5532874"/>
            <a:ext cx="1066073" cy="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ZDROJE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b="1" dirty="0" smtClean="0">
                <a:solidFill>
                  <a:schemeClr val="tx1"/>
                </a:solidFill>
              </a:rPr>
              <a:t>Janošková, D. a kol., Občanská výchova 7 s blokem rodinná výchova, </a:t>
            </a:r>
            <a:r>
              <a:rPr lang="cs-CZ" sz="1600" b="1" dirty="0" err="1" smtClean="0">
                <a:solidFill>
                  <a:schemeClr val="tx1"/>
                </a:solidFill>
              </a:rPr>
              <a:t>Fraus</a:t>
            </a:r>
            <a:r>
              <a:rPr lang="cs-CZ" sz="1600" b="1" dirty="0" smtClean="0">
                <a:solidFill>
                  <a:schemeClr val="tx1"/>
                </a:solidFill>
              </a:rPr>
              <a:t>, 2004</a:t>
            </a:r>
          </a:p>
          <a:p>
            <a:r>
              <a:rPr lang="cs-CZ" sz="1600" dirty="0" smtClean="0">
                <a:hlinkClick r:id="rId2"/>
              </a:rPr>
              <a:t>www.office.</a:t>
            </a:r>
            <a:r>
              <a:rPr lang="cs-CZ" sz="1600" dirty="0" err="1" smtClean="0">
                <a:hlinkClick r:id="rId2"/>
              </a:rPr>
              <a:t>microsoft.com</a:t>
            </a:r>
            <a:endParaRPr lang="cs-CZ" sz="1600" dirty="0" smtClean="0"/>
          </a:p>
          <a:p>
            <a:endParaRPr lang="cs-CZ" sz="1600" b="1" dirty="0" smtClean="0">
              <a:solidFill>
                <a:schemeClr val="tx1"/>
              </a:solidFill>
              <a:hlinkClick r:id="rId3"/>
            </a:endParaRPr>
          </a:p>
          <a:p>
            <a:pPr>
              <a:buNone/>
            </a:pPr>
            <a:r>
              <a:rPr lang="cs-CZ" sz="1600" b="1" dirty="0" smtClean="0"/>
              <a:t> </a:t>
            </a:r>
            <a:endParaRPr lang="cs-CZ" sz="1600" b="1" dirty="0" smtClean="0">
              <a:solidFill>
                <a:schemeClr val="bg1"/>
              </a:solidFill>
            </a:endParaRPr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46</TotalTime>
  <Words>265</Words>
  <Application>Microsoft Office PowerPoint</Application>
  <PresentationFormat>Předvádění na obrazovce (4:3)</PresentationFormat>
  <Paragraphs>64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Snímek 1</vt:lpstr>
      <vt:lpstr>Snímek 2</vt:lpstr>
      <vt:lpstr>Člověk a kultura</vt:lpstr>
      <vt:lpstr>ÚKOL:</vt:lpstr>
      <vt:lpstr>Kultura</vt:lpstr>
      <vt:lpstr>ÚKOL:</vt:lpstr>
      <vt:lpstr>Snímek 7</vt:lpstr>
      <vt:lpstr>Snímek 8</vt:lpstr>
      <vt:lpstr>ZDROJE</vt:lpstr>
    </vt:vector>
  </TitlesOfParts>
  <Company>ZŠ Dyjákovice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Člověk a kultura</dc:title>
  <dc:creator>Hříbková Jitka</dc:creator>
  <cp:lastModifiedBy>Hříbková Jitka</cp:lastModifiedBy>
  <cp:revision>9</cp:revision>
  <dcterms:created xsi:type="dcterms:W3CDTF">2011-05-10T16:26:01Z</dcterms:created>
  <dcterms:modified xsi:type="dcterms:W3CDTF">2013-02-06T14:46:22Z</dcterms:modified>
</cp:coreProperties>
</file>