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8" r:id="rId4"/>
    <p:sldId id="260" r:id="rId5"/>
    <p:sldId id="265" r:id="rId6"/>
    <p:sldId id="266" r:id="rId7"/>
    <p:sldId id="262" r:id="rId8"/>
    <p:sldId id="263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8FDD"/>
    <a:srgbClr val="B9EDFF"/>
    <a:srgbClr val="FFE79B"/>
    <a:srgbClr val="FFD961"/>
    <a:srgbClr val="B6FCDB"/>
    <a:srgbClr val="97FBCB"/>
    <a:srgbClr val="08E87D"/>
    <a:srgbClr val="B3EBFF"/>
    <a:srgbClr val="8FE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VY_42_INOVACE_18_SČÍTÁNÍ  A ODČÍTÁNÍ-PŘECHOD PŘES DESÍTKU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Sčítání </a:t>
          </a:r>
          <a:r>
            <a:rPr lang="cs-CZ" dirty="0" smtClean="0"/>
            <a:t>a </a:t>
          </a:r>
          <a:r>
            <a:rPr lang="cs-CZ" dirty="0" smtClean="0"/>
            <a:t>odčítání- přechod přes desítku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45EF8802-B29F-4DE0-A1BD-2796CD1FE3DC}" type="presOf" srcId="{EBC41103-E2E5-4D48-9B4B-425520D3D098}" destId="{50C2F88D-8688-44C2-A854-691F34009D3B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79ECDD5B-DF7F-43DC-B9C9-63E3D226FA1D}" type="presOf" srcId="{FBBFC3EA-9D9D-4F3A-BEA6-9C2C0E46BF20}" destId="{643EA938-EDE0-4533-ACCC-D2BD6F3A527C}" srcOrd="0" destOrd="0" presId="urn:microsoft.com/office/officeart/2005/8/layout/target3"/>
    <dgm:cxn modelId="{B6BE7D0D-A8F6-4911-91B7-631156FEE347}" type="presOf" srcId="{FBBFC3EA-9D9D-4F3A-BEA6-9C2C0E46BF20}" destId="{832BF48F-0145-4429-9E02-8FCA946CCE9E}" srcOrd="1" destOrd="0" presId="urn:microsoft.com/office/officeart/2005/8/layout/target3"/>
    <dgm:cxn modelId="{40CAFE38-4DFA-4014-B1A2-934BA32F6B49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9F9CD62-E8FF-4C4A-A5EB-5E9BA4C731D6}" type="presOf" srcId="{019433A1-1324-4DE1-9E6F-32B851095F74}" destId="{E7297F21-D4FD-4A41-AE58-814D01A6B5E7}" srcOrd="1" destOrd="0" presId="urn:microsoft.com/office/officeart/2005/8/layout/target3"/>
    <dgm:cxn modelId="{FF95B81B-5EA0-4721-A294-6F201A527894}" type="presOf" srcId="{445C7998-7549-48B0-BD68-D4F0167F02E5}" destId="{4D19AB04-24FA-40C2-B203-52AE3D15E171}" srcOrd="1" destOrd="0" presId="urn:microsoft.com/office/officeart/2005/8/layout/target3"/>
    <dgm:cxn modelId="{E406DC44-80A1-4F0B-8A81-EA13E03931F0}" type="presOf" srcId="{DAEA276B-ECF9-46F6-A7D3-4693B2D32BC4}" destId="{F69A1436-182C-465B-AD7F-FE48E0C090C1}" srcOrd="1" destOrd="0" presId="urn:microsoft.com/office/officeart/2005/8/layout/target3"/>
    <dgm:cxn modelId="{C66A72CE-8569-41E3-BE2C-BDFC9DB0698D}" type="presOf" srcId="{445C7998-7549-48B0-BD68-D4F0167F02E5}" destId="{BC35EE03-4121-4EF9-923D-7CB6D30D358D}" srcOrd="0" destOrd="0" presId="urn:microsoft.com/office/officeart/2005/8/layout/target3"/>
    <dgm:cxn modelId="{BC94C09D-C33D-4E02-9EA4-672EB065F5AB}" type="presOf" srcId="{019433A1-1324-4DE1-9E6F-32B851095F74}" destId="{A3817367-F2BC-482F-8832-FA00B51DCCF3}" srcOrd="0" destOrd="0" presId="urn:microsoft.com/office/officeart/2005/8/layout/target3"/>
    <dgm:cxn modelId="{B6D37AC7-E8E7-4C00-9ED6-767C6E11F773}" type="presOf" srcId="{DAEA276B-ECF9-46F6-A7D3-4693B2D32BC4}" destId="{CDED6FE3-AD8F-4ACC-B6B8-710EDDD97598}" srcOrd="0" destOrd="0" presId="urn:microsoft.com/office/officeart/2005/8/layout/target3"/>
    <dgm:cxn modelId="{F35E3FB1-6837-48AC-8A9C-9F85F512A784}" type="presOf" srcId="{C73C7642-F245-4585-8F88-243F9FAEF6CA}" destId="{97289DF2-90F4-4EC2-A9FC-633B00BAB610}" srcOrd="0" destOrd="0" presId="urn:microsoft.com/office/officeart/2005/8/layout/target3"/>
    <dgm:cxn modelId="{FF93A054-2CE6-4224-A362-11161082F159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1F24238-78DF-4BEC-A938-AE80A3D61552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53BE3FA-321F-4A86-B56D-0A80CEA3D2F8}" type="presParOf" srcId="{71045F8C-00FA-488E-A7BD-E2E6753D979D}" destId="{3577EC6B-C980-4F34-8C69-4365E7B8FC8C}" srcOrd="0" destOrd="0" presId="urn:microsoft.com/office/officeart/2005/8/layout/target3"/>
    <dgm:cxn modelId="{55AF8740-DE95-4FCB-8822-10CAC5806BFC}" type="presParOf" srcId="{71045F8C-00FA-488E-A7BD-E2E6753D979D}" destId="{6940EB87-DC1D-4BC3-9408-9AC2E1FFC039}" srcOrd="1" destOrd="0" presId="urn:microsoft.com/office/officeart/2005/8/layout/target3"/>
    <dgm:cxn modelId="{039C90AC-F899-4378-920D-DB50C7BE8585}" type="presParOf" srcId="{71045F8C-00FA-488E-A7BD-E2E6753D979D}" destId="{BC35EE03-4121-4EF9-923D-7CB6D30D358D}" srcOrd="2" destOrd="0" presId="urn:microsoft.com/office/officeart/2005/8/layout/target3"/>
    <dgm:cxn modelId="{B15E3263-521F-4D5B-8FCC-CFA7F9FFC8DB}" type="presParOf" srcId="{71045F8C-00FA-488E-A7BD-E2E6753D979D}" destId="{C95EEA27-3CBF-4645-A92D-9D8AF5C1CBFC}" srcOrd="3" destOrd="0" presId="urn:microsoft.com/office/officeart/2005/8/layout/target3"/>
    <dgm:cxn modelId="{B17E8D7C-7B55-4139-940F-D892E7279A6E}" type="presParOf" srcId="{71045F8C-00FA-488E-A7BD-E2E6753D979D}" destId="{851BB866-B6AE-4566-893F-4C635BA974FC}" srcOrd="4" destOrd="0" presId="urn:microsoft.com/office/officeart/2005/8/layout/target3"/>
    <dgm:cxn modelId="{01542204-FDF3-4A48-97DA-8652144404AE}" type="presParOf" srcId="{71045F8C-00FA-488E-A7BD-E2E6753D979D}" destId="{643EA938-EDE0-4533-ACCC-D2BD6F3A527C}" srcOrd="5" destOrd="0" presId="urn:microsoft.com/office/officeart/2005/8/layout/target3"/>
    <dgm:cxn modelId="{70DD6503-8EC2-43D1-BB6E-36BD6C46E652}" type="presParOf" srcId="{71045F8C-00FA-488E-A7BD-E2E6753D979D}" destId="{92F31B18-D66D-4CC7-89B9-378928DE877D}" srcOrd="6" destOrd="0" presId="urn:microsoft.com/office/officeart/2005/8/layout/target3"/>
    <dgm:cxn modelId="{36B69CE4-60FF-4B69-8498-C89A8BEBE509}" type="presParOf" srcId="{71045F8C-00FA-488E-A7BD-E2E6753D979D}" destId="{902074E1-B931-4618-97F1-FADBE82E9C3C}" srcOrd="7" destOrd="0" presId="urn:microsoft.com/office/officeart/2005/8/layout/target3"/>
    <dgm:cxn modelId="{8DAE3D00-BE2D-4CA8-A8D1-33FF6CAB173E}" type="presParOf" srcId="{71045F8C-00FA-488E-A7BD-E2E6753D979D}" destId="{A3817367-F2BC-482F-8832-FA00B51DCCF3}" srcOrd="8" destOrd="0" presId="urn:microsoft.com/office/officeart/2005/8/layout/target3"/>
    <dgm:cxn modelId="{F1BE105A-9F82-4EE7-B6F3-62D258E50B51}" type="presParOf" srcId="{71045F8C-00FA-488E-A7BD-E2E6753D979D}" destId="{626ABFF6-56C8-4386-B662-68EC364EED9D}" srcOrd="9" destOrd="0" presId="urn:microsoft.com/office/officeart/2005/8/layout/target3"/>
    <dgm:cxn modelId="{940B6ABA-7F5D-4B7B-A7C2-AB95DA37CE6E}" type="presParOf" srcId="{71045F8C-00FA-488E-A7BD-E2E6753D979D}" destId="{6DB11F1C-D028-4800-9625-6611CA9DE6D4}" srcOrd="10" destOrd="0" presId="urn:microsoft.com/office/officeart/2005/8/layout/target3"/>
    <dgm:cxn modelId="{B5C6FFCA-5AD5-4E57-A19D-28093B5EB0E8}" type="presParOf" srcId="{71045F8C-00FA-488E-A7BD-E2E6753D979D}" destId="{CDED6FE3-AD8F-4ACC-B6B8-710EDDD97598}" srcOrd="11" destOrd="0" presId="urn:microsoft.com/office/officeart/2005/8/layout/target3"/>
    <dgm:cxn modelId="{F8721722-9D0F-4A2F-A45A-0A76CB6FB3BB}" type="presParOf" srcId="{71045F8C-00FA-488E-A7BD-E2E6753D979D}" destId="{397AC6D7-84A6-4150-958F-83C92D9ACF38}" srcOrd="12" destOrd="0" presId="urn:microsoft.com/office/officeart/2005/8/layout/target3"/>
    <dgm:cxn modelId="{21CE4B11-BD44-4EC1-A4D0-CD6629AECA21}" type="presParOf" srcId="{71045F8C-00FA-488E-A7BD-E2E6753D979D}" destId="{D7419528-33A6-416D-9E64-B3F7915C5149}" srcOrd="13" destOrd="0" presId="urn:microsoft.com/office/officeart/2005/8/layout/target3"/>
    <dgm:cxn modelId="{B10C3E2E-ADB0-459B-965E-1C134E60DE55}" type="presParOf" srcId="{71045F8C-00FA-488E-A7BD-E2E6753D979D}" destId="{97289DF2-90F4-4EC2-A9FC-633B00BAB610}" srcOrd="14" destOrd="0" presId="urn:microsoft.com/office/officeart/2005/8/layout/target3"/>
    <dgm:cxn modelId="{D98DCD57-FDA0-4149-B008-E3C8BC41FFF7}" type="presParOf" srcId="{71045F8C-00FA-488E-A7BD-E2E6753D979D}" destId="{234EBA9D-95B4-4C20-A84E-6F65F1085DC6}" srcOrd="15" destOrd="0" presId="urn:microsoft.com/office/officeart/2005/8/layout/target3"/>
    <dgm:cxn modelId="{6D6390CC-8B7B-4657-BA96-5B5E86AF7BD0}" type="presParOf" srcId="{71045F8C-00FA-488E-A7BD-E2E6753D979D}" destId="{12255512-213F-41DF-90A6-8B4CD74A2B52}" srcOrd="16" destOrd="0" presId="urn:microsoft.com/office/officeart/2005/8/layout/target3"/>
    <dgm:cxn modelId="{66E0E715-6157-4E96-BACB-E56B5D90491C}" type="presParOf" srcId="{71045F8C-00FA-488E-A7BD-E2E6753D979D}" destId="{50C2F88D-8688-44C2-A854-691F34009D3B}" srcOrd="17" destOrd="0" presId="urn:microsoft.com/office/officeart/2005/8/layout/target3"/>
    <dgm:cxn modelId="{BB3FB38D-2EA4-4120-AA24-A8E1669DB89F}" type="presParOf" srcId="{71045F8C-00FA-488E-A7BD-E2E6753D979D}" destId="{4D19AB04-24FA-40C2-B203-52AE3D15E171}" srcOrd="18" destOrd="0" presId="urn:microsoft.com/office/officeart/2005/8/layout/target3"/>
    <dgm:cxn modelId="{B7C3CB21-441B-4822-84BE-B8D5E1832CAA}" type="presParOf" srcId="{71045F8C-00FA-488E-A7BD-E2E6753D979D}" destId="{832BF48F-0145-4429-9E02-8FCA946CCE9E}" srcOrd="19" destOrd="0" presId="urn:microsoft.com/office/officeart/2005/8/layout/target3"/>
    <dgm:cxn modelId="{94D5C7FD-51F8-4527-A011-DBEA195E8F46}" type="presParOf" srcId="{71045F8C-00FA-488E-A7BD-E2E6753D979D}" destId="{E7297F21-D4FD-4A41-AE58-814D01A6B5E7}" srcOrd="20" destOrd="0" presId="urn:microsoft.com/office/officeart/2005/8/layout/target3"/>
    <dgm:cxn modelId="{5A56950D-B2C2-454B-B293-AA0977D333A3}" type="presParOf" srcId="{71045F8C-00FA-488E-A7BD-E2E6753D979D}" destId="{F69A1436-182C-465B-AD7F-FE48E0C090C1}" srcOrd="21" destOrd="0" presId="urn:microsoft.com/office/officeart/2005/8/layout/target3"/>
    <dgm:cxn modelId="{70841D21-65DD-4FC0-AAF2-F509B177FDBB}" type="presParOf" srcId="{71045F8C-00FA-488E-A7BD-E2E6753D979D}" destId="{AA41A67C-3D3F-4AE9-9E0F-5D7F7BB2E741}" srcOrd="22" destOrd="0" presId="urn:microsoft.com/office/officeart/2005/8/layout/target3"/>
    <dgm:cxn modelId="{0B5C1AD9-AC58-4ADB-8E8D-0DD31D00CAF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VY_42_INOVACE_18_SČÍTÁNÍ  A ODČÍTÁNÍ-PŘECHOD PŘES DESÍTKU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Sčítání </a:t>
          </a:r>
          <a:r>
            <a:rPr lang="cs-CZ" sz="1400" kern="1200" dirty="0" smtClean="0"/>
            <a:t>a </a:t>
          </a:r>
          <a:r>
            <a:rPr lang="cs-CZ" sz="1400" kern="1200" dirty="0" smtClean="0"/>
            <a:t>odčítání- přechod přes desítku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25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37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315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1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57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29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710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979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59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5049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752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F78FB-52DE-4362-ABAD-939967ED85F5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1A688-1A5F-455D-A1C8-DE9AFB9A8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851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9863873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33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28092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S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čítání </a:t>
            </a:r>
            <a:r>
              <a:rPr lang="cs-CZ" sz="2400" dirty="0">
                <a:latin typeface="+mj-lt"/>
                <a:cs typeface="Times New Roman" pitchFamily="18" charset="0"/>
              </a:rPr>
              <a:t>a odčítání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jednociferných i dvojciferných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čísel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                  v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oboru 0-100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tisk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druhé a třetí části – možno využít ke skupinové práci 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(pero, sešit)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tabule a její využití </a:t>
            </a:r>
            <a:r>
              <a:rPr lang="cs-CZ" sz="2400" dirty="0">
                <a:latin typeface="+mj-lt"/>
                <a:cs typeface="Times New Roman" pitchFamily="18" charset="0"/>
              </a:rPr>
              <a:t>k 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56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1" y="174765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628800"/>
            <a:ext cx="2232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67+5=__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94- 6=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57+8=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83- 9=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26+5=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44- 7=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35- 6=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651231" y="1628800"/>
            <a:ext cx="223224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59+7=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45- 7=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77+9=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34- 6=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37+5=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62- 8=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r>
              <a:rPr lang="cs-CZ" sz="4400" b="1" dirty="0" smtClean="0"/>
              <a:t>72- 3=</a:t>
            </a:r>
            <a:r>
              <a:rPr lang="cs-CZ" sz="4400" b="1" dirty="0" smtClean="0"/>
              <a:t>__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endParaRPr lang="cs-CZ" sz="4400" dirty="0" smtClean="0">
              <a:solidFill>
                <a:srgbClr val="FF0000"/>
              </a:solidFill>
            </a:endParaRPr>
          </a:p>
        </p:txBody>
      </p:sp>
      <p:sp>
        <p:nvSpPr>
          <p:cNvPr id="5" name="Obousměrná vodorovná šipka 4"/>
          <p:cNvSpPr/>
          <p:nvPr/>
        </p:nvSpPr>
        <p:spPr>
          <a:xfrm>
            <a:off x="2488268" y="2420888"/>
            <a:ext cx="4167463" cy="3240360"/>
          </a:xfrm>
          <a:prstGeom prst="left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3444681"/>
            <a:ext cx="35494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Výsledky vyšší než 50 dej do     .     </a:t>
            </a:r>
            <a:endParaRPr lang="cs-CZ" sz="3600" b="1" dirty="0"/>
          </a:p>
        </p:txBody>
      </p:sp>
      <p:sp>
        <p:nvSpPr>
          <p:cNvPr id="7" name="Ovál 6"/>
          <p:cNvSpPr/>
          <p:nvPr/>
        </p:nvSpPr>
        <p:spPr>
          <a:xfrm>
            <a:off x="5637776" y="4141824"/>
            <a:ext cx="360040" cy="360040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89602" y="428471"/>
            <a:ext cx="6876764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088613" y="428470"/>
            <a:ext cx="6678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Piš do sešitu.                                        Nezapomeň splnit úkol v šipkách!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67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476671"/>
            <a:ext cx="7776864" cy="1200329"/>
          </a:xfrm>
          <a:prstGeom prst="rect">
            <a:avLst/>
          </a:prstGeom>
          <a:solidFill>
            <a:srgbClr val="FFE79B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sp>
        <p:nvSpPr>
          <p:cNvPr id="4" name="TextovéPole 3"/>
          <p:cNvSpPr txBox="1"/>
          <p:nvPr/>
        </p:nvSpPr>
        <p:spPr>
          <a:xfrm>
            <a:off x="899591" y="476672"/>
            <a:ext cx="791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  <a:r>
              <a:rPr lang="cs-CZ" sz="3600" b="1" dirty="0" smtClean="0"/>
              <a:t>olik hodin za týden pracuje maminka, tatínek, dědeček a babička</a:t>
            </a:r>
            <a:r>
              <a:rPr lang="cs-CZ" sz="3600" b="1" dirty="0"/>
              <a:t>?</a:t>
            </a:r>
          </a:p>
        </p:txBody>
      </p:sp>
      <p:sp>
        <p:nvSpPr>
          <p:cNvPr id="5" name="Obdélník 4"/>
          <p:cNvSpPr/>
          <p:nvPr/>
        </p:nvSpPr>
        <p:spPr>
          <a:xfrm>
            <a:off x="620212" y="2180753"/>
            <a:ext cx="3672408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6" name="Přímá spojnice 5"/>
          <p:cNvCxnSpPr/>
          <p:nvPr/>
        </p:nvCxnSpPr>
        <p:spPr>
          <a:xfrm>
            <a:off x="1143896" y="2770161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124268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700332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32380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564428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068484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572540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24476" y="217204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68284" y="279427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 smtClean="0"/>
              <a:t>8  8   9  7   8 </a:t>
            </a:r>
            <a:r>
              <a:rPr lang="cs-CZ" sz="3200" b="1" dirty="0"/>
              <a:t> </a:t>
            </a:r>
            <a:r>
              <a:rPr lang="cs-CZ" sz="3200" b="1" dirty="0" smtClean="0"/>
              <a:t> __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 rot="16200000">
            <a:off x="223387" y="2592785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MAMINKA</a:t>
            </a:r>
            <a:endParaRPr lang="cs-CZ" b="1" dirty="0"/>
          </a:p>
        </p:txBody>
      </p:sp>
      <p:sp>
        <p:nvSpPr>
          <p:cNvPr id="16" name="Obdélník 15"/>
          <p:cNvSpPr/>
          <p:nvPr/>
        </p:nvSpPr>
        <p:spPr>
          <a:xfrm>
            <a:off x="5140276" y="2161027"/>
            <a:ext cx="3672408" cy="11521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17" name="Přímá spojnice 16"/>
          <p:cNvCxnSpPr/>
          <p:nvPr/>
        </p:nvCxnSpPr>
        <p:spPr>
          <a:xfrm>
            <a:off x="5663960" y="2750435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644332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220396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652444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084492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588548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8092604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788348" y="2774546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9</a:t>
            </a:r>
            <a:r>
              <a:rPr lang="cs-CZ" sz="3200" b="1" dirty="0" smtClean="0"/>
              <a:t>  </a:t>
            </a:r>
            <a:r>
              <a:rPr lang="cs-CZ" sz="3200" b="1" dirty="0"/>
              <a:t>9</a:t>
            </a:r>
            <a:r>
              <a:rPr lang="cs-CZ" sz="3200" b="1" dirty="0" smtClean="0"/>
              <a:t>   </a:t>
            </a:r>
            <a:r>
              <a:rPr lang="cs-CZ" sz="3200" b="1" dirty="0"/>
              <a:t>8</a:t>
            </a:r>
            <a:r>
              <a:rPr lang="cs-CZ" sz="3200" b="1" dirty="0" smtClean="0"/>
              <a:t>  7   8 </a:t>
            </a:r>
            <a:r>
              <a:rPr lang="cs-CZ" sz="3200" b="1" dirty="0"/>
              <a:t> </a:t>
            </a:r>
            <a:r>
              <a:rPr lang="cs-CZ" sz="3200" b="1" dirty="0" smtClean="0"/>
              <a:t> __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 rot="16200000">
            <a:off x="4743450" y="2512064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TATÍNEK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20213" y="3773668"/>
            <a:ext cx="3672408" cy="11521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27" name="Přímá spojnice 26"/>
          <p:cNvCxnSpPr/>
          <p:nvPr/>
        </p:nvCxnSpPr>
        <p:spPr>
          <a:xfrm>
            <a:off x="1143897" y="4363076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124269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700333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132381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564429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068485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572541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024477" y="3764957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268285" y="4387187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4</a:t>
            </a:r>
            <a:r>
              <a:rPr lang="cs-CZ" sz="3200" b="1" dirty="0" smtClean="0"/>
              <a:t>  </a:t>
            </a:r>
            <a:r>
              <a:rPr lang="cs-CZ" sz="3200" b="1" dirty="0"/>
              <a:t>5</a:t>
            </a:r>
            <a:r>
              <a:rPr lang="cs-CZ" sz="3200" b="1" dirty="0" smtClean="0"/>
              <a:t>   5  </a:t>
            </a:r>
            <a:r>
              <a:rPr lang="cs-CZ" sz="3200" b="1" dirty="0"/>
              <a:t>4</a:t>
            </a:r>
            <a:r>
              <a:rPr lang="cs-CZ" sz="3200" b="1" dirty="0" smtClean="0"/>
              <a:t>   5   __</a:t>
            </a:r>
            <a:endParaRPr lang="cs-CZ" sz="3200" b="1" dirty="0"/>
          </a:p>
        </p:txBody>
      </p:sp>
      <p:sp>
        <p:nvSpPr>
          <p:cNvPr id="36" name="TextovéPole 35"/>
          <p:cNvSpPr txBox="1"/>
          <p:nvPr/>
        </p:nvSpPr>
        <p:spPr>
          <a:xfrm rot="16200000">
            <a:off x="223387" y="4124705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DĚDEČEK</a:t>
            </a:r>
            <a:endParaRPr lang="cs-CZ" b="1" dirty="0"/>
          </a:p>
        </p:txBody>
      </p:sp>
      <p:sp>
        <p:nvSpPr>
          <p:cNvPr id="37" name="Obdélník 36"/>
          <p:cNvSpPr/>
          <p:nvPr/>
        </p:nvSpPr>
        <p:spPr>
          <a:xfrm>
            <a:off x="5140277" y="3753942"/>
            <a:ext cx="3672408" cy="11521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38" name="Přímá spojnice 37"/>
          <p:cNvCxnSpPr/>
          <p:nvPr/>
        </p:nvCxnSpPr>
        <p:spPr>
          <a:xfrm>
            <a:off x="5663961" y="4343350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5644333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220397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6652445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084493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588549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8092605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5788349" y="4367461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4</a:t>
            </a:r>
            <a:r>
              <a:rPr lang="cs-CZ" sz="3200" b="1" dirty="0" smtClean="0"/>
              <a:t>  </a:t>
            </a:r>
            <a:r>
              <a:rPr lang="cs-CZ" sz="3200" b="1" dirty="0"/>
              <a:t>4</a:t>
            </a:r>
            <a:r>
              <a:rPr lang="cs-CZ" sz="3200" b="1" dirty="0" smtClean="0"/>
              <a:t>   </a:t>
            </a:r>
            <a:r>
              <a:rPr lang="cs-CZ" sz="3200" b="1" dirty="0"/>
              <a:t>3</a:t>
            </a:r>
            <a:r>
              <a:rPr lang="cs-CZ" sz="3200" b="1" dirty="0" smtClean="0"/>
              <a:t>  </a:t>
            </a:r>
            <a:r>
              <a:rPr lang="cs-CZ" sz="3200" b="1" dirty="0"/>
              <a:t>5</a:t>
            </a:r>
            <a:r>
              <a:rPr lang="cs-CZ" sz="3200" b="1" dirty="0" smtClean="0"/>
              <a:t>   4   __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 rot="16200000">
            <a:off x="4743451" y="4104979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BABIČKA</a:t>
            </a:r>
            <a:endParaRPr lang="cs-CZ" b="1" dirty="0"/>
          </a:p>
        </p:txBody>
      </p:sp>
      <p:sp>
        <p:nvSpPr>
          <p:cNvPr id="47" name="Obdélník 46"/>
          <p:cNvSpPr/>
          <p:nvPr/>
        </p:nvSpPr>
        <p:spPr>
          <a:xfrm>
            <a:off x="4480513" y="5303252"/>
            <a:ext cx="3304754" cy="1152128"/>
          </a:xfrm>
          <a:prstGeom prst="rect">
            <a:avLst/>
          </a:prstGeom>
          <a:solidFill>
            <a:srgbClr val="B3EB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nice 47"/>
          <p:cNvCxnSpPr>
            <a:stCxn id="47" idx="1"/>
            <a:endCxn id="47" idx="3"/>
          </p:cNvCxnSpPr>
          <p:nvPr/>
        </p:nvCxnSpPr>
        <p:spPr>
          <a:xfrm>
            <a:off x="4480513" y="5879316"/>
            <a:ext cx="33047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999599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5436787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868835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6308031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6777155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480687" y="5332641"/>
            <a:ext cx="3304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        T         D          B</a:t>
            </a:r>
            <a:r>
              <a:rPr lang="cs-CZ" sz="2800" dirty="0" smtClean="0"/>
              <a:t>   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404785" y="5927133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__     __     __      __</a:t>
            </a:r>
            <a:endParaRPr lang="cs-CZ" sz="3200" dirty="0"/>
          </a:p>
        </p:txBody>
      </p:sp>
      <p:cxnSp>
        <p:nvCxnSpPr>
          <p:cNvPr id="56" name="Přímá spojnice 55"/>
          <p:cNvCxnSpPr/>
          <p:nvPr/>
        </p:nvCxnSpPr>
        <p:spPr>
          <a:xfrm>
            <a:off x="7288999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Šipka doprava 56"/>
          <p:cNvSpPr/>
          <p:nvPr/>
        </p:nvSpPr>
        <p:spPr>
          <a:xfrm>
            <a:off x="896944" y="5211128"/>
            <a:ext cx="3212577" cy="1419415"/>
          </a:xfrm>
          <a:prstGeom prst="rightArrow">
            <a:avLst/>
          </a:prstGeom>
          <a:solidFill>
            <a:srgbClr val="8FE2FF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extovéPole 57"/>
          <p:cNvSpPr txBox="1"/>
          <p:nvPr/>
        </p:nvSpPr>
        <p:spPr>
          <a:xfrm>
            <a:off x="950361" y="5566892"/>
            <a:ext cx="3012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Doplň </a:t>
            </a:r>
            <a:r>
              <a:rPr lang="en-US" sz="4000" b="1" dirty="0" smtClean="0"/>
              <a:t> &lt; = &gt; .</a:t>
            </a:r>
            <a:endParaRPr lang="cs-CZ" sz="40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563472" y="215231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5544541" y="3749408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06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41872" y="850002"/>
            <a:ext cx="2246760" cy="2448272"/>
          </a:xfrm>
          <a:prstGeom prst="rect">
            <a:avLst/>
          </a:prstGeom>
          <a:solidFill>
            <a:srgbClr val="B6FCDB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41872" y="3933056"/>
            <a:ext cx="2246760" cy="24482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043080" y="3961160"/>
            <a:ext cx="2342040" cy="2448272"/>
          </a:xfrm>
          <a:prstGeom prst="rect">
            <a:avLst/>
          </a:prstGeom>
          <a:solidFill>
            <a:srgbClr val="B9EDFF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28992" y="866840"/>
            <a:ext cx="2342040" cy="2448272"/>
          </a:xfrm>
          <a:prstGeom prst="rect">
            <a:avLst/>
          </a:prstGeom>
          <a:solidFill>
            <a:srgbClr val="FFE79B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6028992" y="1802944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740352" y="1354058"/>
            <a:ext cx="0" cy="144016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028992" y="2307000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028992" y="1370896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028992" y="2811056"/>
            <a:ext cx="2342040" cy="3012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39552" y="1833072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138240" y="1401024"/>
            <a:ext cx="0" cy="144016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39552" y="2337128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39552" y="1401024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39552" y="2841184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39552" y="4869160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140560" y="4437112"/>
            <a:ext cx="0" cy="144016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41872" y="5373216"/>
            <a:ext cx="224676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39552" y="4437112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39552" y="5877272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028992" y="4889320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735808" y="4465216"/>
            <a:ext cx="0" cy="144016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28992" y="5393376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028992" y="4457272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028992" y="5897432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ál 26"/>
          <p:cNvSpPr/>
          <p:nvPr/>
        </p:nvSpPr>
        <p:spPr>
          <a:xfrm>
            <a:off x="2872928" y="940869"/>
            <a:ext cx="3156064" cy="483239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BC8F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41872" y="850002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JARO</a:t>
            </a:r>
          </a:p>
          <a:p>
            <a:r>
              <a:rPr lang="cs-CZ" sz="2800" b="1" dirty="0" smtClean="0"/>
              <a:t>březen       31</a:t>
            </a:r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smtClean="0"/>
              <a:t>31+__+__=__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028992" y="850001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</a:t>
            </a:r>
            <a:r>
              <a:rPr lang="cs-CZ" sz="4000" b="1" dirty="0" smtClean="0"/>
              <a:t>LÉTO</a:t>
            </a:r>
            <a:endParaRPr lang="en-US" sz="4000" b="1" dirty="0" smtClean="0"/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/>
              <a:t> __+__+__=__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70080" y="3933056"/>
            <a:ext cx="232151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PODZIM</a:t>
            </a:r>
          </a:p>
          <a:p>
            <a:endParaRPr lang="cs-CZ" sz="4000" b="1" dirty="0"/>
          </a:p>
          <a:p>
            <a:endParaRPr lang="cs-CZ" sz="4000" b="1" dirty="0" smtClean="0"/>
          </a:p>
          <a:p>
            <a:r>
              <a:rPr lang="cs-CZ" sz="2800" b="1" dirty="0" smtClean="0"/>
              <a:t>__+__+__=__</a:t>
            </a:r>
            <a:endParaRPr lang="en-US" sz="2800" b="1" dirty="0" smtClean="0"/>
          </a:p>
        </p:txBody>
      </p:sp>
      <p:sp>
        <p:nvSpPr>
          <p:cNvPr id="31" name="TextovéPole 30"/>
          <p:cNvSpPr txBox="1"/>
          <p:nvPr/>
        </p:nvSpPr>
        <p:spPr>
          <a:xfrm>
            <a:off x="6080344" y="3933056"/>
            <a:ext cx="232151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</a:t>
            </a:r>
            <a:r>
              <a:rPr lang="cs-CZ" sz="4000" b="1" dirty="0" smtClean="0"/>
              <a:t>ZIMA</a:t>
            </a:r>
          </a:p>
          <a:p>
            <a:endParaRPr lang="cs-CZ" sz="4000" b="1" dirty="0"/>
          </a:p>
          <a:p>
            <a:endParaRPr lang="cs-CZ" sz="4000" b="1" dirty="0" smtClean="0"/>
          </a:p>
          <a:p>
            <a:r>
              <a:rPr lang="cs-CZ" sz="2800" b="1" dirty="0" smtClean="0"/>
              <a:t>__+__+__=__</a:t>
            </a:r>
            <a:endParaRPr lang="en-US" sz="2800" b="1" dirty="0" smtClean="0"/>
          </a:p>
        </p:txBody>
      </p:sp>
      <p:sp>
        <p:nvSpPr>
          <p:cNvPr id="32" name="TextovéPole 31"/>
          <p:cNvSpPr txBox="1"/>
          <p:nvPr/>
        </p:nvSpPr>
        <p:spPr>
          <a:xfrm>
            <a:off x="2933924" y="1329953"/>
            <a:ext cx="29161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    Doplň názvy měsíců a počet dnů.             </a:t>
            </a:r>
            <a:r>
              <a:rPr lang="cs-CZ" sz="2800" b="1" dirty="0" smtClean="0">
                <a:solidFill>
                  <a:srgbClr val="C00000"/>
                </a:solidFill>
              </a:rPr>
              <a:t>Vypočti, kolik dnů mají roční období. </a:t>
            </a:r>
          </a:p>
          <a:p>
            <a:pPr algn="ctr"/>
            <a:r>
              <a:rPr lang="cs-CZ" sz="2800" b="1" dirty="0" smtClean="0"/>
              <a:t>Víš, který měsíc     a roční období     mohou mít                o 1 den více?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547484" y="5940222"/>
            <a:ext cx="1851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_________</a:t>
            </a:r>
            <a:endParaRPr lang="cs-CZ" sz="2800" b="1" u="sng" dirty="0"/>
          </a:p>
        </p:txBody>
      </p:sp>
    </p:spTree>
    <p:extLst>
      <p:ext uri="{BB962C8B-B14F-4D97-AF65-F5344CB8AC3E}">
        <p14:creationId xmlns:p14="http://schemas.microsoft.com/office/powerpoint/2010/main" val="409750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68317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593727"/>
            <a:ext cx="2232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67+5=</a:t>
            </a:r>
            <a:r>
              <a:rPr lang="cs-CZ" sz="4400" b="1" dirty="0" smtClean="0">
                <a:solidFill>
                  <a:srgbClr val="FF0000"/>
                </a:solidFill>
              </a:rPr>
              <a:t>72</a:t>
            </a:r>
          </a:p>
          <a:p>
            <a:r>
              <a:rPr lang="cs-CZ" sz="4400" b="1" dirty="0" smtClean="0"/>
              <a:t>94- 6=</a:t>
            </a:r>
            <a:r>
              <a:rPr lang="cs-CZ" sz="4400" b="1" dirty="0" smtClean="0">
                <a:solidFill>
                  <a:srgbClr val="FF0000"/>
                </a:solidFill>
              </a:rPr>
              <a:t>88</a:t>
            </a:r>
          </a:p>
          <a:p>
            <a:r>
              <a:rPr lang="cs-CZ" sz="4400" b="1" dirty="0" smtClean="0"/>
              <a:t>57+8=</a:t>
            </a:r>
            <a:r>
              <a:rPr lang="cs-CZ" sz="4400" b="1" dirty="0" smtClean="0">
                <a:solidFill>
                  <a:srgbClr val="FF0000"/>
                </a:solidFill>
              </a:rPr>
              <a:t>65</a:t>
            </a:r>
          </a:p>
          <a:p>
            <a:r>
              <a:rPr lang="cs-CZ" sz="4400" b="1" dirty="0" smtClean="0"/>
              <a:t>83- 9=</a:t>
            </a:r>
            <a:r>
              <a:rPr lang="cs-CZ" sz="4400" b="1" dirty="0" smtClean="0">
                <a:solidFill>
                  <a:srgbClr val="FF0000"/>
                </a:solidFill>
              </a:rPr>
              <a:t>74</a:t>
            </a:r>
          </a:p>
          <a:p>
            <a:r>
              <a:rPr lang="cs-CZ" sz="4400" b="1" dirty="0" smtClean="0"/>
              <a:t>26+5=</a:t>
            </a:r>
            <a:r>
              <a:rPr lang="cs-CZ" sz="4400" b="1" dirty="0" smtClean="0">
                <a:solidFill>
                  <a:srgbClr val="FF0000"/>
                </a:solidFill>
              </a:rPr>
              <a:t>31</a:t>
            </a:r>
          </a:p>
          <a:p>
            <a:r>
              <a:rPr lang="cs-CZ" sz="4400" b="1" dirty="0" smtClean="0"/>
              <a:t>44- 7=</a:t>
            </a:r>
            <a:r>
              <a:rPr lang="cs-CZ" sz="4400" b="1" dirty="0" smtClean="0">
                <a:solidFill>
                  <a:srgbClr val="FF0000"/>
                </a:solidFill>
              </a:rPr>
              <a:t>37</a:t>
            </a:r>
          </a:p>
          <a:p>
            <a:r>
              <a:rPr lang="cs-CZ" sz="4400" b="1" dirty="0" smtClean="0"/>
              <a:t>35- 6=</a:t>
            </a:r>
            <a:r>
              <a:rPr lang="cs-CZ" sz="4400" b="1" dirty="0" smtClean="0">
                <a:solidFill>
                  <a:srgbClr val="FF0000"/>
                </a:solidFill>
              </a:rPr>
              <a:t>29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16216" y="1628800"/>
            <a:ext cx="2232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59+7=</a:t>
            </a:r>
            <a:r>
              <a:rPr lang="cs-CZ" sz="4400" b="1" dirty="0">
                <a:solidFill>
                  <a:srgbClr val="FF0000"/>
                </a:solidFill>
              </a:rPr>
              <a:t>6</a:t>
            </a:r>
            <a:r>
              <a:rPr lang="cs-CZ" sz="4400" b="1" dirty="0" smtClean="0">
                <a:solidFill>
                  <a:srgbClr val="FF0000"/>
                </a:solidFill>
              </a:rPr>
              <a:t>6</a:t>
            </a:r>
          </a:p>
          <a:p>
            <a:r>
              <a:rPr lang="cs-CZ" sz="4400" b="1" dirty="0" smtClean="0"/>
              <a:t>45- 7=</a:t>
            </a:r>
            <a:r>
              <a:rPr lang="cs-CZ" sz="4400" b="1" dirty="0" smtClean="0">
                <a:solidFill>
                  <a:srgbClr val="FF0000"/>
                </a:solidFill>
              </a:rPr>
              <a:t>38</a:t>
            </a:r>
          </a:p>
          <a:p>
            <a:r>
              <a:rPr lang="cs-CZ" sz="4400" b="1" dirty="0"/>
              <a:t>7</a:t>
            </a:r>
            <a:r>
              <a:rPr lang="cs-CZ" sz="4400" b="1" dirty="0" smtClean="0"/>
              <a:t>7+9=</a:t>
            </a:r>
            <a:r>
              <a:rPr lang="cs-CZ" sz="4400" b="1" dirty="0" smtClean="0">
                <a:solidFill>
                  <a:srgbClr val="FF0000"/>
                </a:solidFill>
              </a:rPr>
              <a:t>86</a:t>
            </a:r>
          </a:p>
          <a:p>
            <a:r>
              <a:rPr lang="cs-CZ" sz="4400" b="1" dirty="0" smtClean="0"/>
              <a:t>34- 6=</a:t>
            </a:r>
            <a:r>
              <a:rPr lang="cs-CZ" sz="4400" b="1" dirty="0" smtClean="0">
                <a:solidFill>
                  <a:srgbClr val="FF0000"/>
                </a:solidFill>
              </a:rPr>
              <a:t>28</a:t>
            </a:r>
          </a:p>
          <a:p>
            <a:r>
              <a:rPr lang="cs-CZ" sz="4400" b="1" dirty="0" smtClean="0"/>
              <a:t>37+5=</a:t>
            </a:r>
            <a:r>
              <a:rPr lang="cs-CZ" sz="4400" b="1" dirty="0" smtClean="0">
                <a:solidFill>
                  <a:srgbClr val="FF0000"/>
                </a:solidFill>
              </a:rPr>
              <a:t>42</a:t>
            </a:r>
          </a:p>
          <a:p>
            <a:r>
              <a:rPr lang="cs-CZ" sz="4400" b="1" dirty="0" smtClean="0"/>
              <a:t>62- 8=</a:t>
            </a:r>
            <a:r>
              <a:rPr lang="cs-CZ" sz="4400" b="1" dirty="0" smtClean="0">
                <a:solidFill>
                  <a:srgbClr val="FF0000"/>
                </a:solidFill>
              </a:rPr>
              <a:t>54</a:t>
            </a:r>
          </a:p>
          <a:p>
            <a:r>
              <a:rPr lang="cs-CZ" sz="4400" b="1" dirty="0" smtClean="0"/>
              <a:t>72- 3=</a:t>
            </a:r>
            <a:r>
              <a:rPr lang="cs-CZ" sz="4400" b="1" dirty="0" smtClean="0">
                <a:solidFill>
                  <a:srgbClr val="FF0000"/>
                </a:solidFill>
              </a:rPr>
              <a:t>69</a:t>
            </a:r>
          </a:p>
        </p:txBody>
      </p:sp>
      <p:sp>
        <p:nvSpPr>
          <p:cNvPr id="5" name="Obousměrná vodorovná šipka 4"/>
          <p:cNvSpPr/>
          <p:nvPr/>
        </p:nvSpPr>
        <p:spPr>
          <a:xfrm>
            <a:off x="2544872" y="2420888"/>
            <a:ext cx="4022400" cy="3240360"/>
          </a:xfrm>
          <a:prstGeom prst="left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873780" y="3444681"/>
            <a:ext cx="36934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Výsledky vyšší  než 50 dej do     .     </a:t>
            </a:r>
            <a:endParaRPr lang="cs-CZ" sz="3600" b="1" dirty="0"/>
          </a:p>
        </p:txBody>
      </p:sp>
      <p:sp>
        <p:nvSpPr>
          <p:cNvPr id="7" name="Ovál 6"/>
          <p:cNvSpPr/>
          <p:nvPr/>
        </p:nvSpPr>
        <p:spPr>
          <a:xfrm>
            <a:off x="5564808" y="4125480"/>
            <a:ext cx="360040" cy="360040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89602" y="428471"/>
            <a:ext cx="6876764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088613" y="428470"/>
            <a:ext cx="6678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Piš do sešitu.                                        Nezapomeň splnit úkol v šipkách!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1847952" y="1628800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895688" y="2333288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868936" y="2964952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834584" y="3696692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8037038" y="1747320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8028606" y="5052440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020174" y="5762070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8020174" y="3085984"/>
            <a:ext cx="649184" cy="608808"/>
          </a:xfrm>
          <a:prstGeom prst="ellipse">
            <a:avLst/>
          </a:prstGeom>
          <a:noFill/>
          <a:ln w="57150">
            <a:solidFill>
              <a:srgbClr val="08E8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2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476671"/>
            <a:ext cx="7776864" cy="1200329"/>
          </a:xfrm>
          <a:prstGeom prst="rect">
            <a:avLst/>
          </a:prstGeom>
          <a:solidFill>
            <a:srgbClr val="FFE79B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sp>
        <p:nvSpPr>
          <p:cNvPr id="4" name="TextovéPole 3"/>
          <p:cNvSpPr txBox="1"/>
          <p:nvPr/>
        </p:nvSpPr>
        <p:spPr>
          <a:xfrm>
            <a:off x="899591" y="476672"/>
            <a:ext cx="791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  <a:r>
              <a:rPr lang="cs-CZ" sz="3600" b="1" dirty="0" smtClean="0"/>
              <a:t>olik hodin za týden pracuje maminka, tatínek, dědeček a babička</a:t>
            </a:r>
            <a:r>
              <a:rPr lang="cs-CZ" sz="3600" b="1" dirty="0"/>
              <a:t>?</a:t>
            </a:r>
          </a:p>
        </p:txBody>
      </p:sp>
      <p:sp>
        <p:nvSpPr>
          <p:cNvPr id="5" name="Obdélník 4"/>
          <p:cNvSpPr/>
          <p:nvPr/>
        </p:nvSpPr>
        <p:spPr>
          <a:xfrm>
            <a:off x="620212" y="2180753"/>
            <a:ext cx="3672408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6" name="Přímá spojnice 5"/>
          <p:cNvCxnSpPr/>
          <p:nvPr/>
        </p:nvCxnSpPr>
        <p:spPr>
          <a:xfrm>
            <a:off x="1143896" y="2770161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124268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700332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32380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564428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068484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572540" y="2180753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24476" y="217204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68284" y="279427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 smtClean="0"/>
              <a:t>8  8   9  7   8 </a:t>
            </a:r>
            <a:r>
              <a:rPr lang="cs-CZ" sz="3200" b="1" dirty="0"/>
              <a:t> </a:t>
            </a:r>
            <a:r>
              <a:rPr lang="cs-CZ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40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 rot="16200000">
            <a:off x="223387" y="2592785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MAMINKA</a:t>
            </a:r>
            <a:endParaRPr lang="cs-CZ" b="1" dirty="0"/>
          </a:p>
        </p:txBody>
      </p:sp>
      <p:sp>
        <p:nvSpPr>
          <p:cNvPr id="16" name="Obdélník 15"/>
          <p:cNvSpPr/>
          <p:nvPr/>
        </p:nvSpPr>
        <p:spPr>
          <a:xfrm>
            <a:off x="5140276" y="2161027"/>
            <a:ext cx="3672408" cy="11521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17" name="Přímá spojnice 16"/>
          <p:cNvCxnSpPr/>
          <p:nvPr/>
        </p:nvCxnSpPr>
        <p:spPr>
          <a:xfrm>
            <a:off x="5663960" y="2750435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644332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220396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652444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084492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588548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8092604" y="2161027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788348" y="2774546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9</a:t>
            </a:r>
            <a:r>
              <a:rPr lang="cs-CZ" sz="3200" b="1" dirty="0" smtClean="0"/>
              <a:t>  </a:t>
            </a:r>
            <a:r>
              <a:rPr lang="cs-CZ" sz="3200" b="1" dirty="0"/>
              <a:t>9</a:t>
            </a:r>
            <a:r>
              <a:rPr lang="cs-CZ" sz="3200" b="1" dirty="0" smtClean="0"/>
              <a:t>   </a:t>
            </a:r>
            <a:r>
              <a:rPr lang="cs-CZ" sz="3200" b="1" dirty="0"/>
              <a:t>8</a:t>
            </a:r>
            <a:r>
              <a:rPr lang="cs-CZ" sz="3200" b="1" dirty="0" smtClean="0"/>
              <a:t>  7   8 </a:t>
            </a:r>
            <a:r>
              <a:rPr lang="cs-CZ" sz="3200" b="1" dirty="0"/>
              <a:t> </a:t>
            </a:r>
            <a:r>
              <a:rPr lang="cs-CZ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41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 rot="16200000">
            <a:off x="4743450" y="2512064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TATÍNEK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20213" y="3773668"/>
            <a:ext cx="3672408" cy="11521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27" name="Přímá spojnice 26"/>
          <p:cNvCxnSpPr/>
          <p:nvPr/>
        </p:nvCxnSpPr>
        <p:spPr>
          <a:xfrm>
            <a:off x="1143897" y="4363076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124269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700333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132381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564429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068485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572541" y="3773668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024477" y="3764957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268285" y="4387187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4</a:t>
            </a:r>
            <a:r>
              <a:rPr lang="cs-CZ" sz="3200" b="1" dirty="0" smtClean="0"/>
              <a:t>  </a:t>
            </a:r>
            <a:r>
              <a:rPr lang="cs-CZ" sz="3200" b="1" dirty="0"/>
              <a:t>5</a:t>
            </a:r>
            <a:r>
              <a:rPr lang="cs-CZ" sz="3200" b="1" dirty="0" smtClean="0"/>
              <a:t>   5  </a:t>
            </a:r>
            <a:r>
              <a:rPr lang="cs-CZ" sz="3200" b="1" dirty="0"/>
              <a:t>4</a:t>
            </a:r>
            <a:r>
              <a:rPr lang="cs-CZ" sz="3200" b="1" dirty="0" smtClean="0"/>
              <a:t>   5   </a:t>
            </a:r>
            <a:r>
              <a:rPr lang="en-US" sz="3200" b="1" dirty="0" smtClean="0">
                <a:solidFill>
                  <a:srgbClr val="FF0000"/>
                </a:solidFill>
              </a:rPr>
              <a:t>23</a:t>
            </a:r>
            <a:endParaRPr lang="cs-CZ" sz="3200" b="1" dirty="0"/>
          </a:p>
        </p:txBody>
      </p:sp>
      <p:sp>
        <p:nvSpPr>
          <p:cNvPr id="36" name="TextovéPole 35"/>
          <p:cNvSpPr txBox="1"/>
          <p:nvPr/>
        </p:nvSpPr>
        <p:spPr>
          <a:xfrm rot="16200000">
            <a:off x="223387" y="4124705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DĚDEČEK</a:t>
            </a:r>
            <a:endParaRPr lang="cs-CZ" b="1" dirty="0"/>
          </a:p>
        </p:txBody>
      </p:sp>
      <p:sp>
        <p:nvSpPr>
          <p:cNvPr id="37" name="Obdélník 36"/>
          <p:cNvSpPr/>
          <p:nvPr/>
        </p:nvSpPr>
        <p:spPr>
          <a:xfrm>
            <a:off x="5140277" y="3753942"/>
            <a:ext cx="3672408" cy="11521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cxnSp>
        <p:nvCxnSpPr>
          <p:cNvPr id="38" name="Přímá spojnice 37"/>
          <p:cNvCxnSpPr/>
          <p:nvPr/>
        </p:nvCxnSpPr>
        <p:spPr>
          <a:xfrm>
            <a:off x="5663961" y="4343350"/>
            <a:ext cx="3096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5644333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220397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6652445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084493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588549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8092605" y="375394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5788349" y="4367461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sz="3200" b="1" dirty="0"/>
              <a:t>4</a:t>
            </a:r>
            <a:r>
              <a:rPr lang="cs-CZ" sz="3200" b="1" dirty="0" smtClean="0"/>
              <a:t>  </a:t>
            </a:r>
            <a:r>
              <a:rPr lang="cs-CZ" sz="3200" b="1" dirty="0"/>
              <a:t>4</a:t>
            </a:r>
            <a:r>
              <a:rPr lang="cs-CZ" sz="3200" b="1" dirty="0" smtClean="0"/>
              <a:t>   </a:t>
            </a:r>
            <a:r>
              <a:rPr lang="cs-CZ" sz="3200" b="1" dirty="0"/>
              <a:t>3</a:t>
            </a:r>
            <a:r>
              <a:rPr lang="cs-CZ" sz="3200" b="1" dirty="0" smtClean="0"/>
              <a:t>  </a:t>
            </a:r>
            <a:r>
              <a:rPr lang="cs-CZ" sz="3200" b="1" dirty="0"/>
              <a:t>5</a:t>
            </a:r>
            <a:r>
              <a:rPr lang="cs-CZ" sz="3200" b="1" dirty="0" smtClean="0"/>
              <a:t>   4   </a:t>
            </a:r>
            <a:r>
              <a:rPr lang="en-US" sz="3200" b="1" dirty="0" smtClean="0">
                <a:solidFill>
                  <a:srgbClr val="FF0000"/>
                </a:solidFill>
              </a:rPr>
              <a:t>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 rot="16200000">
            <a:off x="4743451" y="4104979"/>
            <a:ext cx="1232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BABIČKA</a:t>
            </a:r>
            <a:endParaRPr lang="cs-CZ" b="1" dirty="0"/>
          </a:p>
        </p:txBody>
      </p:sp>
      <p:sp>
        <p:nvSpPr>
          <p:cNvPr id="47" name="Obdélník 46"/>
          <p:cNvSpPr/>
          <p:nvPr/>
        </p:nvSpPr>
        <p:spPr>
          <a:xfrm>
            <a:off x="4480513" y="5303252"/>
            <a:ext cx="3304754" cy="1152128"/>
          </a:xfrm>
          <a:prstGeom prst="rect">
            <a:avLst/>
          </a:prstGeom>
          <a:solidFill>
            <a:srgbClr val="B3EB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nice 47"/>
          <p:cNvCxnSpPr>
            <a:stCxn id="47" idx="1"/>
            <a:endCxn id="47" idx="3"/>
          </p:cNvCxnSpPr>
          <p:nvPr/>
        </p:nvCxnSpPr>
        <p:spPr>
          <a:xfrm>
            <a:off x="4480513" y="5879316"/>
            <a:ext cx="33047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999599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5436787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868835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6308031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6777155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480687" y="5332641"/>
            <a:ext cx="3304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 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&lt;</a:t>
            </a:r>
            <a:r>
              <a:rPr lang="cs-CZ" sz="2800" b="1" dirty="0" smtClean="0"/>
              <a:t>  </a:t>
            </a:r>
            <a:r>
              <a:rPr lang="en-US" sz="2800" b="1" dirty="0" smtClean="0"/>
              <a:t> </a:t>
            </a:r>
            <a:r>
              <a:rPr lang="cs-CZ" sz="2800" b="1" dirty="0" smtClean="0"/>
              <a:t>T</a:t>
            </a:r>
            <a:r>
              <a:rPr lang="en-US" sz="2800" b="1" dirty="0" smtClean="0"/>
              <a:t>  </a:t>
            </a:r>
            <a:r>
              <a:rPr lang="cs-CZ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&gt;</a:t>
            </a:r>
            <a:r>
              <a:rPr lang="cs-CZ" sz="2800" b="1" dirty="0" smtClean="0"/>
              <a:t>    D </a:t>
            </a:r>
            <a:r>
              <a:rPr lang="en-US" sz="2800" b="1" dirty="0" smtClean="0"/>
              <a:t>  </a:t>
            </a:r>
            <a:r>
              <a:rPr lang="en-US" sz="2800" b="1" dirty="0" smtClean="0">
                <a:solidFill>
                  <a:srgbClr val="FF0000"/>
                </a:solidFill>
              </a:rPr>
              <a:t>&gt;</a:t>
            </a:r>
            <a:r>
              <a:rPr lang="cs-CZ" sz="2800" b="1" dirty="0" smtClean="0"/>
              <a:t>    B</a:t>
            </a:r>
            <a:r>
              <a:rPr lang="cs-CZ" sz="2800" dirty="0" smtClean="0"/>
              <a:t>   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404785" y="5927133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40  </a:t>
            </a:r>
            <a:r>
              <a:rPr lang="en-US" sz="3200" b="1" dirty="0" smtClean="0">
                <a:solidFill>
                  <a:srgbClr val="FF0000"/>
                </a:solidFill>
              </a:rPr>
              <a:t>&lt;</a:t>
            </a:r>
            <a:r>
              <a:rPr lang="en-US" sz="3200" b="1" dirty="0" smtClean="0">
                <a:solidFill>
                  <a:srgbClr val="FF0000"/>
                </a:solidFill>
              </a:rPr>
              <a:t>  41 </a:t>
            </a:r>
            <a:r>
              <a:rPr lang="en-US" sz="3200" b="1" dirty="0" smtClean="0">
                <a:solidFill>
                  <a:srgbClr val="FF0000"/>
                </a:solidFill>
              </a:rPr>
              <a:t>&gt;</a:t>
            </a:r>
            <a:r>
              <a:rPr lang="en-US" sz="3200" b="1" dirty="0" smtClean="0">
                <a:solidFill>
                  <a:srgbClr val="FF0000"/>
                </a:solidFill>
              </a:rPr>
              <a:t>  23  </a:t>
            </a:r>
            <a:r>
              <a:rPr lang="en-US" sz="3200" b="1" dirty="0" smtClean="0">
                <a:solidFill>
                  <a:srgbClr val="FF0000"/>
                </a:solidFill>
              </a:rPr>
              <a:t>&gt;</a:t>
            </a:r>
            <a:r>
              <a:rPr lang="en-US" sz="3200" b="1" dirty="0" smtClean="0">
                <a:solidFill>
                  <a:srgbClr val="FF0000"/>
                </a:solidFill>
              </a:rPr>
              <a:t>  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56" name="Přímá spojnice 55"/>
          <p:cNvCxnSpPr/>
          <p:nvPr/>
        </p:nvCxnSpPr>
        <p:spPr>
          <a:xfrm>
            <a:off x="7288999" y="5303252"/>
            <a:ext cx="0" cy="1152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Šipka doprava 56"/>
          <p:cNvSpPr/>
          <p:nvPr/>
        </p:nvSpPr>
        <p:spPr>
          <a:xfrm>
            <a:off x="896944" y="5211128"/>
            <a:ext cx="3212577" cy="1419415"/>
          </a:xfrm>
          <a:prstGeom prst="rightArrow">
            <a:avLst/>
          </a:prstGeom>
          <a:solidFill>
            <a:srgbClr val="8FE2FF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extovéPole 57"/>
          <p:cNvSpPr txBox="1"/>
          <p:nvPr/>
        </p:nvSpPr>
        <p:spPr>
          <a:xfrm>
            <a:off x="950361" y="5566892"/>
            <a:ext cx="3012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Doplň </a:t>
            </a:r>
            <a:r>
              <a:rPr lang="en-US" sz="4000" b="1" dirty="0" smtClean="0"/>
              <a:t> &lt; = &gt; .</a:t>
            </a:r>
            <a:endParaRPr lang="cs-CZ" sz="40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560807" y="2165660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5539748" y="3732558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2800" b="1" dirty="0" smtClean="0"/>
              <a:t>PO ÚT ST ČT  PÁ  CEL.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56143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41872" y="850002"/>
            <a:ext cx="2246760" cy="2448272"/>
          </a:xfrm>
          <a:prstGeom prst="rect">
            <a:avLst/>
          </a:prstGeom>
          <a:solidFill>
            <a:srgbClr val="B6FCDB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41872" y="3933056"/>
            <a:ext cx="2246760" cy="24482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043080" y="3961160"/>
            <a:ext cx="2342040" cy="2448272"/>
          </a:xfrm>
          <a:prstGeom prst="rect">
            <a:avLst/>
          </a:prstGeom>
          <a:solidFill>
            <a:srgbClr val="B9EDFF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28992" y="866840"/>
            <a:ext cx="2342040" cy="2448272"/>
          </a:xfrm>
          <a:prstGeom prst="rect">
            <a:avLst/>
          </a:prstGeom>
          <a:solidFill>
            <a:srgbClr val="FFE79B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6028992" y="1802944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740352" y="1354058"/>
            <a:ext cx="0" cy="144016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028992" y="2307000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028992" y="1370896"/>
            <a:ext cx="2342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028992" y="2811056"/>
            <a:ext cx="2342040" cy="3012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39552" y="1833072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138240" y="1401024"/>
            <a:ext cx="0" cy="144016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39552" y="2337128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39552" y="1401024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39552" y="2841184"/>
            <a:ext cx="224676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39552" y="4869160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140560" y="4437112"/>
            <a:ext cx="0" cy="144016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41872" y="5373216"/>
            <a:ext cx="224676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39552" y="4437112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39552" y="5877272"/>
            <a:ext cx="224908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028992" y="4889320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735808" y="4465216"/>
            <a:ext cx="0" cy="144016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28992" y="5393376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028992" y="4457272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028992" y="5897432"/>
            <a:ext cx="23458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ál 26"/>
          <p:cNvSpPr/>
          <p:nvPr/>
        </p:nvSpPr>
        <p:spPr>
          <a:xfrm>
            <a:off x="2822920" y="940868"/>
            <a:ext cx="3156064" cy="483239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BC8F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41872" y="850002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JARO</a:t>
            </a:r>
          </a:p>
          <a:p>
            <a:r>
              <a:rPr lang="cs-CZ" sz="2800" b="1" dirty="0" smtClean="0"/>
              <a:t>březen       31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</a:rPr>
              <a:t>uben        30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k</a:t>
            </a:r>
            <a:r>
              <a:rPr lang="cs-CZ" sz="2800" b="1" dirty="0" smtClean="0">
                <a:solidFill>
                  <a:srgbClr val="FF0000"/>
                </a:solidFill>
              </a:rPr>
              <a:t>věten       31</a:t>
            </a:r>
          </a:p>
          <a:p>
            <a:r>
              <a:rPr lang="cs-CZ" sz="2800" b="1" dirty="0" smtClean="0"/>
              <a:t>31+ </a:t>
            </a:r>
            <a:r>
              <a:rPr lang="cs-CZ" sz="2800" b="1" dirty="0" smtClean="0">
                <a:solidFill>
                  <a:srgbClr val="FF0000"/>
                </a:solidFill>
              </a:rPr>
              <a:t>30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31</a:t>
            </a:r>
            <a:r>
              <a:rPr lang="cs-CZ" sz="2800" b="1" dirty="0" smtClean="0"/>
              <a:t>=</a:t>
            </a:r>
            <a:r>
              <a:rPr lang="cs-CZ" sz="2800" b="1" dirty="0" smtClean="0">
                <a:solidFill>
                  <a:srgbClr val="FF0000"/>
                </a:solidFill>
              </a:rPr>
              <a:t>92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028992" y="850001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</a:t>
            </a:r>
            <a:r>
              <a:rPr lang="cs-CZ" sz="4000" b="1" dirty="0" smtClean="0"/>
              <a:t>LÉTO</a:t>
            </a:r>
            <a:endParaRPr lang="en-US" sz="4000" b="1" dirty="0" smtClean="0"/>
          </a:p>
          <a:p>
            <a:r>
              <a:rPr lang="cs-CZ" sz="2800" b="1" dirty="0">
                <a:solidFill>
                  <a:srgbClr val="FF0000"/>
                </a:solidFill>
              </a:rPr>
              <a:t>č</a:t>
            </a:r>
            <a:r>
              <a:rPr lang="cs-CZ" sz="2800" b="1" dirty="0" smtClean="0">
                <a:solidFill>
                  <a:srgbClr val="FF0000"/>
                </a:solidFill>
              </a:rPr>
              <a:t>erven         30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červenec     31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srpen           31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30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 31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31</a:t>
            </a:r>
            <a:r>
              <a:rPr lang="cs-CZ" sz="2800" b="1" dirty="0" smtClean="0"/>
              <a:t>=</a:t>
            </a:r>
            <a:r>
              <a:rPr lang="cs-CZ" sz="2800" b="1" dirty="0" smtClean="0">
                <a:solidFill>
                  <a:srgbClr val="FF0000"/>
                </a:solidFill>
              </a:rPr>
              <a:t>92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70080" y="3880563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PODZIM</a:t>
            </a:r>
            <a:endParaRPr lang="en-US" sz="4000" b="1" dirty="0" smtClean="0"/>
          </a:p>
          <a:p>
            <a:r>
              <a:rPr lang="cs-CZ" sz="2800" b="1" dirty="0">
                <a:solidFill>
                  <a:srgbClr val="FF0000"/>
                </a:solidFill>
              </a:rPr>
              <a:t>z</a:t>
            </a:r>
            <a:r>
              <a:rPr lang="cs-CZ" sz="2800" b="1" dirty="0" smtClean="0">
                <a:solidFill>
                  <a:srgbClr val="FF0000"/>
                </a:solidFill>
              </a:rPr>
              <a:t>áří              30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ř</a:t>
            </a:r>
            <a:r>
              <a:rPr lang="cs-CZ" sz="2800" b="1" dirty="0" smtClean="0">
                <a:solidFill>
                  <a:srgbClr val="FF0000"/>
                </a:solidFill>
              </a:rPr>
              <a:t>íjen            31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listopad      30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30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31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30</a:t>
            </a:r>
            <a:r>
              <a:rPr lang="cs-CZ" sz="2800" b="1" dirty="0" smtClean="0"/>
              <a:t>=</a:t>
            </a:r>
            <a:r>
              <a:rPr lang="cs-CZ" sz="2800" b="1" dirty="0" smtClean="0">
                <a:solidFill>
                  <a:srgbClr val="FF0000"/>
                </a:solidFill>
              </a:rPr>
              <a:t>91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080344" y="3880514"/>
            <a:ext cx="23215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 </a:t>
            </a:r>
            <a:r>
              <a:rPr lang="cs-CZ" sz="4000" b="1" dirty="0" smtClean="0"/>
              <a:t>  </a:t>
            </a:r>
            <a:r>
              <a:rPr lang="en-US" sz="4000" b="1" dirty="0" smtClean="0"/>
              <a:t> </a:t>
            </a:r>
            <a:r>
              <a:rPr lang="cs-CZ" sz="4000" b="1" dirty="0" smtClean="0"/>
              <a:t>ZIMA</a:t>
            </a:r>
            <a:endParaRPr lang="en-US" sz="4000" b="1" dirty="0" smtClean="0"/>
          </a:p>
          <a:p>
            <a:r>
              <a:rPr lang="cs-CZ" sz="2800" b="1" dirty="0" smtClean="0">
                <a:solidFill>
                  <a:srgbClr val="FF0000"/>
                </a:solidFill>
              </a:rPr>
              <a:t>prosinec      31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eden           31         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ú</a:t>
            </a:r>
            <a:r>
              <a:rPr lang="cs-CZ" sz="2800" b="1" dirty="0" smtClean="0">
                <a:solidFill>
                  <a:srgbClr val="FF0000"/>
                </a:solidFill>
              </a:rPr>
              <a:t>nor             28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31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31</a:t>
            </a:r>
            <a:r>
              <a:rPr lang="cs-CZ" sz="2800" b="1" dirty="0" smtClean="0"/>
              <a:t>+</a:t>
            </a:r>
            <a:r>
              <a:rPr lang="cs-CZ" sz="2800" b="1" dirty="0" smtClean="0">
                <a:solidFill>
                  <a:srgbClr val="FF0000"/>
                </a:solidFill>
              </a:rPr>
              <a:t>28</a:t>
            </a:r>
            <a:r>
              <a:rPr lang="cs-CZ" sz="2800" b="1" dirty="0" smtClean="0"/>
              <a:t>=</a:t>
            </a:r>
            <a:r>
              <a:rPr lang="cs-CZ" sz="2800" b="1" dirty="0" smtClean="0">
                <a:solidFill>
                  <a:srgbClr val="FF0000"/>
                </a:solidFill>
              </a:rPr>
              <a:t>90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872964" y="1329953"/>
            <a:ext cx="29161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    Doplň názvy měsíců a počet dnů.             </a:t>
            </a:r>
            <a:r>
              <a:rPr lang="cs-CZ" sz="2800" b="1" dirty="0" smtClean="0">
                <a:solidFill>
                  <a:srgbClr val="C00000"/>
                </a:solidFill>
              </a:rPr>
              <a:t>Vypočti, kolik dnů mají roční období. </a:t>
            </a:r>
          </a:p>
          <a:p>
            <a:pPr algn="ctr"/>
            <a:r>
              <a:rPr lang="cs-CZ" sz="2800" b="1" dirty="0" smtClean="0"/>
              <a:t>Víš, který měsíc     a roční období     mohou mít                o 1 den více?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547484" y="5940222"/>
            <a:ext cx="1851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únor - zima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43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32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511</Words>
  <Application>Microsoft Office PowerPoint</Application>
  <PresentationFormat>Předvádění na obrazovce (4:3)</PresentationFormat>
  <Paragraphs>127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16</cp:revision>
  <dcterms:created xsi:type="dcterms:W3CDTF">2012-12-16T14:13:49Z</dcterms:created>
  <dcterms:modified xsi:type="dcterms:W3CDTF">2012-12-16T17:12:32Z</dcterms:modified>
</cp:coreProperties>
</file>