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8" r:id="rId3"/>
    <p:sldId id="257" r:id="rId4"/>
    <p:sldId id="261" r:id="rId5"/>
    <p:sldId id="266" r:id="rId6"/>
    <p:sldId id="270" r:id="rId7"/>
    <p:sldId id="260" r:id="rId8"/>
    <p:sldId id="264" r:id="rId9"/>
    <p:sldId id="269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E1FF"/>
    <a:srgbClr val="D5E1EF"/>
    <a:srgbClr val="FFE285"/>
    <a:srgbClr val="FFD6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Radmila Uzlíková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VY_42_INOVACE_19_VÁNOČNÍ  SČÍTÁNÍ A ODČÍTÁNÍ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Vánoční sčítání a odčítání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Matematika  pro  2. 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9FE8E3E-B112-4DDE-8C6D-5EAF824312CB}" type="presOf" srcId="{EBC41103-E2E5-4D48-9B4B-425520D3D098}" destId="{F969C235-9271-4D34-B740-D627A121CAD0}" srcOrd="1" destOrd="0" presId="urn:microsoft.com/office/officeart/2005/8/layout/target3"/>
    <dgm:cxn modelId="{CF9471FF-AB71-421B-9838-0B4C7D9CB3CF}" type="presOf" srcId="{EBC41103-E2E5-4D48-9B4B-425520D3D098}" destId="{50C2F88D-8688-44C2-A854-691F34009D3B}" srcOrd="0" destOrd="0" presId="urn:microsoft.com/office/officeart/2005/8/layout/target3"/>
    <dgm:cxn modelId="{66D7C82C-F9FF-4857-8E78-3F0F3B8A7FA7}" type="presOf" srcId="{39F8B381-5807-488E-AC22-73DD4140ED4A}" destId="{71045F8C-00FA-488E-A7BD-E2E6753D979D}" srcOrd="0" destOrd="0" presId="urn:microsoft.com/office/officeart/2005/8/layout/target3"/>
    <dgm:cxn modelId="{10D3C569-409D-40A8-9D08-301331119C3E}" type="presOf" srcId="{C73C7642-F245-4585-8F88-243F9FAEF6CA}" destId="{AA41A67C-3D3F-4AE9-9E0F-5D7F7BB2E741}" srcOrd="1" destOrd="0" presId="urn:microsoft.com/office/officeart/2005/8/layout/target3"/>
    <dgm:cxn modelId="{D6ABB555-1FB6-4B36-BEDE-E7BD693B5CC7}" type="presOf" srcId="{DAEA276B-ECF9-46F6-A7D3-4693B2D32BC4}" destId="{CDED6FE3-AD8F-4ACC-B6B8-710EDDD97598}" srcOrd="0" destOrd="0" presId="urn:microsoft.com/office/officeart/2005/8/layout/target3"/>
    <dgm:cxn modelId="{EF46AE8F-8A60-4240-8B71-B4B87CD7BAA0}" type="presOf" srcId="{019433A1-1324-4DE1-9E6F-32B851095F74}" destId="{E7297F21-D4FD-4A41-AE58-814D01A6B5E7}" srcOrd="1" destOrd="0" presId="urn:microsoft.com/office/officeart/2005/8/layout/target3"/>
    <dgm:cxn modelId="{EE2C30E6-F0B7-40A0-AF57-A046A0ED4B45}" type="presOf" srcId="{445C7998-7549-48B0-BD68-D4F0167F02E5}" destId="{BC35EE03-4121-4EF9-923D-7CB6D30D358D}" srcOrd="0" destOrd="0" presId="urn:microsoft.com/office/officeart/2005/8/layout/target3"/>
    <dgm:cxn modelId="{4F51D28B-1738-465C-AB68-71D006E02300}" type="presOf" srcId="{C73C7642-F245-4585-8F88-243F9FAEF6CA}" destId="{97289DF2-90F4-4EC2-A9FC-633B00BAB610}" srcOrd="0" destOrd="0" presId="urn:microsoft.com/office/officeart/2005/8/layout/target3"/>
    <dgm:cxn modelId="{400729E6-5C60-43F1-A00D-3B0207C62696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B8ECB22-0BB0-429B-ACF6-0D3C548A4F91}" type="presOf" srcId="{445C7998-7549-48B0-BD68-D4F0167F02E5}" destId="{4D19AB04-24FA-40C2-B203-52AE3D15E17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0820D8EE-E382-4E65-818D-23C053D44E34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4A10507B-EE27-4980-B32A-6BAAC193C3EE}" type="presOf" srcId="{FBBFC3EA-9D9D-4F3A-BEA6-9C2C0E46BF20}" destId="{832BF48F-0145-4429-9E02-8FCA946CCE9E}" srcOrd="1" destOrd="0" presId="urn:microsoft.com/office/officeart/2005/8/layout/target3"/>
    <dgm:cxn modelId="{1437915E-9E6B-4322-8D98-6CB05B224942}" type="presOf" srcId="{FBBFC3EA-9D9D-4F3A-BEA6-9C2C0E46BF20}" destId="{643EA938-EDE0-4533-ACCC-D2BD6F3A527C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0470889F-05E0-4C64-9713-5C7124D2F910}" type="presParOf" srcId="{71045F8C-00FA-488E-A7BD-E2E6753D979D}" destId="{3577EC6B-C980-4F34-8C69-4365E7B8FC8C}" srcOrd="0" destOrd="0" presId="urn:microsoft.com/office/officeart/2005/8/layout/target3"/>
    <dgm:cxn modelId="{72856921-2F86-413C-8243-BAA4FE45BDAC}" type="presParOf" srcId="{71045F8C-00FA-488E-A7BD-E2E6753D979D}" destId="{6940EB87-DC1D-4BC3-9408-9AC2E1FFC039}" srcOrd="1" destOrd="0" presId="urn:microsoft.com/office/officeart/2005/8/layout/target3"/>
    <dgm:cxn modelId="{E5222199-9064-498E-BE5D-C52C7B5B70C8}" type="presParOf" srcId="{71045F8C-00FA-488E-A7BD-E2E6753D979D}" destId="{BC35EE03-4121-4EF9-923D-7CB6D30D358D}" srcOrd="2" destOrd="0" presId="urn:microsoft.com/office/officeart/2005/8/layout/target3"/>
    <dgm:cxn modelId="{7BFAAFA1-E784-4884-96B0-6DCE789FF749}" type="presParOf" srcId="{71045F8C-00FA-488E-A7BD-E2E6753D979D}" destId="{C95EEA27-3CBF-4645-A92D-9D8AF5C1CBFC}" srcOrd="3" destOrd="0" presId="urn:microsoft.com/office/officeart/2005/8/layout/target3"/>
    <dgm:cxn modelId="{B382903A-93CE-4071-83C2-B91F9AEC4FBC}" type="presParOf" srcId="{71045F8C-00FA-488E-A7BD-E2E6753D979D}" destId="{851BB866-B6AE-4566-893F-4C635BA974FC}" srcOrd="4" destOrd="0" presId="urn:microsoft.com/office/officeart/2005/8/layout/target3"/>
    <dgm:cxn modelId="{08620D1F-0062-4871-BC8A-135D4E87CA4F}" type="presParOf" srcId="{71045F8C-00FA-488E-A7BD-E2E6753D979D}" destId="{643EA938-EDE0-4533-ACCC-D2BD6F3A527C}" srcOrd="5" destOrd="0" presId="urn:microsoft.com/office/officeart/2005/8/layout/target3"/>
    <dgm:cxn modelId="{206878B6-7A1B-46EE-B6DD-F6320B7FE2CB}" type="presParOf" srcId="{71045F8C-00FA-488E-A7BD-E2E6753D979D}" destId="{92F31B18-D66D-4CC7-89B9-378928DE877D}" srcOrd="6" destOrd="0" presId="urn:microsoft.com/office/officeart/2005/8/layout/target3"/>
    <dgm:cxn modelId="{BDEA8CE4-D1F6-446F-B3AD-6D66D317EFE2}" type="presParOf" srcId="{71045F8C-00FA-488E-A7BD-E2E6753D979D}" destId="{902074E1-B931-4618-97F1-FADBE82E9C3C}" srcOrd="7" destOrd="0" presId="urn:microsoft.com/office/officeart/2005/8/layout/target3"/>
    <dgm:cxn modelId="{BDB162B3-3CD6-40CE-A967-82963237B725}" type="presParOf" srcId="{71045F8C-00FA-488E-A7BD-E2E6753D979D}" destId="{A3817367-F2BC-482F-8832-FA00B51DCCF3}" srcOrd="8" destOrd="0" presId="urn:microsoft.com/office/officeart/2005/8/layout/target3"/>
    <dgm:cxn modelId="{3B41DF24-7241-42D4-8925-8A719ED766BA}" type="presParOf" srcId="{71045F8C-00FA-488E-A7BD-E2E6753D979D}" destId="{626ABFF6-56C8-4386-B662-68EC364EED9D}" srcOrd="9" destOrd="0" presId="urn:microsoft.com/office/officeart/2005/8/layout/target3"/>
    <dgm:cxn modelId="{32A4D0AD-71B4-4AE4-A9B9-677CFC5C5DE7}" type="presParOf" srcId="{71045F8C-00FA-488E-A7BD-E2E6753D979D}" destId="{6DB11F1C-D028-4800-9625-6611CA9DE6D4}" srcOrd="10" destOrd="0" presId="urn:microsoft.com/office/officeart/2005/8/layout/target3"/>
    <dgm:cxn modelId="{0B497A54-B34A-4032-8241-5D0A663F6428}" type="presParOf" srcId="{71045F8C-00FA-488E-A7BD-E2E6753D979D}" destId="{CDED6FE3-AD8F-4ACC-B6B8-710EDDD97598}" srcOrd="11" destOrd="0" presId="urn:microsoft.com/office/officeart/2005/8/layout/target3"/>
    <dgm:cxn modelId="{A9861A15-2B03-4CB7-B96B-4E3563B60399}" type="presParOf" srcId="{71045F8C-00FA-488E-A7BD-E2E6753D979D}" destId="{397AC6D7-84A6-4150-958F-83C92D9ACF38}" srcOrd="12" destOrd="0" presId="urn:microsoft.com/office/officeart/2005/8/layout/target3"/>
    <dgm:cxn modelId="{9C8A6C9A-EAB3-4198-8AD8-D26186074EBE}" type="presParOf" srcId="{71045F8C-00FA-488E-A7BD-E2E6753D979D}" destId="{D7419528-33A6-416D-9E64-B3F7915C5149}" srcOrd="13" destOrd="0" presId="urn:microsoft.com/office/officeart/2005/8/layout/target3"/>
    <dgm:cxn modelId="{4C6521E2-437B-44F6-9228-FB3F0EDD2496}" type="presParOf" srcId="{71045F8C-00FA-488E-A7BD-E2E6753D979D}" destId="{97289DF2-90F4-4EC2-A9FC-633B00BAB610}" srcOrd="14" destOrd="0" presId="urn:microsoft.com/office/officeart/2005/8/layout/target3"/>
    <dgm:cxn modelId="{0B80F750-5824-495B-91B5-49D2F78FBAA9}" type="presParOf" srcId="{71045F8C-00FA-488E-A7BD-E2E6753D979D}" destId="{234EBA9D-95B4-4C20-A84E-6F65F1085DC6}" srcOrd="15" destOrd="0" presId="urn:microsoft.com/office/officeart/2005/8/layout/target3"/>
    <dgm:cxn modelId="{C76CF826-A11F-4F59-8769-F97EA99015FA}" type="presParOf" srcId="{71045F8C-00FA-488E-A7BD-E2E6753D979D}" destId="{12255512-213F-41DF-90A6-8B4CD74A2B52}" srcOrd="16" destOrd="0" presId="urn:microsoft.com/office/officeart/2005/8/layout/target3"/>
    <dgm:cxn modelId="{1419C5C1-82A6-491D-9152-6B93C73FBED0}" type="presParOf" srcId="{71045F8C-00FA-488E-A7BD-E2E6753D979D}" destId="{50C2F88D-8688-44C2-A854-691F34009D3B}" srcOrd="17" destOrd="0" presId="urn:microsoft.com/office/officeart/2005/8/layout/target3"/>
    <dgm:cxn modelId="{25C59601-115F-43EB-8571-183C78A10F82}" type="presParOf" srcId="{71045F8C-00FA-488E-A7BD-E2E6753D979D}" destId="{4D19AB04-24FA-40C2-B203-52AE3D15E171}" srcOrd="18" destOrd="0" presId="urn:microsoft.com/office/officeart/2005/8/layout/target3"/>
    <dgm:cxn modelId="{3EAA9F1D-540B-4CD4-9552-C81125CDC819}" type="presParOf" srcId="{71045F8C-00FA-488E-A7BD-E2E6753D979D}" destId="{832BF48F-0145-4429-9E02-8FCA946CCE9E}" srcOrd="19" destOrd="0" presId="urn:microsoft.com/office/officeart/2005/8/layout/target3"/>
    <dgm:cxn modelId="{3925DEBD-3315-45B0-AC81-B58FC0655F91}" type="presParOf" srcId="{71045F8C-00FA-488E-A7BD-E2E6753D979D}" destId="{E7297F21-D4FD-4A41-AE58-814D01A6B5E7}" srcOrd="20" destOrd="0" presId="urn:microsoft.com/office/officeart/2005/8/layout/target3"/>
    <dgm:cxn modelId="{7BB95633-C2C3-448D-B359-06FFFF822F58}" type="presParOf" srcId="{71045F8C-00FA-488E-A7BD-E2E6753D979D}" destId="{F69A1436-182C-465B-AD7F-FE48E0C090C1}" srcOrd="21" destOrd="0" presId="urn:microsoft.com/office/officeart/2005/8/layout/target3"/>
    <dgm:cxn modelId="{A1312F13-8C42-49C8-81F0-E1784991B49A}" type="presParOf" srcId="{71045F8C-00FA-488E-A7BD-E2E6753D979D}" destId="{AA41A67C-3D3F-4AE9-9E0F-5D7F7BB2E741}" srcOrd="22" destOrd="0" presId="urn:microsoft.com/office/officeart/2005/8/layout/target3"/>
    <dgm:cxn modelId="{79B19934-41D8-483F-BDB9-82FEAD118713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Autor: </a:t>
          </a:r>
          <a:r>
            <a:rPr lang="cs-CZ" sz="1400" kern="1200" dirty="0" smtClean="0"/>
            <a:t> Mgr. Radmila Uzlíková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VY_42_INOVACE_19_VÁNOČNÍ  SČÍTÁNÍ A ODČÍTÁNÍ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Matematika  pro  2. 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Vánoční sčítání a odčítání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6074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25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4179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930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010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8963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2847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5851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734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9535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5806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898A3B-9EA0-45E5-B42B-4A46DED879EC}" type="datetimeFigureOut">
              <a:rPr lang="cs-CZ" smtClean="0"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7345F2-8B3C-412D-8B0E-F0800B5A287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073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056844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71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92696"/>
            <a:ext cx="705678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+mj-lt"/>
                <a:cs typeface="Times New Roman" pitchFamily="18" charset="0"/>
              </a:rPr>
              <a:t>                              </a:t>
            </a:r>
            <a:r>
              <a:rPr lang="cs-CZ" sz="2800" b="1" dirty="0" smtClean="0">
                <a:latin typeface="+mj-lt"/>
                <a:cs typeface="Times New Roman" pitchFamily="18" charset="0"/>
              </a:rPr>
              <a:t>A N O T A C E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Určeno pro  2. ročník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>
                <a:latin typeface="+mj-lt"/>
                <a:cs typeface="Times New Roman" pitchFamily="18" charset="0"/>
              </a:rPr>
              <a:t>S</a:t>
            </a:r>
            <a:r>
              <a:rPr lang="cs-CZ" sz="2400" dirty="0" smtClean="0">
                <a:latin typeface="+mj-lt"/>
                <a:cs typeface="Times New Roman" pitchFamily="18" charset="0"/>
              </a:rPr>
              <a:t>čítání </a:t>
            </a:r>
            <a:r>
              <a:rPr lang="cs-CZ" sz="2400" dirty="0">
                <a:latin typeface="+mj-lt"/>
                <a:cs typeface="Times New Roman" pitchFamily="18" charset="0"/>
              </a:rPr>
              <a:t>a odčítání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dvojciferného a jednociferného čísla  s přechodem desítky v oboru 0-100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Využití jako samostatná nebo skupinová práce</a:t>
            </a:r>
          </a:p>
          <a:p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Práce na interaktivní tabuli, tisk jednotlivých částí  (pero, sešit, </a:t>
            </a:r>
            <a:r>
              <a:rPr lang="cs-CZ" sz="2400" smtClean="0">
                <a:latin typeface="+mj-lt"/>
                <a:cs typeface="Times New Roman" pitchFamily="18" charset="0"/>
              </a:rPr>
              <a:t>červená, zelená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a žlutá pastelka)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endParaRPr lang="cs-CZ" sz="2400" dirty="0" smtClean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2400" dirty="0" smtClean="0">
                <a:latin typeface="+mj-lt"/>
                <a:cs typeface="Times New Roman" pitchFamily="18" charset="0"/>
              </a:rPr>
              <a:t>Inovace: Kontrola </a:t>
            </a:r>
            <a:r>
              <a:rPr lang="cs-CZ" sz="2400" dirty="0">
                <a:latin typeface="+mj-lt"/>
                <a:cs typeface="Times New Roman" pitchFamily="18" charset="0"/>
              </a:rPr>
              <a:t>práce pomocí interaktivní </a:t>
            </a:r>
            <a:r>
              <a:rPr lang="cs-CZ" sz="2400" dirty="0" smtClean="0">
                <a:latin typeface="+mj-lt"/>
                <a:cs typeface="Times New Roman" pitchFamily="18" charset="0"/>
              </a:rPr>
              <a:t>tabule    </a:t>
            </a:r>
            <a:endParaRPr lang="cs-CZ" sz="2400" dirty="0">
              <a:latin typeface="+mj-lt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            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86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líková\AppData\Local\Microsoft\Windows\Temporary Internet Files\Content.IE5\A9R68WY4\MP9004001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539552" y="188640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77278"/>
            <a:ext cx="16561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6</a:t>
            </a:r>
            <a:r>
              <a:rPr lang="cs-CZ" sz="3600" b="1" dirty="0" smtClean="0"/>
              <a:t>5- </a:t>
            </a:r>
            <a:r>
              <a:rPr lang="cs-CZ" sz="3600" b="1" dirty="0"/>
              <a:t>8</a:t>
            </a:r>
            <a:r>
              <a:rPr lang="cs-CZ" sz="3600" b="1" dirty="0" smtClean="0"/>
              <a:t>=</a:t>
            </a:r>
          </a:p>
          <a:p>
            <a:r>
              <a:rPr lang="cs-CZ" sz="3600" b="1" dirty="0" smtClean="0"/>
              <a:t> 29+3=</a:t>
            </a:r>
          </a:p>
          <a:p>
            <a:r>
              <a:rPr lang="cs-CZ" sz="3600" b="1" dirty="0" smtClean="0"/>
              <a:t> 48+6=</a:t>
            </a:r>
          </a:p>
          <a:p>
            <a:r>
              <a:rPr lang="cs-CZ" sz="3600" b="1" dirty="0" smtClean="0"/>
              <a:t> 44- </a:t>
            </a:r>
            <a:r>
              <a:rPr lang="cs-CZ" sz="3600" b="1" dirty="0"/>
              <a:t>7</a:t>
            </a:r>
            <a:r>
              <a:rPr lang="cs-CZ" sz="3600" b="1" dirty="0" smtClean="0"/>
              <a:t>=</a:t>
            </a:r>
            <a:endParaRPr lang="cs-CZ" sz="3600" b="1" dirty="0"/>
          </a:p>
        </p:txBody>
      </p:sp>
      <p:sp>
        <p:nvSpPr>
          <p:cNvPr id="5" name="Ovál 4"/>
          <p:cNvSpPr/>
          <p:nvPr/>
        </p:nvSpPr>
        <p:spPr>
          <a:xfrm>
            <a:off x="35072" y="4077072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104" y="4005064"/>
            <a:ext cx="16561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600" b="1" dirty="0" smtClean="0"/>
              <a:t>55- 9=</a:t>
            </a:r>
          </a:p>
          <a:p>
            <a:r>
              <a:rPr lang="cs-CZ" sz="3600" b="1" dirty="0" smtClean="0"/>
              <a:t> 38+6=</a:t>
            </a:r>
          </a:p>
          <a:p>
            <a:r>
              <a:rPr lang="cs-CZ" sz="3600" b="1" dirty="0" smtClean="0"/>
              <a:t> 24+7=</a:t>
            </a:r>
          </a:p>
          <a:p>
            <a:r>
              <a:rPr lang="cs-CZ" sz="3600" b="1" dirty="0" smtClean="0"/>
              <a:t> 63- 5=</a:t>
            </a:r>
            <a:endParaRPr lang="cs-CZ" sz="3600" b="1" dirty="0"/>
          </a:p>
        </p:txBody>
      </p:sp>
      <p:sp>
        <p:nvSpPr>
          <p:cNvPr id="7" name="Ovál 6"/>
          <p:cNvSpPr/>
          <p:nvPr/>
        </p:nvSpPr>
        <p:spPr>
          <a:xfrm>
            <a:off x="6660232" y="385603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295329"/>
            <a:ext cx="16561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600" b="1" dirty="0" smtClean="0"/>
              <a:t>45- </a:t>
            </a:r>
            <a:r>
              <a:rPr lang="cs-CZ" sz="3600" b="1" dirty="0"/>
              <a:t>8</a:t>
            </a:r>
            <a:r>
              <a:rPr lang="cs-CZ" sz="3600" b="1" dirty="0" smtClean="0"/>
              <a:t>=</a:t>
            </a:r>
          </a:p>
          <a:p>
            <a:r>
              <a:rPr lang="cs-CZ" sz="3600" b="1" dirty="0" smtClean="0"/>
              <a:t> 29+3=</a:t>
            </a:r>
          </a:p>
          <a:p>
            <a:r>
              <a:rPr lang="cs-CZ" sz="3600" b="1" dirty="0" smtClean="0"/>
              <a:t> 48+6=</a:t>
            </a:r>
          </a:p>
          <a:p>
            <a:r>
              <a:rPr lang="cs-CZ" sz="3600" b="1" dirty="0" smtClean="0"/>
              <a:t> 44- 5=</a:t>
            </a:r>
            <a:endParaRPr lang="cs-CZ" sz="3600" b="1" dirty="0"/>
          </a:p>
        </p:txBody>
      </p:sp>
      <p:sp>
        <p:nvSpPr>
          <p:cNvPr id="9" name="Ovál 8"/>
          <p:cNvSpPr/>
          <p:nvPr/>
        </p:nvSpPr>
        <p:spPr>
          <a:xfrm>
            <a:off x="6911752" y="4167346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199784" y="4076789"/>
            <a:ext cx="16561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600" b="1" dirty="0" smtClean="0"/>
              <a:t>56- </a:t>
            </a:r>
            <a:r>
              <a:rPr lang="cs-CZ" sz="3600" b="1" dirty="0"/>
              <a:t>7</a:t>
            </a:r>
            <a:r>
              <a:rPr lang="cs-CZ" sz="3600" b="1" dirty="0" smtClean="0"/>
              <a:t>=</a:t>
            </a:r>
          </a:p>
          <a:p>
            <a:r>
              <a:rPr lang="cs-CZ" sz="3600" b="1" dirty="0" smtClean="0"/>
              <a:t> 46+8=</a:t>
            </a:r>
          </a:p>
          <a:p>
            <a:r>
              <a:rPr lang="cs-CZ" sz="3600" b="1" dirty="0" smtClean="0"/>
              <a:t> </a:t>
            </a:r>
            <a:r>
              <a:rPr lang="cs-CZ" sz="3600" b="1" dirty="0"/>
              <a:t>3</a:t>
            </a:r>
            <a:r>
              <a:rPr lang="cs-CZ" sz="3600" b="1" dirty="0" smtClean="0"/>
              <a:t>4+9=</a:t>
            </a:r>
          </a:p>
          <a:p>
            <a:r>
              <a:rPr lang="cs-CZ" sz="3600" b="1" dirty="0" smtClean="0"/>
              <a:t> 72- 7=</a:t>
            </a:r>
            <a:endParaRPr lang="cs-CZ" sz="3600" b="1" dirty="0"/>
          </a:p>
        </p:txBody>
      </p:sp>
      <p:sp>
        <p:nvSpPr>
          <p:cNvPr id="2" name="Ovál 1"/>
          <p:cNvSpPr/>
          <p:nvPr/>
        </p:nvSpPr>
        <p:spPr>
          <a:xfrm>
            <a:off x="2671060" y="6109570"/>
            <a:ext cx="4104456" cy="6206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486552" y="6077128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VYPOČÍTEJ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9737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C:\Users\Uzlíková\AppData\Local\Microsoft\Windows\Temporary Internet Files\Content.IE5\KLJ41I51\MP9004391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28"/>
            <a:ext cx="9144000" cy="686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C:\Users\Uzlíková\AppData\Local\Microsoft\Windows\Temporary Internet Files\Content.IE5\A9R68WY4\MP9004028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93" y="3527820"/>
            <a:ext cx="1775923" cy="75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A9R68WY4\MP9004484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20" y="3532193"/>
            <a:ext cx="1709924" cy="74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Uzlíková\AppData\Local\Microsoft\Windows\Temporary Internet Files\Content.IE5\A9R68WY4\MP9003848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47691"/>
            <a:ext cx="2301524" cy="71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C:\Users\Uzlíková\AppData\Local\Microsoft\Windows\Temporary Internet Files\Content.IE5\A9R68WY4\MP90039901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275" y="3463628"/>
            <a:ext cx="1753820" cy="87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 descr="C:\Users\Uzlíková\AppData\Local\Microsoft\Windows\Temporary Internet Files\Content.IE5\A9R68WY4\MP90040220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01" y="6042033"/>
            <a:ext cx="1981787" cy="62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47733" y="251636"/>
            <a:ext cx="8338098" cy="2903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460155" y="255644"/>
            <a:ext cx="83603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Každý dostal dárky podle svého věku.</a:t>
            </a:r>
          </a:p>
          <a:p>
            <a:r>
              <a:rPr lang="cs-CZ" sz="3600" b="1" dirty="0" smtClean="0"/>
              <a:t>Babička má dárek s výsledkem 65, dědeček dostal nejdražší. Tatínkovi je 34 roků              a mamince 29. Péťa má výsledek 13. Áje patří dárek nejlevnější. Přiřaď dárky.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6188" y="5972808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56+9=__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57820" y="3532193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27+7=__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586382" y="3633572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22-9=__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735412" y="3633569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37-8=__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318405" y="6001335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17-8=__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71640"/>
            <a:ext cx="8424936" cy="1128395"/>
          </a:xfrm>
          <a:prstGeom prst="rect">
            <a:avLst/>
          </a:prstGeom>
          <a:solidFill>
            <a:srgbClr val="FFE285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59499" y="4471640"/>
            <a:ext cx="84165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b</a:t>
            </a:r>
            <a:r>
              <a:rPr lang="cs-CZ" sz="3600" b="1" dirty="0" smtClean="0"/>
              <a:t>abička      maminka       tatínek      dědeček 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           Péťa                                    Ája</a:t>
            </a:r>
            <a:endParaRPr lang="cs-CZ" sz="3600" b="1" dirty="0"/>
          </a:p>
        </p:txBody>
      </p:sp>
      <p:pic>
        <p:nvPicPr>
          <p:cNvPr id="2074" name="Picture 26" descr="C:\Users\Uzlíková\AppData\Local\Microsoft\Windows\Temporary Internet Files\Content.IE5\4IS3LJ0J\MP90040253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93" y="6042033"/>
            <a:ext cx="1980008" cy="60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ovéPole 70"/>
          <p:cNvSpPr txBox="1"/>
          <p:nvPr/>
        </p:nvSpPr>
        <p:spPr>
          <a:xfrm>
            <a:off x="6882528" y="6042033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66+7=__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859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5E1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0" name="Picture 4" descr="C:\Users\Uzlíková\AppData\Local\Microsoft\Windows\Temporary Internet Files\Content.IE5\AN5B4D4D\MC9003971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" y="41635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15792" y="902623"/>
            <a:ext cx="7272808" cy="72617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sp>
        <p:nvSpPr>
          <p:cNvPr id="4" name="TextovéPole 3"/>
          <p:cNvSpPr txBox="1"/>
          <p:nvPr/>
        </p:nvSpPr>
        <p:spPr>
          <a:xfrm>
            <a:off x="856974" y="920914"/>
            <a:ext cx="7444640" cy="707886"/>
          </a:xfrm>
          <a:prstGeom prst="rect">
            <a:avLst/>
          </a:prstGeom>
          <a:solidFill>
            <a:srgbClr val="8BE1FF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Spoj vločky se stejným výsledkem.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04" y="4781691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164043" y="4875113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63-9</a:t>
            </a:r>
            <a:endParaRPr lang="cs-CZ" sz="3600" b="1" dirty="0"/>
          </a:p>
        </p:txBody>
      </p:sp>
      <p:pic>
        <p:nvPicPr>
          <p:cNvPr id="11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057323" y="1938246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89-7</a:t>
            </a:r>
            <a:endParaRPr lang="cs-CZ" sz="3600" b="1" dirty="0"/>
          </a:p>
        </p:txBody>
      </p:sp>
      <p:pic>
        <p:nvPicPr>
          <p:cNvPr id="13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17091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991610" y="3454400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37+6</a:t>
            </a:r>
            <a:endParaRPr lang="cs-CZ" sz="3600" b="1" dirty="0"/>
          </a:p>
        </p:txBody>
      </p:sp>
      <p:pic>
        <p:nvPicPr>
          <p:cNvPr id="15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869576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467515" y="1962998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35+8</a:t>
            </a:r>
            <a:endParaRPr lang="cs-CZ" sz="3600" b="1" dirty="0"/>
          </a:p>
        </p:txBody>
      </p:sp>
      <p:pic>
        <p:nvPicPr>
          <p:cNvPr id="17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57384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6313907" y="1950806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51-8</a:t>
            </a:r>
            <a:endParaRPr lang="cs-CZ" sz="3600" b="1" dirty="0"/>
          </a:p>
        </p:txBody>
      </p:sp>
      <p:pic>
        <p:nvPicPr>
          <p:cNvPr id="19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39963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3547770" y="3454399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47+7</a:t>
            </a:r>
            <a:endParaRPr lang="cs-CZ" sz="3600" b="1" dirty="0"/>
          </a:p>
        </p:txBody>
      </p:sp>
      <p:pic>
        <p:nvPicPr>
          <p:cNvPr id="21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84" y="3429000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223918" y="3529455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77+5</a:t>
            </a:r>
            <a:endParaRPr lang="cs-CZ" sz="3600" b="1" dirty="0"/>
          </a:p>
        </p:txBody>
      </p:sp>
      <p:pic>
        <p:nvPicPr>
          <p:cNvPr id="23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160" y="4781690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3577603" y="4915393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79+3</a:t>
            </a:r>
            <a:endParaRPr lang="cs-CZ" sz="3600" b="1" dirty="0"/>
          </a:p>
        </p:txBody>
      </p:sp>
      <p:pic>
        <p:nvPicPr>
          <p:cNvPr id="25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84" y="4875113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6249320" y="4968535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90-8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91011" y="23052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  <a:endParaRPr lang="cs-CZ" sz="36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758587" y="2312261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448411" y="23052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202862" y="3794132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1297731" y="5240245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3758587" y="3847464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3744801" y="526768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6448411" y="3946385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6448411" y="534937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__</a:t>
            </a:r>
          </a:p>
        </p:txBody>
      </p:sp>
    </p:spTree>
    <p:extLst>
      <p:ext uri="{BB962C8B-B14F-4D97-AF65-F5344CB8AC3E}">
        <p14:creationId xmlns:p14="http://schemas.microsoft.com/office/powerpoint/2010/main" val="190990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líková\AppData\Local\Microsoft\Windows\Temporary Internet Files\Content.IE5\A9R68WY4\MP90040014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0"/>
            <a:ext cx="92525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 2"/>
          <p:cNvSpPr/>
          <p:nvPr/>
        </p:nvSpPr>
        <p:spPr>
          <a:xfrm>
            <a:off x="539552" y="188640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827584" y="177278"/>
            <a:ext cx="184347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200" b="1" dirty="0" smtClean="0"/>
              <a:t>65- 8=</a:t>
            </a:r>
            <a:r>
              <a:rPr lang="cs-CZ" sz="3200" b="1" dirty="0" smtClean="0">
                <a:solidFill>
                  <a:srgbClr val="FF0000"/>
                </a:solidFill>
              </a:rPr>
              <a:t>57</a:t>
            </a:r>
          </a:p>
          <a:p>
            <a:r>
              <a:rPr lang="cs-CZ" sz="3200" b="1" dirty="0" smtClean="0"/>
              <a:t> 29+3=</a:t>
            </a:r>
            <a:r>
              <a:rPr lang="cs-CZ" sz="3200" b="1" dirty="0" smtClean="0">
                <a:solidFill>
                  <a:srgbClr val="FF0000"/>
                </a:solidFill>
              </a:rPr>
              <a:t>32</a:t>
            </a:r>
            <a:endParaRPr lang="cs-CZ" sz="3200" b="1" dirty="0" smtClean="0"/>
          </a:p>
          <a:p>
            <a:r>
              <a:rPr lang="cs-CZ" sz="3200" b="1" dirty="0" smtClean="0"/>
              <a:t> 48+6=</a:t>
            </a:r>
            <a:r>
              <a:rPr lang="cs-CZ" sz="3200" b="1" dirty="0" smtClean="0">
                <a:solidFill>
                  <a:srgbClr val="FF0000"/>
                </a:solidFill>
              </a:rPr>
              <a:t>54</a:t>
            </a:r>
            <a:endParaRPr lang="cs-CZ" sz="3200" b="1" dirty="0" smtClean="0"/>
          </a:p>
          <a:p>
            <a:r>
              <a:rPr lang="cs-CZ" sz="3200" b="1" dirty="0" smtClean="0"/>
              <a:t> 44- 7=</a:t>
            </a:r>
            <a:r>
              <a:rPr lang="cs-CZ" sz="3200" b="1" dirty="0" smtClean="0">
                <a:solidFill>
                  <a:srgbClr val="FF0000"/>
                </a:solidFill>
              </a:rPr>
              <a:t>37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Ovál 4"/>
          <p:cNvSpPr/>
          <p:nvPr/>
        </p:nvSpPr>
        <p:spPr>
          <a:xfrm>
            <a:off x="35072" y="4077072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23104" y="4005064"/>
            <a:ext cx="187263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200" b="1" dirty="0"/>
              <a:t> </a:t>
            </a:r>
            <a:r>
              <a:rPr lang="cs-CZ" sz="3200" b="1" dirty="0" smtClean="0"/>
              <a:t>55- </a:t>
            </a:r>
            <a:r>
              <a:rPr lang="cs-CZ" sz="3200" b="1" dirty="0" smtClean="0"/>
              <a:t>9=</a:t>
            </a:r>
            <a:r>
              <a:rPr lang="cs-CZ" sz="3200" b="1" dirty="0" smtClean="0">
                <a:solidFill>
                  <a:srgbClr val="FF0000"/>
                </a:solidFill>
              </a:rPr>
              <a:t>46</a:t>
            </a:r>
            <a:endParaRPr lang="cs-CZ" sz="3200" b="1" dirty="0" smtClean="0"/>
          </a:p>
          <a:p>
            <a:r>
              <a:rPr lang="cs-CZ" sz="3200" b="1" dirty="0" smtClean="0"/>
              <a:t> 38+6=</a:t>
            </a:r>
            <a:r>
              <a:rPr lang="cs-CZ" sz="3200" b="1" dirty="0" smtClean="0">
                <a:solidFill>
                  <a:srgbClr val="FF0000"/>
                </a:solidFill>
              </a:rPr>
              <a:t>44</a:t>
            </a:r>
            <a:endParaRPr lang="cs-CZ" sz="3200" b="1" dirty="0" smtClean="0"/>
          </a:p>
          <a:p>
            <a:r>
              <a:rPr lang="cs-CZ" sz="3200" b="1" dirty="0" smtClean="0"/>
              <a:t> 24+7=</a:t>
            </a:r>
            <a:r>
              <a:rPr lang="cs-CZ" sz="3200" b="1" dirty="0" smtClean="0">
                <a:solidFill>
                  <a:srgbClr val="FF0000"/>
                </a:solidFill>
              </a:rPr>
              <a:t>31</a:t>
            </a:r>
            <a:endParaRPr lang="cs-CZ" sz="3200" b="1" dirty="0" smtClean="0"/>
          </a:p>
          <a:p>
            <a:r>
              <a:rPr lang="cs-CZ" sz="3200" b="1" dirty="0" smtClean="0"/>
              <a:t> 63- 5=</a:t>
            </a:r>
            <a:r>
              <a:rPr lang="cs-CZ" sz="3200" b="1" dirty="0" smtClean="0">
                <a:solidFill>
                  <a:srgbClr val="FF0000"/>
                </a:solidFill>
              </a:rPr>
              <a:t>58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vál 6"/>
          <p:cNvSpPr/>
          <p:nvPr/>
        </p:nvSpPr>
        <p:spPr>
          <a:xfrm>
            <a:off x="6660232" y="385603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876256" y="295329"/>
            <a:ext cx="18002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200" b="1" dirty="0" smtClean="0"/>
              <a:t>45- 8=</a:t>
            </a:r>
            <a:r>
              <a:rPr lang="cs-CZ" sz="3200" b="1" dirty="0">
                <a:solidFill>
                  <a:srgbClr val="FF0000"/>
                </a:solidFill>
              </a:rPr>
              <a:t>3</a:t>
            </a:r>
            <a:r>
              <a:rPr lang="cs-CZ" sz="3200" b="1" dirty="0" smtClean="0">
                <a:solidFill>
                  <a:srgbClr val="FF0000"/>
                </a:solidFill>
              </a:rPr>
              <a:t>7</a:t>
            </a:r>
            <a:endParaRPr lang="cs-CZ" sz="3200" b="1" dirty="0" smtClean="0"/>
          </a:p>
          <a:p>
            <a:r>
              <a:rPr lang="cs-CZ" sz="3200" b="1" dirty="0" smtClean="0"/>
              <a:t> 29+3=</a:t>
            </a:r>
            <a:r>
              <a:rPr lang="cs-CZ" sz="3200" b="1" dirty="0" smtClean="0">
                <a:solidFill>
                  <a:srgbClr val="FF0000"/>
                </a:solidFill>
              </a:rPr>
              <a:t>32</a:t>
            </a:r>
            <a:endParaRPr lang="cs-CZ" sz="3200" b="1" dirty="0" smtClean="0"/>
          </a:p>
          <a:p>
            <a:r>
              <a:rPr lang="cs-CZ" sz="3200" b="1" dirty="0" smtClean="0"/>
              <a:t> 48+6=</a:t>
            </a:r>
            <a:r>
              <a:rPr lang="cs-CZ" sz="3200" b="1" dirty="0" smtClean="0">
                <a:solidFill>
                  <a:srgbClr val="FF0000"/>
                </a:solidFill>
              </a:rPr>
              <a:t>54</a:t>
            </a:r>
            <a:endParaRPr lang="cs-CZ" sz="3200" b="1" dirty="0" smtClean="0"/>
          </a:p>
          <a:p>
            <a:r>
              <a:rPr lang="cs-CZ" sz="3200" b="1" dirty="0" smtClean="0"/>
              <a:t> 44- 5=</a:t>
            </a:r>
            <a:r>
              <a:rPr lang="cs-CZ" sz="3200" b="1" dirty="0" smtClean="0">
                <a:solidFill>
                  <a:srgbClr val="FF0000"/>
                </a:solidFill>
              </a:rPr>
              <a:t>39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Ovál 8"/>
          <p:cNvSpPr/>
          <p:nvPr/>
        </p:nvSpPr>
        <p:spPr>
          <a:xfrm>
            <a:off x="6911752" y="4167346"/>
            <a:ext cx="2232248" cy="2592288"/>
          </a:xfrm>
          <a:prstGeom prst="ellipse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199784" y="4076789"/>
            <a:ext cx="194421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r>
              <a:rPr lang="cs-CZ" sz="3600" b="1" dirty="0"/>
              <a:t> </a:t>
            </a:r>
            <a:r>
              <a:rPr lang="cs-CZ" sz="3200" b="1" dirty="0" smtClean="0"/>
              <a:t>56- 7=</a:t>
            </a:r>
            <a:r>
              <a:rPr lang="cs-CZ" sz="3200" b="1" dirty="0" smtClean="0">
                <a:solidFill>
                  <a:srgbClr val="FF0000"/>
                </a:solidFill>
              </a:rPr>
              <a:t>49</a:t>
            </a:r>
            <a:endParaRPr lang="cs-CZ" sz="3200" b="1" dirty="0" smtClean="0"/>
          </a:p>
          <a:p>
            <a:r>
              <a:rPr lang="cs-CZ" sz="3200" b="1" dirty="0" smtClean="0"/>
              <a:t> 46+8=</a:t>
            </a:r>
            <a:r>
              <a:rPr lang="cs-CZ" sz="3200" b="1" dirty="0" smtClean="0">
                <a:solidFill>
                  <a:srgbClr val="FF0000"/>
                </a:solidFill>
              </a:rPr>
              <a:t>54</a:t>
            </a:r>
            <a:endParaRPr lang="cs-CZ" sz="3200" b="1" dirty="0" smtClean="0"/>
          </a:p>
          <a:p>
            <a:r>
              <a:rPr lang="cs-CZ" sz="3200" b="1" dirty="0" smtClean="0"/>
              <a:t> 34+9=</a:t>
            </a:r>
            <a:r>
              <a:rPr lang="cs-CZ" sz="3200" b="1" dirty="0" smtClean="0">
                <a:solidFill>
                  <a:srgbClr val="FF0000"/>
                </a:solidFill>
              </a:rPr>
              <a:t>43</a:t>
            </a:r>
            <a:endParaRPr lang="cs-CZ" sz="3200" b="1" dirty="0" smtClean="0"/>
          </a:p>
          <a:p>
            <a:r>
              <a:rPr lang="cs-CZ" sz="3200" b="1" dirty="0" smtClean="0"/>
              <a:t> 72- 7=</a:t>
            </a:r>
            <a:r>
              <a:rPr lang="cs-CZ" sz="3200" b="1" dirty="0" smtClean="0">
                <a:solidFill>
                  <a:srgbClr val="FF0000"/>
                </a:solidFill>
              </a:rPr>
              <a:t>65</a:t>
            </a:r>
            <a:endParaRPr lang="cs-CZ" sz="3200" b="1" dirty="0">
              <a:solidFill>
                <a:srgbClr val="FF0000"/>
              </a:solidFill>
            </a:endParaRPr>
          </a:p>
          <a:p>
            <a:endParaRPr lang="cs-CZ" sz="3200" b="1" dirty="0"/>
          </a:p>
        </p:txBody>
      </p:sp>
      <p:sp>
        <p:nvSpPr>
          <p:cNvPr id="2" name="Ovál 1"/>
          <p:cNvSpPr/>
          <p:nvPr/>
        </p:nvSpPr>
        <p:spPr>
          <a:xfrm>
            <a:off x="2671060" y="6109570"/>
            <a:ext cx="4104456" cy="62068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3486552" y="6077128"/>
            <a:ext cx="33843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3">
                    <a:lumMod val="50000"/>
                  </a:schemeClr>
                </a:solidFill>
              </a:rPr>
              <a:t>VYPOČÍTEJ</a:t>
            </a:r>
            <a:endParaRPr lang="cs-CZ" sz="40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8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1" name="Picture 23" descr="C:\Users\Uzlíková\AppData\Local\Microsoft\Windows\Temporary Internet Files\Content.IE5\KLJ41I51\MP90043918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428"/>
            <a:ext cx="9144000" cy="686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C:\Users\Uzlíková\AppData\Local\Microsoft\Windows\Temporary Internet Files\Content.IE5\A9R68WY4\MP9004028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93" y="3527820"/>
            <a:ext cx="1775923" cy="75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3" descr="C:\Users\Uzlíková\AppData\Local\Microsoft\Windows\Temporary Internet Files\Content.IE5\A9R68WY4\MP9004484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20" y="3532193"/>
            <a:ext cx="1709924" cy="74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C:\Users\Uzlíková\AppData\Local\Microsoft\Windows\Temporary Internet Files\Content.IE5\A9R68WY4\MP90038483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947691"/>
            <a:ext cx="2301524" cy="714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10" descr="C:\Users\Uzlíková\AppData\Local\Microsoft\Windows\Temporary Internet Files\Content.IE5\A9R68WY4\MP90039901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275" y="3463628"/>
            <a:ext cx="1753820" cy="87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9" descr="C:\Users\Uzlíková\AppData\Local\Microsoft\Windows\Temporary Internet Files\Content.IE5\A9R68WY4\MP900402202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501" y="6042033"/>
            <a:ext cx="1981787" cy="628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09843" y="215354"/>
            <a:ext cx="8338098" cy="290351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87624" y="257688"/>
            <a:ext cx="836031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Každý dostal dárky podle svého věku.</a:t>
            </a:r>
          </a:p>
          <a:p>
            <a:r>
              <a:rPr lang="cs-CZ" sz="3600" b="1" dirty="0" smtClean="0"/>
              <a:t>Babička má dárek s výsledkem 65, dědeček dostal nejdražší. Tatínkovi je 34 roků              a mamince 29. Péťa má výsledek 13. Áje    patří dárek nejlevnější. Přiřaď dárky.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6188" y="5972808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56+9=</a:t>
            </a:r>
            <a:r>
              <a:rPr lang="cs-CZ" sz="3600" b="1" dirty="0" smtClean="0">
                <a:solidFill>
                  <a:srgbClr val="FF0000"/>
                </a:solidFill>
              </a:rPr>
              <a:t>65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57820" y="3532193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27+7=</a:t>
            </a:r>
            <a:r>
              <a:rPr lang="cs-CZ" sz="3600" b="1" dirty="0" smtClean="0">
                <a:solidFill>
                  <a:srgbClr val="FF0000"/>
                </a:solidFill>
              </a:rPr>
              <a:t>34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586382" y="3633572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22-9=</a:t>
            </a:r>
            <a:r>
              <a:rPr lang="cs-CZ" sz="3600" b="1" dirty="0" smtClean="0">
                <a:solidFill>
                  <a:srgbClr val="FF0000"/>
                </a:solidFill>
              </a:rPr>
              <a:t>13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6735412" y="3633569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37-8=</a:t>
            </a:r>
            <a:r>
              <a:rPr lang="cs-CZ" sz="3600" b="1" dirty="0" smtClean="0">
                <a:solidFill>
                  <a:srgbClr val="FF0000"/>
                </a:solidFill>
              </a:rPr>
              <a:t>29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318405" y="6001335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17-8=</a:t>
            </a:r>
            <a:r>
              <a:rPr lang="cs-CZ" sz="3600" b="1" dirty="0" smtClean="0">
                <a:solidFill>
                  <a:srgbClr val="FF0000"/>
                </a:solidFill>
              </a:rPr>
              <a:t>9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95536" y="4471640"/>
            <a:ext cx="8424936" cy="1128395"/>
          </a:xfrm>
          <a:prstGeom prst="rect">
            <a:avLst/>
          </a:prstGeom>
          <a:solidFill>
            <a:srgbClr val="FFE285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359499" y="4471640"/>
            <a:ext cx="84165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b</a:t>
            </a:r>
            <a:r>
              <a:rPr lang="cs-CZ" sz="3600" b="1" dirty="0" smtClean="0"/>
              <a:t>abička      maminka       tatínek      dědeček 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           Péťa                                    Ája</a:t>
            </a:r>
            <a:endParaRPr lang="cs-CZ" sz="3600" b="1" dirty="0"/>
          </a:p>
        </p:txBody>
      </p:sp>
      <p:cxnSp>
        <p:nvCxnSpPr>
          <p:cNvPr id="12" name="Přímá spojnice se šipkou 11"/>
          <p:cNvCxnSpPr/>
          <p:nvPr/>
        </p:nvCxnSpPr>
        <p:spPr>
          <a:xfrm flipV="1">
            <a:off x="2267744" y="4178524"/>
            <a:ext cx="2025757" cy="112268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 flipV="1">
            <a:off x="4067944" y="3633572"/>
            <a:ext cx="2727749" cy="12355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se šipkou 48"/>
          <p:cNvCxnSpPr/>
          <p:nvPr/>
        </p:nvCxnSpPr>
        <p:spPr>
          <a:xfrm flipH="1" flipV="1">
            <a:off x="2267744" y="4178524"/>
            <a:ext cx="2736304" cy="6906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se šipkou 60"/>
          <p:cNvCxnSpPr/>
          <p:nvPr/>
        </p:nvCxnSpPr>
        <p:spPr>
          <a:xfrm>
            <a:off x="7866366" y="5029226"/>
            <a:ext cx="72008" cy="97210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nice se šipkou 62"/>
          <p:cNvCxnSpPr/>
          <p:nvPr/>
        </p:nvCxnSpPr>
        <p:spPr>
          <a:xfrm flipH="1">
            <a:off x="5724128" y="5486754"/>
            <a:ext cx="720080" cy="55527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se šipkou 65"/>
          <p:cNvCxnSpPr/>
          <p:nvPr/>
        </p:nvCxnSpPr>
        <p:spPr>
          <a:xfrm>
            <a:off x="1043608" y="5005625"/>
            <a:ext cx="72008" cy="94206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74" name="Picture 26" descr="C:\Users\Uzlíková\AppData\Local\Microsoft\Windows\Temporary Internet Files\Content.IE5\4IS3LJ0J\MP900402533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5693" y="6042033"/>
            <a:ext cx="1980008" cy="605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ovéPole 70"/>
          <p:cNvSpPr txBox="1"/>
          <p:nvPr/>
        </p:nvSpPr>
        <p:spPr>
          <a:xfrm>
            <a:off x="6882528" y="6042033"/>
            <a:ext cx="18362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66+7=</a:t>
            </a:r>
            <a:r>
              <a:rPr lang="cs-CZ" sz="3600" b="1" dirty="0" smtClean="0">
                <a:solidFill>
                  <a:srgbClr val="FF0000"/>
                </a:solidFill>
              </a:rPr>
              <a:t>73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313608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5E1E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100" name="Picture 4" descr="C:\Users\Uzlíková\AppData\Local\Microsoft\Windows\Temporary Internet Files\Content.IE5\AN5B4D4D\MC9003971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" y="41635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015792" y="902623"/>
            <a:ext cx="7272808" cy="72617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/>
          </a:p>
        </p:txBody>
      </p:sp>
      <p:sp>
        <p:nvSpPr>
          <p:cNvPr id="4" name="TextovéPole 3"/>
          <p:cNvSpPr txBox="1"/>
          <p:nvPr/>
        </p:nvSpPr>
        <p:spPr>
          <a:xfrm>
            <a:off x="856974" y="920914"/>
            <a:ext cx="7444640" cy="707886"/>
          </a:xfrm>
          <a:prstGeom prst="rect">
            <a:avLst/>
          </a:prstGeom>
          <a:solidFill>
            <a:srgbClr val="8BE1FF"/>
          </a:solidFill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1">
                    <a:lumMod val="50000"/>
                  </a:schemeClr>
                </a:solidFill>
              </a:rPr>
              <a:t>Spoj vločky se stejným výsledkem.</a:t>
            </a:r>
            <a:endParaRPr lang="cs-CZ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304" y="4781691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164043" y="4875113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63-9</a:t>
            </a:r>
            <a:endParaRPr lang="cs-CZ" sz="3600" b="1" dirty="0"/>
          </a:p>
        </p:txBody>
      </p:sp>
      <p:pic>
        <p:nvPicPr>
          <p:cNvPr id="11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44824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057323" y="1938246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89-7</a:t>
            </a:r>
            <a:endParaRPr lang="cs-CZ" sz="3600" b="1" dirty="0"/>
          </a:p>
        </p:txBody>
      </p:sp>
      <p:pic>
        <p:nvPicPr>
          <p:cNvPr id="13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17091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991610" y="3454400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37+6</a:t>
            </a:r>
            <a:endParaRPr lang="cs-CZ" sz="3600" b="1" dirty="0"/>
          </a:p>
        </p:txBody>
      </p:sp>
      <p:pic>
        <p:nvPicPr>
          <p:cNvPr id="15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869576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3467515" y="1962998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35+8</a:t>
            </a:r>
            <a:endParaRPr lang="cs-CZ" sz="3600" b="1" dirty="0"/>
          </a:p>
        </p:txBody>
      </p:sp>
      <p:pic>
        <p:nvPicPr>
          <p:cNvPr id="17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857384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6313907" y="1950806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51-8</a:t>
            </a:r>
            <a:endParaRPr lang="cs-CZ" sz="3600" b="1" dirty="0"/>
          </a:p>
        </p:txBody>
      </p:sp>
      <p:pic>
        <p:nvPicPr>
          <p:cNvPr id="19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39963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3547770" y="3454399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47+7</a:t>
            </a:r>
            <a:endParaRPr lang="cs-CZ" sz="3600" b="1" dirty="0"/>
          </a:p>
        </p:txBody>
      </p:sp>
      <p:pic>
        <p:nvPicPr>
          <p:cNvPr id="21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84" y="3429000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6223918" y="3529455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77+5</a:t>
            </a:r>
            <a:endParaRPr lang="cs-CZ" sz="3600" b="1" dirty="0"/>
          </a:p>
        </p:txBody>
      </p:sp>
      <p:pic>
        <p:nvPicPr>
          <p:cNvPr id="23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160" y="4781690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ovéPole 23"/>
          <p:cNvSpPr txBox="1"/>
          <p:nvPr/>
        </p:nvSpPr>
        <p:spPr>
          <a:xfrm>
            <a:off x="3577603" y="4915393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79+3</a:t>
            </a:r>
            <a:endParaRPr lang="cs-CZ" sz="3600" b="1" dirty="0"/>
          </a:p>
        </p:txBody>
      </p:sp>
      <p:pic>
        <p:nvPicPr>
          <p:cNvPr id="25" name="Picture 2" descr="C:\Users\Uzlíková\AppData\Local\Microsoft\Windows\Temporary Internet Files\Content.IE5\AN5B4D4D\MC900436387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984" y="4875113"/>
            <a:ext cx="1446934" cy="1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ovéPole 25"/>
          <p:cNvSpPr txBox="1"/>
          <p:nvPr/>
        </p:nvSpPr>
        <p:spPr>
          <a:xfrm>
            <a:off x="6249320" y="4968535"/>
            <a:ext cx="144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90-8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191011" y="23052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711291" y="245762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43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448411" y="2305227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43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191011" y="3852621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43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1297731" y="5310926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54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758587" y="3847464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54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3711291" y="5342344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6448411" y="4005389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448411" y="5349378"/>
            <a:ext cx="7200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82</a:t>
            </a:r>
            <a:endParaRPr lang="cs-CZ" sz="3600" b="1" dirty="0">
              <a:solidFill>
                <a:srgbClr val="FF0000"/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2277370" y="4117298"/>
            <a:ext cx="1190145" cy="12320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7038190" y="4498952"/>
            <a:ext cx="130301" cy="58533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2017811" y="2597137"/>
            <a:ext cx="1439856" cy="925285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652196" y="2539402"/>
            <a:ext cx="1571722" cy="6281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H="1">
            <a:off x="4788996" y="4493795"/>
            <a:ext cx="1525727" cy="882519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017811" y="2924235"/>
            <a:ext cx="1693480" cy="204430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48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82662" y="79673"/>
            <a:ext cx="553355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cs-CZ" dirty="0" smtClean="0">
              <a:solidFill>
                <a:prstClr val="black"/>
              </a:solidFill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</a:rPr>
              <a:t>Ilustrace</a:t>
            </a:r>
            <a:r>
              <a:rPr lang="cs-CZ" dirty="0">
                <a:solidFill>
                  <a:prstClr val="black"/>
                </a:solidFill>
              </a:rPr>
              <a:t>: </a:t>
            </a:r>
            <a:r>
              <a:rPr lang="cs-CZ" dirty="0" smtClean="0">
                <a:solidFill>
                  <a:prstClr val="black"/>
                </a:solidFill>
                <a:hlinkClick r:id="rId2"/>
              </a:rPr>
              <a:t>www.office.microsoft.com</a:t>
            </a:r>
            <a:endParaRPr lang="cs-CZ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5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366</Words>
  <Application>Microsoft Office PowerPoint</Application>
  <PresentationFormat>Předvádění na obrazovce (4:3)</PresentationFormat>
  <Paragraphs>121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Uzlíková</dc:creator>
  <cp:lastModifiedBy>pc</cp:lastModifiedBy>
  <cp:revision>17</cp:revision>
  <dcterms:created xsi:type="dcterms:W3CDTF">2012-12-16T17:46:23Z</dcterms:created>
  <dcterms:modified xsi:type="dcterms:W3CDTF">2012-12-20T11:28:06Z</dcterms:modified>
</cp:coreProperties>
</file>