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68" r:id="rId3"/>
    <p:sldId id="259" r:id="rId4"/>
    <p:sldId id="261" r:id="rId5"/>
    <p:sldId id="263" r:id="rId6"/>
    <p:sldId id="265" r:id="rId7"/>
    <p:sldId id="267" r:id="rId8"/>
    <p:sldId id="264" r:id="rId9"/>
    <p:sldId id="266" r:id="rId10"/>
    <p:sldId id="257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FFCC"/>
    <a:srgbClr val="F57913"/>
    <a:srgbClr val="FFFF99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8" d="100"/>
          <a:sy n="78" d="100"/>
        </p:scale>
        <p:origin x="-1128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 Mgr. Radmila Uzlíková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: </a:t>
          </a:r>
          <a:r>
            <a:rPr lang="cs-CZ" dirty="0" smtClean="0"/>
            <a:t>VY_42_INOVACE_20_V HRAČKÁRNĚ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V hračkárně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 Matematika  pro  2. ročník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 custLinFactNeighborX="0" custLinFactNeighborY="0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1F89D7D8-A904-4F09-B2C6-3FE4A4B997F4}" type="presOf" srcId="{EBC41103-E2E5-4D48-9B4B-425520D3D098}" destId="{F969C235-9271-4D34-B740-D627A121CAD0}" srcOrd="1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B2AFF30B-A575-4A43-89F3-1C4DF71C0435}" type="presOf" srcId="{DAEA276B-ECF9-46F6-A7D3-4693B2D32BC4}" destId="{F69A1436-182C-465B-AD7F-FE48E0C090C1}" srcOrd="1" destOrd="0" presId="urn:microsoft.com/office/officeart/2005/8/layout/target3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80674979-8B0E-4C4C-835C-AF0671EB9AEF}" type="presOf" srcId="{445C7998-7549-48B0-BD68-D4F0167F02E5}" destId="{BC35EE03-4121-4EF9-923D-7CB6D30D358D}" srcOrd="0" destOrd="0" presId="urn:microsoft.com/office/officeart/2005/8/layout/target3"/>
    <dgm:cxn modelId="{CA53005A-9831-4765-96C6-297A79822710}" type="presOf" srcId="{FBBFC3EA-9D9D-4F3A-BEA6-9C2C0E46BF20}" destId="{832BF48F-0145-4429-9E02-8FCA946CCE9E}" srcOrd="1" destOrd="0" presId="urn:microsoft.com/office/officeart/2005/8/layout/target3"/>
    <dgm:cxn modelId="{847D67AD-30D3-4FB7-BB0C-27B05D0BB6B0}" type="presOf" srcId="{39F8B381-5807-488E-AC22-73DD4140ED4A}" destId="{71045F8C-00FA-488E-A7BD-E2E6753D979D}" srcOrd="0" destOrd="0" presId="urn:microsoft.com/office/officeart/2005/8/layout/target3"/>
    <dgm:cxn modelId="{28298688-F978-46EC-ADFF-8D91157364AC}" type="presOf" srcId="{019433A1-1324-4DE1-9E6F-32B851095F74}" destId="{A3817367-F2BC-482F-8832-FA00B51DCCF3}" srcOrd="0" destOrd="0" presId="urn:microsoft.com/office/officeart/2005/8/layout/target3"/>
    <dgm:cxn modelId="{A01E3900-0CBF-42AB-A451-9B6ADDD6037F}" type="presOf" srcId="{C73C7642-F245-4585-8F88-243F9FAEF6CA}" destId="{97289DF2-90F4-4EC2-A9FC-633B00BAB610}" srcOrd="0" destOrd="0" presId="urn:microsoft.com/office/officeart/2005/8/layout/target3"/>
    <dgm:cxn modelId="{0B66F9C4-4AD6-4794-9413-BF66F2A64948}" type="presOf" srcId="{FBBFC3EA-9D9D-4F3A-BEA6-9C2C0E46BF20}" destId="{643EA938-EDE0-4533-ACCC-D2BD6F3A527C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FB0C73BC-3771-4824-B41D-1306B80B6E8D}" type="presOf" srcId="{019433A1-1324-4DE1-9E6F-32B851095F74}" destId="{E7297F21-D4FD-4A41-AE58-814D01A6B5E7}" srcOrd="1" destOrd="0" presId="urn:microsoft.com/office/officeart/2005/8/layout/target3"/>
    <dgm:cxn modelId="{D99CD080-2ED4-40D7-949B-CA065BAC0C56}" type="presOf" srcId="{445C7998-7549-48B0-BD68-D4F0167F02E5}" destId="{4D19AB04-24FA-40C2-B203-52AE3D15E171}" srcOrd="1" destOrd="0" presId="urn:microsoft.com/office/officeart/2005/8/layout/target3"/>
    <dgm:cxn modelId="{BACDEAFE-4FD8-4889-9E30-686289AE9671}" type="presOf" srcId="{C73C7642-F245-4585-8F88-243F9FAEF6CA}" destId="{AA41A67C-3D3F-4AE9-9E0F-5D7F7BB2E741}" srcOrd="1" destOrd="0" presId="urn:microsoft.com/office/officeart/2005/8/layout/target3"/>
    <dgm:cxn modelId="{480E30CF-FB58-4310-9B2C-DA1ABC012861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327B2617-237C-4F14-8882-959CAD1888BA}" type="presOf" srcId="{DAEA276B-ECF9-46F6-A7D3-4693B2D32BC4}" destId="{CDED6FE3-AD8F-4ACC-B6B8-710EDDD97598}" srcOrd="0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70D0D370-3913-40BA-9B17-5A5A9F49E946}" type="presParOf" srcId="{71045F8C-00FA-488E-A7BD-E2E6753D979D}" destId="{3577EC6B-C980-4F34-8C69-4365E7B8FC8C}" srcOrd="0" destOrd="0" presId="urn:microsoft.com/office/officeart/2005/8/layout/target3"/>
    <dgm:cxn modelId="{55CF8FD6-ED02-4332-940B-823913799B04}" type="presParOf" srcId="{71045F8C-00FA-488E-A7BD-E2E6753D979D}" destId="{6940EB87-DC1D-4BC3-9408-9AC2E1FFC039}" srcOrd="1" destOrd="0" presId="urn:microsoft.com/office/officeart/2005/8/layout/target3"/>
    <dgm:cxn modelId="{CF1236D2-EE98-4A59-9E4C-B7292E32D564}" type="presParOf" srcId="{71045F8C-00FA-488E-A7BD-E2E6753D979D}" destId="{BC35EE03-4121-4EF9-923D-7CB6D30D358D}" srcOrd="2" destOrd="0" presId="urn:microsoft.com/office/officeart/2005/8/layout/target3"/>
    <dgm:cxn modelId="{DECC703A-1EC2-4EB5-8AC4-923BB29876D4}" type="presParOf" srcId="{71045F8C-00FA-488E-A7BD-E2E6753D979D}" destId="{C95EEA27-3CBF-4645-A92D-9D8AF5C1CBFC}" srcOrd="3" destOrd="0" presId="urn:microsoft.com/office/officeart/2005/8/layout/target3"/>
    <dgm:cxn modelId="{CE523317-03B4-474C-BAC9-B5000C2CAD47}" type="presParOf" srcId="{71045F8C-00FA-488E-A7BD-E2E6753D979D}" destId="{851BB866-B6AE-4566-893F-4C635BA974FC}" srcOrd="4" destOrd="0" presId="urn:microsoft.com/office/officeart/2005/8/layout/target3"/>
    <dgm:cxn modelId="{28F95598-E090-4405-B20D-CD7D96F822FB}" type="presParOf" srcId="{71045F8C-00FA-488E-A7BD-E2E6753D979D}" destId="{643EA938-EDE0-4533-ACCC-D2BD6F3A527C}" srcOrd="5" destOrd="0" presId="urn:microsoft.com/office/officeart/2005/8/layout/target3"/>
    <dgm:cxn modelId="{F89DDFDE-03F2-481C-9825-DB46D92871A3}" type="presParOf" srcId="{71045F8C-00FA-488E-A7BD-E2E6753D979D}" destId="{92F31B18-D66D-4CC7-89B9-378928DE877D}" srcOrd="6" destOrd="0" presId="urn:microsoft.com/office/officeart/2005/8/layout/target3"/>
    <dgm:cxn modelId="{E51C573F-1B17-4C6B-A057-4114168A3A6C}" type="presParOf" srcId="{71045F8C-00FA-488E-A7BD-E2E6753D979D}" destId="{902074E1-B931-4618-97F1-FADBE82E9C3C}" srcOrd="7" destOrd="0" presId="urn:microsoft.com/office/officeart/2005/8/layout/target3"/>
    <dgm:cxn modelId="{B41FF251-562E-46CA-9BA9-3CB8C97D9529}" type="presParOf" srcId="{71045F8C-00FA-488E-A7BD-E2E6753D979D}" destId="{A3817367-F2BC-482F-8832-FA00B51DCCF3}" srcOrd="8" destOrd="0" presId="urn:microsoft.com/office/officeart/2005/8/layout/target3"/>
    <dgm:cxn modelId="{F022DEDE-0673-4E08-8A3F-E2C576AB0D0C}" type="presParOf" srcId="{71045F8C-00FA-488E-A7BD-E2E6753D979D}" destId="{626ABFF6-56C8-4386-B662-68EC364EED9D}" srcOrd="9" destOrd="0" presId="urn:microsoft.com/office/officeart/2005/8/layout/target3"/>
    <dgm:cxn modelId="{99BCF96D-B9CC-4E25-8895-5A281E02ED57}" type="presParOf" srcId="{71045F8C-00FA-488E-A7BD-E2E6753D979D}" destId="{6DB11F1C-D028-4800-9625-6611CA9DE6D4}" srcOrd="10" destOrd="0" presId="urn:microsoft.com/office/officeart/2005/8/layout/target3"/>
    <dgm:cxn modelId="{627D137F-921E-450C-B0AB-97BEA2B19C98}" type="presParOf" srcId="{71045F8C-00FA-488E-A7BD-E2E6753D979D}" destId="{CDED6FE3-AD8F-4ACC-B6B8-710EDDD97598}" srcOrd="11" destOrd="0" presId="urn:microsoft.com/office/officeart/2005/8/layout/target3"/>
    <dgm:cxn modelId="{497A600C-83AD-46D5-A7AD-B4AD86012366}" type="presParOf" srcId="{71045F8C-00FA-488E-A7BD-E2E6753D979D}" destId="{397AC6D7-84A6-4150-958F-83C92D9ACF38}" srcOrd="12" destOrd="0" presId="urn:microsoft.com/office/officeart/2005/8/layout/target3"/>
    <dgm:cxn modelId="{1143B907-F319-4B46-A156-31100E12B8B7}" type="presParOf" srcId="{71045F8C-00FA-488E-A7BD-E2E6753D979D}" destId="{D7419528-33A6-416D-9E64-B3F7915C5149}" srcOrd="13" destOrd="0" presId="urn:microsoft.com/office/officeart/2005/8/layout/target3"/>
    <dgm:cxn modelId="{8F273D1F-1423-4741-8F64-EE00577AB3E7}" type="presParOf" srcId="{71045F8C-00FA-488E-A7BD-E2E6753D979D}" destId="{97289DF2-90F4-4EC2-A9FC-633B00BAB610}" srcOrd="14" destOrd="0" presId="urn:microsoft.com/office/officeart/2005/8/layout/target3"/>
    <dgm:cxn modelId="{3E925094-79FD-4339-9D7D-517E5BBCC591}" type="presParOf" srcId="{71045F8C-00FA-488E-A7BD-E2E6753D979D}" destId="{234EBA9D-95B4-4C20-A84E-6F65F1085DC6}" srcOrd="15" destOrd="0" presId="urn:microsoft.com/office/officeart/2005/8/layout/target3"/>
    <dgm:cxn modelId="{C5E4B69A-7364-43BE-8D70-A395A9E5308C}" type="presParOf" srcId="{71045F8C-00FA-488E-A7BD-E2E6753D979D}" destId="{12255512-213F-41DF-90A6-8B4CD74A2B52}" srcOrd="16" destOrd="0" presId="urn:microsoft.com/office/officeart/2005/8/layout/target3"/>
    <dgm:cxn modelId="{F101FF31-682A-43AA-B381-431C4F41263B}" type="presParOf" srcId="{71045F8C-00FA-488E-A7BD-E2E6753D979D}" destId="{50C2F88D-8688-44C2-A854-691F34009D3B}" srcOrd="17" destOrd="0" presId="urn:microsoft.com/office/officeart/2005/8/layout/target3"/>
    <dgm:cxn modelId="{E9F7C7F1-B946-4014-9025-409D05EA25E4}" type="presParOf" srcId="{71045F8C-00FA-488E-A7BD-E2E6753D979D}" destId="{4D19AB04-24FA-40C2-B203-52AE3D15E171}" srcOrd="18" destOrd="0" presId="urn:microsoft.com/office/officeart/2005/8/layout/target3"/>
    <dgm:cxn modelId="{60A075D3-0D4C-4B1C-ABA3-90B4ABB6DB06}" type="presParOf" srcId="{71045F8C-00FA-488E-A7BD-E2E6753D979D}" destId="{832BF48F-0145-4429-9E02-8FCA946CCE9E}" srcOrd="19" destOrd="0" presId="urn:microsoft.com/office/officeart/2005/8/layout/target3"/>
    <dgm:cxn modelId="{3B363265-4374-4827-B4F1-7BEB7127C9D9}" type="presParOf" srcId="{71045F8C-00FA-488E-A7BD-E2E6753D979D}" destId="{E7297F21-D4FD-4A41-AE58-814D01A6B5E7}" srcOrd="20" destOrd="0" presId="urn:microsoft.com/office/officeart/2005/8/layout/target3"/>
    <dgm:cxn modelId="{F69B95F1-C8A9-4A8A-9921-5E110170E273}" type="presParOf" srcId="{71045F8C-00FA-488E-A7BD-E2E6753D979D}" destId="{F69A1436-182C-465B-AD7F-FE48E0C090C1}" srcOrd="21" destOrd="0" presId="urn:microsoft.com/office/officeart/2005/8/layout/target3"/>
    <dgm:cxn modelId="{20F69576-3E88-4D0D-82DA-74B5FFF0D234}" type="presParOf" srcId="{71045F8C-00FA-488E-A7BD-E2E6753D979D}" destId="{AA41A67C-3D3F-4AE9-9E0F-5D7F7BB2E741}" srcOrd="22" destOrd="0" presId="urn:microsoft.com/office/officeart/2005/8/layout/target3"/>
    <dgm:cxn modelId="{3AC93EA1-1DA8-41F3-93D6-2C7FA334EACB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 Mgr. Radmila Uzlíková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: </a:t>
          </a:r>
          <a:r>
            <a:rPr lang="cs-CZ" sz="1400" kern="1200" dirty="0" smtClean="0"/>
            <a:t>VY_42_INOVACE_20_V HRAČKÁRNĚ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 Matematika  pro  2. ročník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V hračkárně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01873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5314624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08256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20461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90305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50207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24647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1053825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3636701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25788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C6865A3-DB88-4851-A4CE-C141C588C1D1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9084811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6865A3-DB88-4851-A4CE-C141C588C1D1}" type="datetimeFigureOut">
              <a:rPr lang="cs-CZ" smtClean="0"/>
              <a:t>14.9.2012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4BBC16-FF70-4268-993E-CDDE34B76F2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586952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Relationship Id="rId9" Type="http://schemas.openxmlformats.org/officeDocument/2006/relationships/image" Target="../media/image10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jpeg"/><Relationship Id="rId3" Type="http://schemas.openxmlformats.org/officeDocument/2006/relationships/image" Target="../media/image4.jpeg"/><Relationship Id="rId7" Type="http://schemas.openxmlformats.org/officeDocument/2006/relationships/image" Target="../media/image8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.jpeg"/><Relationship Id="rId5" Type="http://schemas.openxmlformats.org/officeDocument/2006/relationships/image" Target="../media/image6.jpeg"/><Relationship Id="rId4" Type="http://schemas.openxmlformats.org/officeDocument/2006/relationships/image" Target="../media/image5.jpeg"/><Relationship Id="rId9" Type="http://schemas.openxmlformats.org/officeDocument/2006/relationships/image" Target="../media/image10.wm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722030699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154695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692696"/>
            <a:ext cx="7056784" cy="569386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+mj-lt"/>
                <a:cs typeface="Times New Roman" pitchFamily="18" charset="0"/>
              </a:rPr>
              <a:t>                              </a:t>
            </a:r>
            <a:r>
              <a:rPr lang="cs-CZ" sz="2800" b="1" dirty="0" smtClean="0">
                <a:latin typeface="+mj-lt"/>
                <a:cs typeface="Times New Roman" pitchFamily="18" charset="0"/>
              </a:rPr>
              <a:t>A N O T A C E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Určeno pro  2. ročník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>
                <a:latin typeface="+mj-lt"/>
                <a:cs typeface="Times New Roman" pitchFamily="18" charset="0"/>
              </a:rPr>
              <a:t>S</a:t>
            </a:r>
            <a:r>
              <a:rPr lang="cs-CZ" sz="2400" dirty="0" smtClean="0">
                <a:latin typeface="+mj-lt"/>
                <a:cs typeface="Times New Roman" pitchFamily="18" charset="0"/>
              </a:rPr>
              <a:t>čítání </a:t>
            </a:r>
            <a:r>
              <a:rPr lang="cs-CZ" sz="2400" dirty="0">
                <a:latin typeface="+mj-lt"/>
                <a:cs typeface="Times New Roman" pitchFamily="18" charset="0"/>
              </a:rPr>
              <a:t>a odčítání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v oboru 0-100, typ příkladů 50-1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Nakupování, řešení slovních úloh</a:t>
            </a:r>
          </a:p>
          <a:p>
            <a:endParaRPr lang="cs-CZ" sz="2400" dirty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Práce na interaktivní tabuli, tisk jednotlivých částí, řešení příkladů do sešitu  (pero, sešit)</a:t>
            </a:r>
            <a:endParaRPr lang="cs-CZ" sz="2400" dirty="0">
              <a:latin typeface="+mj-lt"/>
              <a:cs typeface="Times New Roman" pitchFamily="18" charset="0"/>
            </a:endParaRPr>
          </a:p>
          <a:p>
            <a:endParaRPr lang="cs-CZ" sz="2400" dirty="0" smtClean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+mj-lt"/>
                <a:cs typeface="Times New Roman" pitchFamily="18" charset="0"/>
              </a:rPr>
              <a:t>Inovace: Kontrola </a:t>
            </a:r>
            <a:r>
              <a:rPr lang="cs-CZ" sz="2400" dirty="0">
                <a:latin typeface="+mj-lt"/>
                <a:cs typeface="Times New Roman" pitchFamily="18" charset="0"/>
              </a:rPr>
              <a:t>práce pomocí </a:t>
            </a:r>
            <a:r>
              <a:rPr lang="cs-CZ" sz="2400">
                <a:latin typeface="+mj-lt"/>
                <a:cs typeface="Times New Roman" pitchFamily="18" charset="0"/>
              </a:rPr>
              <a:t>interaktivní </a:t>
            </a:r>
            <a:r>
              <a:rPr lang="cs-CZ" sz="2400" smtClean="0">
                <a:latin typeface="+mj-lt"/>
                <a:cs typeface="Times New Roman" pitchFamily="18" charset="0"/>
              </a:rPr>
              <a:t>tabule    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a její využití </a:t>
            </a:r>
            <a:r>
              <a:rPr lang="cs-CZ" sz="2400" dirty="0">
                <a:latin typeface="+mj-lt"/>
                <a:cs typeface="Times New Roman" pitchFamily="18" charset="0"/>
              </a:rPr>
              <a:t>k rozvoji </a:t>
            </a:r>
            <a:r>
              <a:rPr lang="cs-CZ" sz="2400" dirty="0" smtClean="0">
                <a:latin typeface="+mj-lt"/>
                <a:cs typeface="Times New Roman" pitchFamily="18" charset="0"/>
              </a:rPr>
              <a:t>matematických  dovedností</a:t>
            </a:r>
            <a:endParaRPr lang="cs-CZ" sz="2400" dirty="0">
              <a:latin typeface="+mj-lt"/>
              <a:cs typeface="Times New Roman" pitchFamily="18" charset="0"/>
            </a:endParaRPr>
          </a:p>
          <a:p>
            <a:pPr marL="285750" indent="-285750">
              <a:buFont typeface="Arial" pitchFamily="34" charset="0"/>
              <a:buChar char="•"/>
            </a:pP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</a:rPr>
              <a:t>                   </a:t>
            </a:r>
            <a:endParaRPr lang="cs-CZ" sz="2400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760543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95536" y="404664"/>
            <a:ext cx="8352928" cy="6048672"/>
          </a:xfrm>
          <a:prstGeom prst="rect">
            <a:avLst/>
          </a:prstGeom>
          <a:blipFill>
            <a:blip r:embed="rId2"/>
            <a:tile tx="0" ty="0" sx="100000" sy="100000" flip="none" algn="tl"/>
          </a:blipFill>
          <a:ln w="76200"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vál 2"/>
          <p:cNvSpPr/>
          <p:nvPr/>
        </p:nvSpPr>
        <p:spPr>
          <a:xfrm rot="21123037">
            <a:off x="892170" y="1376208"/>
            <a:ext cx="7451327" cy="4144683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  <a:ln w="57150">
            <a:solidFill>
              <a:schemeClr val="accent5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1095919" y="2852936"/>
            <a:ext cx="6952161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isometricOffAxis1Right"/>
              <a:lightRig rig="contrasting" dir="t">
                <a:rot lat="0" lon="0" rev="4500000"/>
              </a:lightRig>
            </a:scene3d>
            <a:sp3d contourW="6350" prstMaterial="metal">
              <a:bevelT w="127000" h="31750" prst="relaxedInset"/>
              <a:contourClr>
                <a:schemeClr val="accent1">
                  <a:shade val="75000"/>
                </a:schemeClr>
              </a:contourClr>
            </a:sp3d>
          </a:bodyPr>
          <a:lstStyle/>
          <a:p>
            <a:pPr algn="ctr"/>
            <a:r>
              <a:rPr lang="cs-CZ" sz="8800" b="1" cap="all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V HRAČKÁRNĚ</a:t>
            </a:r>
            <a:endParaRPr lang="cs-CZ" sz="8800" b="1" cap="all" spc="0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2593162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23529" y="391937"/>
            <a:ext cx="8496943" cy="6120680"/>
          </a:xfrm>
          <a:prstGeom prst="rect">
            <a:avLst/>
          </a:prstGeom>
          <a:solidFill>
            <a:schemeClr val="bg1">
              <a:lumMod val="85000"/>
            </a:schemeClr>
          </a:solidFill>
          <a:ln w="762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863588" y="764704"/>
            <a:ext cx="7488832" cy="10801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28575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863588" y="781263"/>
            <a:ext cx="748883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Iva jde nakupovat do hračkárny. Má 50 Kč.  Hračky, které si může koupit, dej do      .</a:t>
            </a:r>
            <a:endParaRPr lang="cs-CZ" sz="3200" dirty="0"/>
          </a:p>
        </p:txBody>
      </p:sp>
      <p:sp>
        <p:nvSpPr>
          <p:cNvPr id="5" name="Obdélník 4"/>
          <p:cNvSpPr/>
          <p:nvPr/>
        </p:nvSpPr>
        <p:spPr>
          <a:xfrm>
            <a:off x="7299546" y="3299183"/>
            <a:ext cx="1376910" cy="31318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pic>
        <p:nvPicPr>
          <p:cNvPr id="1027" name="Picture 3" descr="C:\Users\Uzlíková\AppData\Local\Microsoft\Windows\Temporary Internet Files\Content.IE5\2NC8W7KR\MP90040549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0153" y="4371132"/>
            <a:ext cx="1001673" cy="715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zlíková\AppData\Local\Microsoft\Windows\Temporary Internet Files\Content.IE5\X23NRNFV\MP90034168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8915" y="4291420"/>
            <a:ext cx="584464" cy="819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zlíková\AppData\Local\Microsoft\Windows\Temporary Internet Files\Content.IE5\A9R68WY4\MP90040534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5522" y="4436192"/>
            <a:ext cx="944398" cy="674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Uzlíková\AppData\Local\Microsoft\Windows\Temporary Internet Files\Content.IE5\4IS3LJ0J\MP90017790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8915" y="2276739"/>
            <a:ext cx="593139" cy="889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Uzlíková\AppData\Local\Microsoft\Windows\Temporary Internet Files\Content.IE5\2NC8W7KR\MP90039880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0153" y="2332623"/>
            <a:ext cx="1126246" cy="804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Uzlíková\AppData\Local\Microsoft\Windows\Temporary Internet Files\Content.IE5\KLJ41I51\MP90028970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5522" y="2346462"/>
            <a:ext cx="1182916" cy="776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Uzlíková\AppData\Local\Microsoft\Windows\Temporary Internet Files\Content.IE5\AN5B4D4D\MP900398805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595" y="4416601"/>
            <a:ext cx="971825" cy="694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Uzlíková\AppData\Local\Microsoft\Windows\Temporary Internet Files\Content.IE5\A9R68WY4\MC90035571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2197045"/>
            <a:ext cx="556973" cy="982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vál 5"/>
          <p:cNvSpPr/>
          <p:nvPr/>
        </p:nvSpPr>
        <p:spPr>
          <a:xfrm>
            <a:off x="6876256" y="1375760"/>
            <a:ext cx="360040" cy="370892"/>
          </a:xfrm>
          <a:prstGeom prst="ellipse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bdélník 17"/>
          <p:cNvSpPr/>
          <p:nvPr/>
        </p:nvSpPr>
        <p:spPr>
          <a:xfrm>
            <a:off x="1145713" y="5229200"/>
            <a:ext cx="1410063" cy="3134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7299546" y="5229482"/>
            <a:ext cx="1376910" cy="31290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4912445" y="5229200"/>
            <a:ext cx="1459755" cy="3134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2870208" y="5229200"/>
            <a:ext cx="1341752" cy="31318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5015522" y="3300028"/>
            <a:ext cx="1356678" cy="31233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865871" y="3323634"/>
            <a:ext cx="1346089" cy="31318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1195848" y="3308412"/>
            <a:ext cx="1359928" cy="35930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168527" y="3203394"/>
            <a:ext cx="15841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80-8=</a:t>
            </a:r>
            <a:endParaRPr lang="cs-CZ" sz="2800" dirty="0"/>
          </a:p>
        </p:txBody>
      </p:sp>
      <p:sp>
        <p:nvSpPr>
          <p:cNvPr id="27" name="TextovéPole 26"/>
          <p:cNvSpPr txBox="1"/>
          <p:nvPr/>
        </p:nvSpPr>
        <p:spPr>
          <a:xfrm>
            <a:off x="2784669" y="5112757"/>
            <a:ext cx="14592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20+4=</a:t>
            </a:r>
            <a:endParaRPr lang="cs-CZ" sz="28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1083994" y="5130708"/>
            <a:ext cx="147178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90-9=</a:t>
            </a:r>
            <a:endParaRPr lang="cs-CZ" sz="2800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4907938" y="3179708"/>
            <a:ext cx="14642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70+5=</a:t>
            </a:r>
            <a:endParaRPr lang="cs-CZ" sz="2800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2809286" y="3226456"/>
            <a:ext cx="14592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40+3=</a:t>
            </a:r>
            <a:endParaRPr lang="cs-CZ" sz="28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236295" y="5129333"/>
            <a:ext cx="158417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60+8=</a:t>
            </a:r>
            <a:endParaRPr lang="cs-CZ" sz="2800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7256595" y="3203394"/>
            <a:ext cx="14628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90+8=</a:t>
            </a:r>
            <a:endParaRPr lang="cs-CZ" sz="2800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4924598" y="5130708"/>
            <a:ext cx="15385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20-1=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4747585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9512" y="260648"/>
            <a:ext cx="8784976" cy="6336703"/>
          </a:xfrm>
          <a:prstGeom prst="rect">
            <a:avLst/>
          </a:prstGeom>
          <a:solidFill>
            <a:schemeClr val="bg2">
              <a:lumMod val="90000"/>
            </a:schemeClr>
          </a:solidFill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837910" y="568852"/>
            <a:ext cx="7416824" cy="93610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808342" y="548680"/>
            <a:ext cx="748080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Iva si může koupit jojo, kachničku a  větrník. Seřaď      hračky podle ceny. Urči, kolik korun dostane zpět.</a:t>
            </a:r>
            <a:endParaRPr lang="cs-CZ" sz="2800" dirty="0"/>
          </a:p>
        </p:txBody>
      </p:sp>
      <p:pic>
        <p:nvPicPr>
          <p:cNvPr id="6" name="Picture 8" descr="C:\Users\Uzlíková\AppData\Local\Microsoft\Windows\Temporary Internet Files\Content.IE5\4IS3LJ0J\MP90017790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556424"/>
            <a:ext cx="593139" cy="889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Uzlíková\AppData\Local\Microsoft\Windows\Temporary Internet Files\Content.IE5\X23NRNFV\MP90034168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6072" y="2591607"/>
            <a:ext cx="584464" cy="819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C:\Users\Uzlíková\AppData\Local\Microsoft\Windows\Temporary Internet Files\Content.IE5\A9R68WY4\MP90040534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5805" y="2663993"/>
            <a:ext cx="944398" cy="674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vál 8"/>
          <p:cNvSpPr/>
          <p:nvPr/>
        </p:nvSpPr>
        <p:spPr>
          <a:xfrm>
            <a:off x="948401" y="2406557"/>
            <a:ext cx="1503631" cy="1579850"/>
          </a:xfrm>
          <a:prstGeom prst="ellipse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6556488" y="2471912"/>
            <a:ext cx="1503631" cy="1579850"/>
          </a:xfrm>
          <a:prstGeom prst="ellipse">
            <a:avLst/>
          </a:prstGeom>
          <a:noFill/>
          <a:ln w="38100">
            <a:solidFill>
              <a:srgbClr val="F5791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3856188" y="2406557"/>
            <a:ext cx="1503631" cy="1579850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1187624" y="3446132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43 Kč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768244" y="3410949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24 Kč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067943" y="3367699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19 Kč</a:t>
            </a:r>
            <a:endParaRPr lang="cs-CZ" sz="2400" dirty="0"/>
          </a:p>
        </p:txBody>
      </p:sp>
      <p:sp>
        <p:nvSpPr>
          <p:cNvPr id="16" name="Obdélník 15"/>
          <p:cNvSpPr/>
          <p:nvPr/>
        </p:nvSpPr>
        <p:spPr>
          <a:xfrm>
            <a:off x="2366970" y="4138578"/>
            <a:ext cx="1512170" cy="37484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2344019" y="4051762"/>
            <a:ext cx="15121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nejdražší</a:t>
            </a:r>
            <a:endParaRPr lang="cs-CZ" sz="2400" dirty="0"/>
          </a:p>
        </p:txBody>
      </p:sp>
      <p:sp>
        <p:nvSpPr>
          <p:cNvPr id="18" name="Obdélník 17"/>
          <p:cNvSpPr/>
          <p:nvPr/>
        </p:nvSpPr>
        <p:spPr>
          <a:xfrm>
            <a:off x="5148063" y="4138579"/>
            <a:ext cx="1512170" cy="37484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5148063" y="4095170"/>
            <a:ext cx="15121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nejlevnější</a:t>
            </a:r>
            <a:endParaRPr lang="cs-CZ" sz="2400" dirty="0"/>
          </a:p>
        </p:txBody>
      </p:sp>
      <p:sp>
        <p:nvSpPr>
          <p:cNvPr id="20" name="Obdélník 19"/>
          <p:cNvSpPr/>
          <p:nvPr/>
        </p:nvSpPr>
        <p:spPr>
          <a:xfrm>
            <a:off x="763603" y="5013176"/>
            <a:ext cx="2224221" cy="1296144"/>
          </a:xfrm>
          <a:prstGeom prst="rect">
            <a:avLst/>
          </a:prstGeom>
          <a:solidFill>
            <a:srgbClr val="FFFFCC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808342" y="5124981"/>
            <a:ext cx="222422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____________</a:t>
            </a:r>
          </a:p>
          <a:p>
            <a:r>
              <a:rPr lang="cs-CZ" sz="2400" dirty="0" smtClean="0"/>
              <a:t>Nazpět dostane ___ Kč .</a:t>
            </a:r>
            <a:endParaRPr lang="cs-CZ" sz="2400" dirty="0"/>
          </a:p>
        </p:txBody>
      </p:sp>
      <p:sp>
        <p:nvSpPr>
          <p:cNvPr id="22" name="Obdélník 21"/>
          <p:cNvSpPr/>
          <p:nvPr/>
        </p:nvSpPr>
        <p:spPr>
          <a:xfrm>
            <a:off x="3495893" y="5029166"/>
            <a:ext cx="2224221" cy="1296144"/>
          </a:xfrm>
          <a:prstGeom prst="rect">
            <a:avLst/>
          </a:prstGeom>
          <a:solidFill>
            <a:srgbClr val="FFFFCC"/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6196192" y="5013176"/>
            <a:ext cx="2224221" cy="1296144"/>
          </a:xfrm>
          <a:prstGeom prst="rect">
            <a:avLst/>
          </a:prstGeom>
          <a:solidFill>
            <a:srgbClr val="FFFFCC"/>
          </a:solidFill>
          <a:ln w="38100">
            <a:solidFill>
              <a:srgbClr val="F5791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3523380" y="5108991"/>
            <a:ext cx="222422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____________</a:t>
            </a:r>
          </a:p>
          <a:p>
            <a:r>
              <a:rPr lang="cs-CZ" sz="2400" dirty="0" smtClean="0"/>
              <a:t>Nazpět dostane ___ Kč .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196193" y="5108991"/>
            <a:ext cx="222422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____________</a:t>
            </a:r>
          </a:p>
          <a:p>
            <a:r>
              <a:rPr lang="cs-CZ" sz="2400" dirty="0" smtClean="0"/>
              <a:t>Nazpět dostane ___ Kč .</a:t>
            </a:r>
            <a:endParaRPr lang="cs-CZ" sz="2400" dirty="0"/>
          </a:p>
        </p:txBody>
      </p:sp>
      <p:sp>
        <p:nvSpPr>
          <p:cNvPr id="26" name="Obdélník 25"/>
          <p:cNvSpPr/>
          <p:nvPr/>
        </p:nvSpPr>
        <p:spPr>
          <a:xfrm>
            <a:off x="3286530" y="1711361"/>
            <a:ext cx="2524427" cy="504056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28575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3286530" y="1692197"/>
            <a:ext cx="252442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Iva měla  __  Kč.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8339162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87624" y="404664"/>
            <a:ext cx="6840760" cy="58477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 w="3810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187624" y="404664"/>
            <a:ext cx="68407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OPIŠ DO SEŠITU A SPRÁVNĚ VYPOČÍTEJ.</a:t>
            </a:r>
            <a:endParaRPr lang="cs-CZ" sz="32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619672" y="1628800"/>
            <a:ext cx="2088232" cy="194421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619672" y="1628800"/>
            <a:ext cx="230425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100 – 4 = ___</a:t>
            </a:r>
          </a:p>
          <a:p>
            <a:r>
              <a:rPr lang="cs-CZ" sz="2800" dirty="0" smtClean="0"/>
              <a:t>  60 + 5 = ___</a:t>
            </a:r>
          </a:p>
          <a:p>
            <a:r>
              <a:rPr lang="cs-CZ" sz="2800" dirty="0" smtClean="0"/>
              <a:t>  40 – 7 = ___</a:t>
            </a:r>
          </a:p>
          <a:p>
            <a:r>
              <a:rPr lang="cs-CZ" sz="2800" dirty="0" smtClean="0"/>
              <a:t>  90 – 3 = ___</a:t>
            </a:r>
            <a:endParaRPr lang="cs-CZ" sz="2800" dirty="0"/>
          </a:p>
        </p:txBody>
      </p:sp>
      <p:sp>
        <p:nvSpPr>
          <p:cNvPr id="6" name="Obdélník 5"/>
          <p:cNvSpPr/>
          <p:nvPr/>
        </p:nvSpPr>
        <p:spPr>
          <a:xfrm>
            <a:off x="5148064" y="1628800"/>
            <a:ext cx="2088232" cy="194421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5148064" y="1628800"/>
            <a:ext cx="230425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 </a:t>
            </a:r>
            <a:r>
              <a:rPr lang="cs-CZ" sz="2800" dirty="0" smtClean="0"/>
              <a:t> 50 </a:t>
            </a:r>
            <a:r>
              <a:rPr lang="cs-CZ" sz="2800" dirty="0"/>
              <a:t>+</a:t>
            </a:r>
            <a:r>
              <a:rPr lang="cs-CZ" sz="2800" dirty="0" smtClean="0"/>
              <a:t> </a:t>
            </a:r>
            <a:r>
              <a:rPr lang="cs-CZ" sz="2800" dirty="0"/>
              <a:t>1</a:t>
            </a:r>
            <a:r>
              <a:rPr lang="cs-CZ" sz="2800" dirty="0" smtClean="0"/>
              <a:t> = ___</a:t>
            </a:r>
          </a:p>
          <a:p>
            <a:r>
              <a:rPr lang="cs-CZ" sz="2800" dirty="0" smtClean="0"/>
              <a:t>  30 + 8 = ___</a:t>
            </a:r>
          </a:p>
          <a:p>
            <a:r>
              <a:rPr lang="cs-CZ" sz="2800" dirty="0" smtClean="0"/>
              <a:t>  80 – 6 = ___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70 </a:t>
            </a:r>
            <a:r>
              <a:rPr lang="cs-CZ" sz="2800" dirty="0"/>
              <a:t>+</a:t>
            </a:r>
            <a:r>
              <a:rPr lang="cs-CZ" sz="2800" dirty="0" smtClean="0"/>
              <a:t> 9 = ___</a:t>
            </a:r>
            <a:endParaRPr lang="cs-CZ" sz="2800" dirty="0"/>
          </a:p>
        </p:txBody>
      </p:sp>
      <p:sp>
        <p:nvSpPr>
          <p:cNvPr id="8" name="Obdélník 7"/>
          <p:cNvSpPr/>
          <p:nvPr/>
        </p:nvSpPr>
        <p:spPr>
          <a:xfrm>
            <a:off x="1619672" y="4205406"/>
            <a:ext cx="2088232" cy="194421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1619672" y="4205406"/>
            <a:ext cx="230425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 </a:t>
            </a:r>
            <a:r>
              <a:rPr lang="cs-CZ" sz="2800" dirty="0" smtClean="0"/>
              <a:t> 90</a:t>
            </a:r>
            <a:r>
              <a:rPr lang="cs-CZ" sz="2800" dirty="0"/>
              <a:t> –</a:t>
            </a:r>
            <a:r>
              <a:rPr lang="cs-CZ" sz="2800" dirty="0" smtClean="0"/>
              <a:t> 3 = ___</a:t>
            </a:r>
          </a:p>
          <a:p>
            <a:r>
              <a:rPr lang="cs-CZ" sz="2800" dirty="0" smtClean="0"/>
              <a:t>  30 + 2 = ___</a:t>
            </a:r>
          </a:p>
          <a:p>
            <a:r>
              <a:rPr lang="cs-CZ" sz="2800" dirty="0" smtClean="0"/>
              <a:t>  60 </a:t>
            </a:r>
            <a:r>
              <a:rPr lang="cs-CZ" sz="2800" dirty="0"/>
              <a:t>–</a:t>
            </a:r>
            <a:r>
              <a:rPr lang="cs-CZ" sz="2800" dirty="0" smtClean="0"/>
              <a:t> 5 = ___</a:t>
            </a:r>
          </a:p>
          <a:p>
            <a:r>
              <a:rPr lang="cs-CZ" sz="2800" dirty="0" smtClean="0"/>
              <a:t>  40 </a:t>
            </a:r>
            <a:r>
              <a:rPr lang="cs-CZ" sz="2800" dirty="0"/>
              <a:t>+</a:t>
            </a:r>
            <a:r>
              <a:rPr lang="cs-CZ" sz="2800" dirty="0" smtClean="0"/>
              <a:t> </a:t>
            </a:r>
            <a:r>
              <a:rPr lang="cs-CZ" sz="2800" dirty="0"/>
              <a:t>8</a:t>
            </a:r>
            <a:r>
              <a:rPr lang="cs-CZ" sz="2800" dirty="0" smtClean="0"/>
              <a:t> = ___</a:t>
            </a:r>
            <a:endParaRPr lang="cs-CZ" sz="2800" dirty="0"/>
          </a:p>
        </p:txBody>
      </p:sp>
      <p:sp>
        <p:nvSpPr>
          <p:cNvPr id="10" name="Obdélník 9"/>
          <p:cNvSpPr/>
          <p:nvPr/>
        </p:nvSpPr>
        <p:spPr>
          <a:xfrm>
            <a:off x="5148064" y="4205406"/>
            <a:ext cx="2088232" cy="194421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5148064" y="4205406"/>
            <a:ext cx="230425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100 – 6 = ___</a:t>
            </a:r>
          </a:p>
          <a:p>
            <a:r>
              <a:rPr lang="cs-CZ" sz="2800" dirty="0" smtClean="0"/>
              <a:t>  80 + 7 = ___</a:t>
            </a:r>
          </a:p>
          <a:p>
            <a:r>
              <a:rPr lang="cs-CZ" sz="2800" dirty="0" smtClean="0"/>
              <a:t>  50 </a:t>
            </a:r>
            <a:r>
              <a:rPr lang="cs-CZ" sz="2800" dirty="0"/>
              <a:t>+</a:t>
            </a:r>
            <a:r>
              <a:rPr lang="cs-CZ" sz="2800" dirty="0" smtClean="0"/>
              <a:t> </a:t>
            </a:r>
            <a:r>
              <a:rPr lang="cs-CZ" sz="2800" dirty="0"/>
              <a:t>9</a:t>
            </a:r>
            <a:r>
              <a:rPr lang="cs-CZ" sz="2800" dirty="0" smtClean="0"/>
              <a:t> = ___</a:t>
            </a:r>
          </a:p>
          <a:p>
            <a:r>
              <a:rPr lang="cs-CZ" sz="2800" dirty="0" smtClean="0"/>
              <a:t>  90 – 4 = ___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3755974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300132" y="419886"/>
            <a:ext cx="8496943" cy="6120680"/>
          </a:xfrm>
          <a:prstGeom prst="rect">
            <a:avLst/>
          </a:prstGeom>
          <a:solidFill>
            <a:schemeClr val="bg1">
              <a:lumMod val="85000"/>
            </a:schemeClr>
          </a:solidFill>
          <a:ln w="76200"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863588" y="764704"/>
            <a:ext cx="7488832" cy="1080120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28575">
            <a:solidFill>
              <a:schemeClr val="accent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863588" y="781263"/>
            <a:ext cx="748883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dirty="0" smtClean="0"/>
              <a:t>Iva jde nakupovat do hračkárny. Má 50 Kč.  Hračky, které si může koupit, dej do      .</a:t>
            </a:r>
            <a:endParaRPr lang="cs-CZ" sz="3200" dirty="0"/>
          </a:p>
        </p:txBody>
      </p:sp>
      <p:sp>
        <p:nvSpPr>
          <p:cNvPr id="5" name="Obdélník 4"/>
          <p:cNvSpPr/>
          <p:nvPr/>
        </p:nvSpPr>
        <p:spPr>
          <a:xfrm>
            <a:off x="7299546" y="3299183"/>
            <a:ext cx="1376910" cy="31318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pic>
        <p:nvPicPr>
          <p:cNvPr id="1027" name="Picture 3" descr="C:\Users\Uzlíková\AppData\Local\Microsoft\Windows\Temporary Internet Files\Content.IE5\2NC8W7KR\MP900405496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0153" y="4371132"/>
            <a:ext cx="1001673" cy="715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Uzlíková\AppData\Local\Microsoft\Windows\Temporary Internet Files\Content.IE5\X23NRNFV\MP90034168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8915" y="4291420"/>
            <a:ext cx="584464" cy="819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Uzlíková\AppData\Local\Microsoft\Windows\Temporary Internet Files\Content.IE5\A9R68WY4\MP90040534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5522" y="4436192"/>
            <a:ext cx="944398" cy="674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Uzlíková\AppData\Local\Microsoft\Windows\Temporary Internet Files\Content.IE5\4IS3LJ0J\MP900177909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48915" y="2276739"/>
            <a:ext cx="593139" cy="889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Uzlíková\AppData\Local\Microsoft\Windows\Temporary Internet Files\Content.IE5\2NC8W7KR\MP900398803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0153" y="2332623"/>
            <a:ext cx="1126246" cy="8044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Uzlíková\AppData\Local\Microsoft\Windows\Temporary Internet Files\Content.IE5\KLJ41I51\MP900289704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15522" y="2346462"/>
            <a:ext cx="1182916" cy="7767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Uzlíková\AppData\Local\Microsoft\Windows\Temporary Internet Files\Content.IE5\AN5B4D4D\MP900398805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595" y="4416601"/>
            <a:ext cx="971825" cy="6941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Uzlíková\AppData\Local\Microsoft\Windows\Temporary Internet Files\Content.IE5\A9R68WY4\MC900355711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96336" y="2197045"/>
            <a:ext cx="556973" cy="9826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vál 5"/>
          <p:cNvSpPr/>
          <p:nvPr/>
        </p:nvSpPr>
        <p:spPr>
          <a:xfrm>
            <a:off x="6876256" y="1375760"/>
            <a:ext cx="360040" cy="370892"/>
          </a:xfrm>
          <a:prstGeom prst="ellipse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8" name="Obdélník 17"/>
          <p:cNvSpPr/>
          <p:nvPr/>
        </p:nvSpPr>
        <p:spPr>
          <a:xfrm>
            <a:off x="1145713" y="5229200"/>
            <a:ext cx="1410063" cy="3134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bdélník 19"/>
          <p:cNvSpPr/>
          <p:nvPr/>
        </p:nvSpPr>
        <p:spPr>
          <a:xfrm>
            <a:off x="7299546" y="5229482"/>
            <a:ext cx="1376910" cy="312902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bdélník 20"/>
          <p:cNvSpPr/>
          <p:nvPr/>
        </p:nvSpPr>
        <p:spPr>
          <a:xfrm>
            <a:off x="4912445" y="5229200"/>
            <a:ext cx="1459755" cy="313466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2870208" y="5229200"/>
            <a:ext cx="1341752" cy="31318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5015522" y="3300028"/>
            <a:ext cx="1356678" cy="312339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2865871" y="3323634"/>
            <a:ext cx="1346089" cy="313184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1195848" y="3308412"/>
            <a:ext cx="1359928" cy="35930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168527" y="3203394"/>
            <a:ext cx="158417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80-8=</a:t>
            </a:r>
            <a:r>
              <a:rPr lang="cs-CZ" sz="2800" dirty="0" smtClean="0">
                <a:solidFill>
                  <a:srgbClr val="FF0000"/>
                </a:solidFill>
              </a:rPr>
              <a:t>72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2784669" y="5112757"/>
            <a:ext cx="14592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20+4=</a:t>
            </a:r>
            <a:r>
              <a:rPr lang="cs-CZ" sz="2800" dirty="0" smtClean="0">
                <a:solidFill>
                  <a:srgbClr val="FF0000"/>
                </a:solidFill>
              </a:rPr>
              <a:t>24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1083994" y="5130708"/>
            <a:ext cx="147178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90-9=</a:t>
            </a:r>
            <a:r>
              <a:rPr lang="cs-CZ" sz="2800" dirty="0" smtClean="0">
                <a:solidFill>
                  <a:srgbClr val="FF0000"/>
                </a:solidFill>
              </a:rPr>
              <a:t>81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4907938" y="3179708"/>
            <a:ext cx="146426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70+5=</a:t>
            </a:r>
            <a:r>
              <a:rPr lang="cs-CZ" sz="2800" dirty="0" smtClean="0">
                <a:solidFill>
                  <a:srgbClr val="FF0000"/>
                </a:solidFill>
              </a:rPr>
              <a:t>75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2809286" y="3226456"/>
            <a:ext cx="145925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40+3=</a:t>
            </a:r>
            <a:r>
              <a:rPr lang="cs-CZ" sz="2800" dirty="0" smtClean="0">
                <a:solidFill>
                  <a:srgbClr val="FF0000"/>
                </a:solidFill>
              </a:rPr>
              <a:t>43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7236295" y="5129333"/>
            <a:ext cx="158417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60+8=</a:t>
            </a:r>
            <a:r>
              <a:rPr lang="cs-CZ" sz="2800" dirty="0" smtClean="0">
                <a:solidFill>
                  <a:srgbClr val="FF0000"/>
                </a:solidFill>
              </a:rPr>
              <a:t>68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7256595" y="3203394"/>
            <a:ext cx="146281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90+8=</a:t>
            </a:r>
            <a:r>
              <a:rPr lang="cs-CZ" sz="2800" dirty="0" smtClean="0">
                <a:solidFill>
                  <a:srgbClr val="FF0000"/>
                </a:solidFill>
              </a:rPr>
              <a:t>98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4924598" y="5130708"/>
            <a:ext cx="15385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20-1=</a:t>
            </a:r>
            <a:r>
              <a:rPr lang="cs-CZ" sz="2800" dirty="0" smtClean="0">
                <a:solidFill>
                  <a:srgbClr val="FF0000"/>
                </a:solidFill>
              </a:rPr>
              <a:t>19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34" name="Ovál 33"/>
          <p:cNvSpPr/>
          <p:nvPr/>
        </p:nvSpPr>
        <p:spPr>
          <a:xfrm>
            <a:off x="2880452" y="2105572"/>
            <a:ext cx="1130064" cy="1165607"/>
          </a:xfrm>
          <a:prstGeom prst="ellipse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vál 35"/>
          <p:cNvSpPr/>
          <p:nvPr/>
        </p:nvSpPr>
        <p:spPr>
          <a:xfrm>
            <a:off x="4877972" y="4034254"/>
            <a:ext cx="1130064" cy="1165607"/>
          </a:xfrm>
          <a:prstGeom prst="ellipse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vál 36"/>
          <p:cNvSpPr/>
          <p:nvPr/>
        </p:nvSpPr>
        <p:spPr>
          <a:xfrm>
            <a:off x="2880452" y="4055695"/>
            <a:ext cx="1130064" cy="1165607"/>
          </a:xfrm>
          <a:prstGeom prst="ellipse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5998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79512" y="260648"/>
            <a:ext cx="8784976" cy="6336703"/>
          </a:xfrm>
          <a:prstGeom prst="rect">
            <a:avLst/>
          </a:prstGeom>
          <a:solidFill>
            <a:schemeClr val="bg2">
              <a:lumMod val="90000"/>
            </a:schemeClr>
          </a:solidFill>
          <a:ln w="5715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bdélník 3"/>
          <p:cNvSpPr/>
          <p:nvPr/>
        </p:nvSpPr>
        <p:spPr>
          <a:xfrm>
            <a:off x="837910" y="568852"/>
            <a:ext cx="7416824" cy="936104"/>
          </a:xfrm>
          <a:prstGeom prst="rect">
            <a:avLst/>
          </a:prstGeom>
          <a:solidFill>
            <a:schemeClr val="accent3">
              <a:lumMod val="40000"/>
              <a:lumOff val="60000"/>
            </a:schemeClr>
          </a:solidFill>
          <a:ln w="38100">
            <a:solidFill>
              <a:srgbClr val="00B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808342" y="548680"/>
            <a:ext cx="748080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Iva si může koupit jojo, kachničku a  větrník. Seřaď      hračky podle ceny. Urči, kolik korun dostane zpět.</a:t>
            </a:r>
            <a:endParaRPr lang="cs-CZ" sz="2800" dirty="0"/>
          </a:p>
        </p:txBody>
      </p:sp>
      <p:pic>
        <p:nvPicPr>
          <p:cNvPr id="6" name="Picture 8" descr="C:\Users\Uzlíková\AppData\Local\Microsoft\Windows\Temporary Internet Files\Content.IE5\4IS3LJ0J\MP90017790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2556424"/>
            <a:ext cx="593139" cy="8897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4" descr="C:\Users\Uzlíková\AppData\Local\Microsoft\Windows\Temporary Internet Files\Content.IE5\X23NRNFV\MP90034168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16072" y="2591607"/>
            <a:ext cx="584464" cy="8193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6" descr="C:\Users\Uzlíková\AppData\Local\Microsoft\Windows\Temporary Internet Files\Content.IE5\A9R68WY4\MP900405344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35805" y="2663993"/>
            <a:ext cx="944398" cy="6745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vál 8"/>
          <p:cNvSpPr/>
          <p:nvPr/>
        </p:nvSpPr>
        <p:spPr>
          <a:xfrm>
            <a:off x="948401" y="2406557"/>
            <a:ext cx="1503631" cy="1579850"/>
          </a:xfrm>
          <a:prstGeom prst="ellipse">
            <a:avLst/>
          </a:prstGeom>
          <a:noFill/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6556488" y="2471912"/>
            <a:ext cx="1503631" cy="1579850"/>
          </a:xfrm>
          <a:prstGeom prst="ellipse">
            <a:avLst/>
          </a:prstGeom>
          <a:noFill/>
          <a:ln w="38100">
            <a:solidFill>
              <a:srgbClr val="F5791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3856188" y="2406557"/>
            <a:ext cx="1503631" cy="1579850"/>
          </a:xfrm>
          <a:prstGeom prst="ellipse">
            <a:avLst/>
          </a:prstGeom>
          <a:noFill/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TextovéPole 12"/>
          <p:cNvSpPr txBox="1"/>
          <p:nvPr/>
        </p:nvSpPr>
        <p:spPr>
          <a:xfrm>
            <a:off x="1187624" y="3446132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43 Kč</a:t>
            </a:r>
            <a:endParaRPr lang="cs-CZ" sz="2400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768244" y="3410949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24 Kč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067943" y="3367699"/>
            <a:ext cx="10801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 19 Kč</a:t>
            </a:r>
            <a:endParaRPr lang="cs-CZ" sz="2400" dirty="0"/>
          </a:p>
        </p:txBody>
      </p:sp>
      <p:sp>
        <p:nvSpPr>
          <p:cNvPr id="16" name="Obdélník 15"/>
          <p:cNvSpPr/>
          <p:nvPr/>
        </p:nvSpPr>
        <p:spPr>
          <a:xfrm>
            <a:off x="2366970" y="4138578"/>
            <a:ext cx="1512170" cy="37484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TextovéPole 16"/>
          <p:cNvSpPr txBox="1"/>
          <p:nvPr/>
        </p:nvSpPr>
        <p:spPr>
          <a:xfrm>
            <a:off x="2344019" y="4051762"/>
            <a:ext cx="15121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nejdražší</a:t>
            </a:r>
            <a:endParaRPr lang="cs-CZ" sz="2400" dirty="0"/>
          </a:p>
        </p:txBody>
      </p:sp>
      <p:sp>
        <p:nvSpPr>
          <p:cNvPr id="18" name="Obdélník 17"/>
          <p:cNvSpPr/>
          <p:nvPr/>
        </p:nvSpPr>
        <p:spPr>
          <a:xfrm>
            <a:off x="5148063" y="4138579"/>
            <a:ext cx="1512170" cy="374848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accent6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TextovéPole 18"/>
          <p:cNvSpPr txBox="1"/>
          <p:nvPr/>
        </p:nvSpPr>
        <p:spPr>
          <a:xfrm>
            <a:off x="5148063" y="4095170"/>
            <a:ext cx="1512169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nejlevnější</a:t>
            </a:r>
            <a:endParaRPr lang="cs-CZ" sz="2400" dirty="0"/>
          </a:p>
        </p:txBody>
      </p:sp>
      <p:sp>
        <p:nvSpPr>
          <p:cNvPr id="20" name="Obdélník 19"/>
          <p:cNvSpPr/>
          <p:nvPr/>
        </p:nvSpPr>
        <p:spPr>
          <a:xfrm>
            <a:off x="763603" y="5013176"/>
            <a:ext cx="2224221" cy="1296144"/>
          </a:xfrm>
          <a:prstGeom prst="rect">
            <a:avLst/>
          </a:prstGeom>
          <a:solidFill>
            <a:srgbClr val="FFFFCC"/>
          </a:solidFill>
          <a:ln w="381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TextovéPole 20"/>
          <p:cNvSpPr txBox="1"/>
          <p:nvPr/>
        </p:nvSpPr>
        <p:spPr>
          <a:xfrm>
            <a:off x="808342" y="5124981"/>
            <a:ext cx="222422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    50 – 43 = 7</a:t>
            </a:r>
          </a:p>
          <a:p>
            <a:r>
              <a:rPr lang="cs-CZ" sz="2400" dirty="0" smtClean="0"/>
              <a:t>Nazpět dostane       </a:t>
            </a:r>
            <a:r>
              <a:rPr lang="cs-CZ" sz="2400" dirty="0" smtClean="0">
                <a:solidFill>
                  <a:srgbClr val="FF0000"/>
                </a:solidFill>
              </a:rPr>
              <a:t>7</a:t>
            </a:r>
            <a:r>
              <a:rPr lang="cs-CZ" sz="2400" dirty="0" smtClean="0"/>
              <a:t> Kč .</a:t>
            </a:r>
            <a:endParaRPr lang="cs-CZ" sz="2400" dirty="0"/>
          </a:p>
        </p:txBody>
      </p:sp>
      <p:sp>
        <p:nvSpPr>
          <p:cNvPr id="22" name="Obdélník 21"/>
          <p:cNvSpPr/>
          <p:nvPr/>
        </p:nvSpPr>
        <p:spPr>
          <a:xfrm>
            <a:off x="3495893" y="5029166"/>
            <a:ext cx="2224221" cy="1296144"/>
          </a:xfrm>
          <a:prstGeom prst="rect">
            <a:avLst/>
          </a:prstGeom>
          <a:solidFill>
            <a:srgbClr val="FFFFCC"/>
          </a:solidFill>
          <a:ln w="38100">
            <a:solidFill>
              <a:srgbClr val="FFC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6196192" y="5013176"/>
            <a:ext cx="2224221" cy="1296144"/>
          </a:xfrm>
          <a:prstGeom prst="rect">
            <a:avLst/>
          </a:prstGeom>
          <a:solidFill>
            <a:srgbClr val="FFFFCC"/>
          </a:solidFill>
          <a:ln w="38100">
            <a:solidFill>
              <a:srgbClr val="F5791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TextovéPole 23"/>
          <p:cNvSpPr txBox="1"/>
          <p:nvPr/>
        </p:nvSpPr>
        <p:spPr>
          <a:xfrm>
            <a:off x="3523380" y="5108991"/>
            <a:ext cx="222422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  50 – 19 = 31</a:t>
            </a:r>
          </a:p>
          <a:p>
            <a:r>
              <a:rPr lang="cs-CZ" sz="2400" dirty="0" smtClean="0"/>
              <a:t>Nazpět dostane  </a:t>
            </a:r>
            <a:r>
              <a:rPr lang="cs-CZ" sz="2400" dirty="0" smtClean="0">
                <a:solidFill>
                  <a:srgbClr val="FF0000"/>
                </a:solidFill>
              </a:rPr>
              <a:t>31</a:t>
            </a:r>
            <a:r>
              <a:rPr lang="cs-CZ" sz="2400" dirty="0" smtClean="0"/>
              <a:t> Kč .</a:t>
            </a:r>
            <a:endParaRPr lang="cs-CZ" sz="2400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6196193" y="5108991"/>
            <a:ext cx="222422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 </a:t>
            </a:r>
            <a:r>
              <a:rPr lang="cs-CZ" sz="2400" dirty="0" smtClean="0">
                <a:solidFill>
                  <a:srgbClr val="FF0000"/>
                </a:solidFill>
              </a:rPr>
              <a:t>   50 – 24 = 26</a:t>
            </a:r>
          </a:p>
          <a:p>
            <a:r>
              <a:rPr lang="cs-CZ" sz="2400" dirty="0" smtClean="0"/>
              <a:t>Nazpět dostane </a:t>
            </a:r>
            <a:r>
              <a:rPr lang="cs-CZ" sz="2400" dirty="0" smtClean="0">
                <a:solidFill>
                  <a:srgbClr val="FF0000"/>
                </a:solidFill>
              </a:rPr>
              <a:t>26</a:t>
            </a:r>
            <a:r>
              <a:rPr lang="cs-CZ" sz="2400" dirty="0" smtClean="0"/>
              <a:t> Kč .</a:t>
            </a:r>
            <a:endParaRPr lang="cs-CZ" sz="2400" dirty="0"/>
          </a:p>
        </p:txBody>
      </p:sp>
      <p:sp>
        <p:nvSpPr>
          <p:cNvPr id="26" name="Obdélník 25"/>
          <p:cNvSpPr/>
          <p:nvPr/>
        </p:nvSpPr>
        <p:spPr>
          <a:xfrm>
            <a:off x="3286530" y="1711361"/>
            <a:ext cx="2524427" cy="504056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  <a:ln w="28575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TextovéPole 26"/>
          <p:cNvSpPr txBox="1"/>
          <p:nvPr/>
        </p:nvSpPr>
        <p:spPr>
          <a:xfrm>
            <a:off x="3286530" y="1692197"/>
            <a:ext cx="252442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Iva měla  </a:t>
            </a:r>
            <a:r>
              <a:rPr lang="cs-CZ" sz="2800" dirty="0" smtClean="0">
                <a:solidFill>
                  <a:srgbClr val="FF0000"/>
                </a:solidFill>
              </a:rPr>
              <a:t>50</a:t>
            </a:r>
            <a:r>
              <a:rPr lang="cs-CZ" sz="2800" dirty="0" smtClean="0"/>
              <a:t>  Kč.</a:t>
            </a:r>
            <a:endParaRPr lang="cs-CZ" sz="2800" dirty="0"/>
          </a:p>
        </p:txBody>
      </p:sp>
      <p:cxnSp>
        <p:nvCxnSpPr>
          <p:cNvPr id="12" name="Přímá spojnice se šipkou 11"/>
          <p:cNvCxnSpPr/>
          <p:nvPr/>
        </p:nvCxnSpPr>
        <p:spPr>
          <a:xfrm flipH="1" flipV="1">
            <a:off x="5359819" y="3338563"/>
            <a:ext cx="561186" cy="782222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se šipkou 28"/>
          <p:cNvCxnSpPr/>
          <p:nvPr/>
        </p:nvCxnSpPr>
        <p:spPr>
          <a:xfrm flipH="1" flipV="1">
            <a:off x="2449570" y="3312948"/>
            <a:ext cx="538254" cy="825631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4293600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187624" y="404664"/>
            <a:ext cx="6840760" cy="584775"/>
          </a:xfrm>
          <a:prstGeom prst="rect">
            <a:avLst/>
          </a:prstGeom>
          <a:solidFill>
            <a:schemeClr val="accent4">
              <a:lumMod val="40000"/>
              <a:lumOff val="60000"/>
            </a:schemeClr>
          </a:solidFill>
          <a:ln w="38100">
            <a:solidFill>
              <a:srgbClr val="7030A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" name="TextovéPole 2"/>
          <p:cNvSpPr txBox="1"/>
          <p:nvPr/>
        </p:nvSpPr>
        <p:spPr>
          <a:xfrm>
            <a:off x="1187624" y="404664"/>
            <a:ext cx="68407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chemeClr val="tx2">
                    <a:lumMod val="50000"/>
                  </a:schemeClr>
                </a:solidFill>
              </a:rPr>
              <a:t>OPIŠ DO SEŠITU A SPRÁVNĚ VYPOČÍTEJ.</a:t>
            </a:r>
            <a:endParaRPr lang="cs-CZ" sz="3200" b="1" dirty="0">
              <a:solidFill>
                <a:schemeClr val="tx2">
                  <a:lumMod val="50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619672" y="1628800"/>
            <a:ext cx="2088232" cy="194421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1619672" y="1628800"/>
            <a:ext cx="230425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100 – 4 = </a:t>
            </a:r>
            <a:r>
              <a:rPr lang="cs-CZ" sz="2800" dirty="0" smtClean="0">
                <a:solidFill>
                  <a:srgbClr val="FF0000"/>
                </a:solidFill>
              </a:rPr>
              <a:t>96</a:t>
            </a:r>
          </a:p>
          <a:p>
            <a:r>
              <a:rPr lang="cs-CZ" sz="2800" dirty="0" smtClean="0"/>
              <a:t>  60 + 5 = </a:t>
            </a:r>
            <a:r>
              <a:rPr lang="cs-CZ" sz="2800" dirty="0" smtClean="0">
                <a:solidFill>
                  <a:srgbClr val="FF0000"/>
                </a:solidFill>
              </a:rPr>
              <a:t>65</a:t>
            </a:r>
          </a:p>
          <a:p>
            <a:r>
              <a:rPr lang="cs-CZ" sz="2800" dirty="0" smtClean="0"/>
              <a:t>  40 – 7 = </a:t>
            </a:r>
            <a:r>
              <a:rPr lang="cs-CZ" sz="2800" dirty="0" smtClean="0">
                <a:solidFill>
                  <a:srgbClr val="FF0000"/>
                </a:solidFill>
              </a:rPr>
              <a:t>33</a:t>
            </a:r>
          </a:p>
          <a:p>
            <a:r>
              <a:rPr lang="cs-CZ" sz="2800" dirty="0" smtClean="0"/>
              <a:t>  90 – 3 = </a:t>
            </a:r>
            <a:r>
              <a:rPr lang="cs-CZ" sz="2800" dirty="0" smtClean="0">
                <a:solidFill>
                  <a:srgbClr val="FF0000"/>
                </a:solidFill>
              </a:rPr>
              <a:t>87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148064" y="1628800"/>
            <a:ext cx="2088232" cy="1944216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38100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5148064" y="1628800"/>
            <a:ext cx="230425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 </a:t>
            </a:r>
            <a:r>
              <a:rPr lang="cs-CZ" sz="2800" dirty="0" smtClean="0"/>
              <a:t> 50 </a:t>
            </a:r>
            <a:r>
              <a:rPr lang="cs-CZ" sz="2800" dirty="0"/>
              <a:t>+</a:t>
            </a:r>
            <a:r>
              <a:rPr lang="cs-CZ" sz="2800" dirty="0" smtClean="0"/>
              <a:t> </a:t>
            </a:r>
            <a:r>
              <a:rPr lang="cs-CZ" sz="2800" dirty="0"/>
              <a:t>1</a:t>
            </a:r>
            <a:r>
              <a:rPr lang="cs-CZ" sz="2800" dirty="0" smtClean="0"/>
              <a:t> = </a:t>
            </a:r>
            <a:r>
              <a:rPr lang="cs-CZ" sz="2800" dirty="0" smtClean="0">
                <a:solidFill>
                  <a:srgbClr val="FF0000"/>
                </a:solidFill>
              </a:rPr>
              <a:t>51</a:t>
            </a:r>
          </a:p>
          <a:p>
            <a:r>
              <a:rPr lang="cs-CZ" sz="2800" dirty="0" smtClean="0"/>
              <a:t>  30 + 8 = </a:t>
            </a:r>
            <a:r>
              <a:rPr lang="cs-CZ" sz="2800" dirty="0" smtClean="0">
                <a:solidFill>
                  <a:srgbClr val="FF0000"/>
                </a:solidFill>
              </a:rPr>
              <a:t>38</a:t>
            </a:r>
          </a:p>
          <a:p>
            <a:r>
              <a:rPr lang="cs-CZ" sz="2800" dirty="0" smtClean="0"/>
              <a:t>  80 – 6 = </a:t>
            </a:r>
            <a:r>
              <a:rPr lang="cs-CZ" sz="2800" dirty="0" smtClean="0">
                <a:solidFill>
                  <a:srgbClr val="FF0000"/>
                </a:solidFill>
              </a:rPr>
              <a:t>74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70 </a:t>
            </a:r>
            <a:r>
              <a:rPr lang="cs-CZ" sz="2800" dirty="0"/>
              <a:t>+</a:t>
            </a:r>
            <a:r>
              <a:rPr lang="cs-CZ" sz="2800" dirty="0" smtClean="0"/>
              <a:t> 9 = </a:t>
            </a:r>
            <a:r>
              <a:rPr lang="cs-CZ" sz="2800" dirty="0" smtClean="0">
                <a:solidFill>
                  <a:srgbClr val="FF0000"/>
                </a:solidFill>
              </a:rPr>
              <a:t>79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1619672" y="4205406"/>
            <a:ext cx="2088232" cy="194421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TextovéPole 8"/>
          <p:cNvSpPr txBox="1"/>
          <p:nvPr/>
        </p:nvSpPr>
        <p:spPr>
          <a:xfrm>
            <a:off x="1619672" y="4205406"/>
            <a:ext cx="230425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/>
              <a:t> </a:t>
            </a:r>
            <a:r>
              <a:rPr lang="cs-CZ" sz="2800" dirty="0" smtClean="0"/>
              <a:t> 90</a:t>
            </a:r>
            <a:r>
              <a:rPr lang="cs-CZ" sz="2800" dirty="0"/>
              <a:t> –</a:t>
            </a:r>
            <a:r>
              <a:rPr lang="cs-CZ" sz="2800" dirty="0" smtClean="0"/>
              <a:t> 3 = </a:t>
            </a:r>
            <a:r>
              <a:rPr lang="cs-CZ" sz="2800" dirty="0" smtClean="0">
                <a:solidFill>
                  <a:srgbClr val="FF0000"/>
                </a:solidFill>
              </a:rPr>
              <a:t>87</a:t>
            </a:r>
          </a:p>
          <a:p>
            <a:r>
              <a:rPr lang="cs-CZ" sz="2800" dirty="0" smtClean="0"/>
              <a:t>  30 + 2 = </a:t>
            </a:r>
            <a:r>
              <a:rPr lang="cs-CZ" sz="2800" dirty="0" smtClean="0">
                <a:solidFill>
                  <a:srgbClr val="FF0000"/>
                </a:solidFill>
              </a:rPr>
              <a:t>32</a:t>
            </a:r>
          </a:p>
          <a:p>
            <a:r>
              <a:rPr lang="cs-CZ" sz="2800" dirty="0" smtClean="0"/>
              <a:t>  60 </a:t>
            </a:r>
            <a:r>
              <a:rPr lang="cs-CZ" sz="2800" dirty="0"/>
              <a:t>–</a:t>
            </a:r>
            <a:r>
              <a:rPr lang="cs-CZ" sz="2800" dirty="0" smtClean="0"/>
              <a:t> 5 = </a:t>
            </a:r>
            <a:r>
              <a:rPr lang="cs-CZ" sz="2800" dirty="0" smtClean="0">
                <a:solidFill>
                  <a:srgbClr val="FF0000"/>
                </a:solidFill>
              </a:rPr>
              <a:t>55</a:t>
            </a:r>
          </a:p>
          <a:p>
            <a:r>
              <a:rPr lang="cs-CZ" sz="2800" dirty="0" smtClean="0"/>
              <a:t>  40 </a:t>
            </a:r>
            <a:r>
              <a:rPr lang="cs-CZ" sz="2800" dirty="0"/>
              <a:t>+</a:t>
            </a:r>
            <a:r>
              <a:rPr lang="cs-CZ" sz="2800" dirty="0" smtClean="0"/>
              <a:t> </a:t>
            </a:r>
            <a:r>
              <a:rPr lang="cs-CZ" sz="2800" dirty="0"/>
              <a:t>8</a:t>
            </a:r>
            <a:r>
              <a:rPr lang="cs-CZ" sz="2800" dirty="0" smtClean="0"/>
              <a:t> = </a:t>
            </a:r>
            <a:r>
              <a:rPr lang="cs-CZ" sz="2800" dirty="0" smtClean="0">
                <a:solidFill>
                  <a:srgbClr val="FF0000"/>
                </a:solidFill>
              </a:rPr>
              <a:t>48</a:t>
            </a:r>
            <a:endParaRPr lang="cs-CZ" sz="2800" dirty="0">
              <a:solidFill>
                <a:srgbClr val="FF0000"/>
              </a:solidFill>
            </a:endParaRPr>
          </a:p>
        </p:txBody>
      </p:sp>
      <p:sp>
        <p:nvSpPr>
          <p:cNvPr id="10" name="Obdélník 9"/>
          <p:cNvSpPr/>
          <p:nvPr/>
        </p:nvSpPr>
        <p:spPr>
          <a:xfrm>
            <a:off x="5148064" y="4205406"/>
            <a:ext cx="2088232" cy="1944216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  <a:ln w="38100">
            <a:solidFill>
              <a:schemeClr val="accent2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5148064" y="4205406"/>
            <a:ext cx="2304256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100 – 6 = </a:t>
            </a:r>
            <a:r>
              <a:rPr lang="cs-CZ" sz="2800" dirty="0" smtClean="0">
                <a:solidFill>
                  <a:srgbClr val="FF0000"/>
                </a:solidFill>
              </a:rPr>
              <a:t>94</a:t>
            </a:r>
          </a:p>
          <a:p>
            <a:r>
              <a:rPr lang="cs-CZ" sz="2800" dirty="0" smtClean="0"/>
              <a:t>  80 + 7 = </a:t>
            </a:r>
            <a:r>
              <a:rPr lang="cs-CZ" sz="2800" dirty="0" smtClean="0">
                <a:solidFill>
                  <a:srgbClr val="FF0000"/>
                </a:solidFill>
              </a:rPr>
              <a:t>87</a:t>
            </a:r>
          </a:p>
          <a:p>
            <a:r>
              <a:rPr lang="cs-CZ" sz="2800" dirty="0" smtClean="0"/>
              <a:t>  50 </a:t>
            </a:r>
            <a:r>
              <a:rPr lang="cs-CZ" sz="2800" dirty="0"/>
              <a:t>+</a:t>
            </a:r>
            <a:r>
              <a:rPr lang="cs-CZ" sz="2800" dirty="0" smtClean="0"/>
              <a:t> </a:t>
            </a:r>
            <a:r>
              <a:rPr lang="cs-CZ" sz="2800" dirty="0"/>
              <a:t>9</a:t>
            </a:r>
            <a:r>
              <a:rPr lang="cs-CZ" sz="2800" dirty="0" smtClean="0"/>
              <a:t> = </a:t>
            </a:r>
            <a:r>
              <a:rPr lang="cs-CZ" sz="2800" dirty="0" smtClean="0">
                <a:solidFill>
                  <a:srgbClr val="FF0000"/>
                </a:solidFill>
              </a:rPr>
              <a:t>59</a:t>
            </a:r>
          </a:p>
          <a:p>
            <a:r>
              <a:rPr lang="cs-CZ" sz="2800" dirty="0" smtClean="0"/>
              <a:t>  90 – 4 = </a:t>
            </a:r>
            <a:r>
              <a:rPr lang="cs-CZ" sz="2800" dirty="0" smtClean="0">
                <a:solidFill>
                  <a:srgbClr val="FF0000"/>
                </a:solidFill>
              </a:rPr>
              <a:t>86</a:t>
            </a:r>
            <a:endParaRPr lang="cs-CZ" sz="28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5756154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982662" y="79673"/>
            <a:ext cx="5533553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/>
            <a:endParaRPr lang="cs-CZ" dirty="0" smtClean="0">
              <a:solidFill>
                <a:prstClr val="black"/>
              </a:solidFill>
            </a:endParaRPr>
          </a:p>
          <a:p>
            <a:pPr lvl="0"/>
            <a:r>
              <a:rPr lang="cs-CZ" dirty="0" smtClean="0">
                <a:solidFill>
                  <a:prstClr val="black"/>
                </a:solidFill>
              </a:rPr>
              <a:t>Ilustrace</a:t>
            </a:r>
            <a:r>
              <a:rPr lang="cs-CZ" dirty="0">
                <a:solidFill>
                  <a:prstClr val="black"/>
                </a:solidFill>
              </a:rPr>
              <a:t>: </a:t>
            </a:r>
            <a:r>
              <a:rPr lang="cs-CZ" dirty="0" smtClean="0">
                <a:solidFill>
                  <a:prstClr val="black"/>
                </a:solidFill>
                <a:hlinkClick r:id="rId2"/>
              </a:rPr>
              <a:t>www.office.microsoft.com</a:t>
            </a:r>
            <a:endParaRPr lang="cs-CZ" dirty="0" smtClean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994077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95</TotalTime>
  <Words>508</Words>
  <Application>Microsoft Office PowerPoint</Application>
  <PresentationFormat>Předvádění na obrazovce (4:3)</PresentationFormat>
  <Paragraphs>106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Uzlíková</dc:creator>
  <cp:lastModifiedBy>Uzlíková</cp:lastModifiedBy>
  <cp:revision>14</cp:revision>
  <dcterms:created xsi:type="dcterms:W3CDTF">2012-08-09T21:20:22Z</dcterms:created>
  <dcterms:modified xsi:type="dcterms:W3CDTF">2012-09-14T19:33:36Z</dcterms:modified>
</cp:coreProperties>
</file>