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59" r:id="rId4"/>
    <p:sldId id="263" r:id="rId5"/>
    <p:sldId id="265" r:id="rId6"/>
    <p:sldId id="260" r:id="rId7"/>
    <p:sldId id="264" r:id="rId8"/>
    <p:sldId id="266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FFD5"/>
    <a:srgbClr val="9FFFCA"/>
    <a:srgbClr val="7DFFB8"/>
    <a:srgbClr val="ABFFD1"/>
    <a:srgbClr val="FFCCCC"/>
    <a:srgbClr val="FF99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VY_42_INOVACE_21_ROZKLADY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Rozklady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VY_42_INOVACE_21_ROZKLADY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Rozklady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85727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Rozklady dvojciferných čísel na</a:t>
            </a:r>
            <a:r>
              <a:rPr lang="cs-CZ" sz="2400" dirty="0">
                <a:latin typeface="+mj-lt"/>
                <a:cs typeface="Times New Roman" pitchFamily="18" charset="0"/>
              </a:rPr>
              <a:t> d</a:t>
            </a:r>
            <a:r>
              <a:rPr lang="cs-CZ" sz="2400" dirty="0" smtClean="0">
                <a:latin typeface="+mj-lt"/>
                <a:cs typeface="Times New Roman" pitchFamily="18" charset="0"/>
              </a:rPr>
              <a:t>esítky a jednotky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sešit)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jednotlivce nebo ve skupině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63951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Zaplať tyto částky pomocí desetikorun a jednokorun.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8371" y="1772865"/>
            <a:ext cx="2194341" cy="1584176"/>
          </a:xfrm>
          <a:prstGeom prst="rect">
            <a:avLst/>
          </a:prstGeom>
          <a:solidFill>
            <a:srgbClr val="ABFFD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15760" y="1772865"/>
            <a:ext cx="20006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45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14" name="Ovál 13"/>
          <p:cNvSpPr/>
          <p:nvPr/>
        </p:nvSpPr>
        <p:spPr>
          <a:xfrm>
            <a:off x="7545804" y="2200527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545805" y="223621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6" name="Ovál 15"/>
          <p:cNvSpPr/>
          <p:nvPr/>
        </p:nvSpPr>
        <p:spPr>
          <a:xfrm>
            <a:off x="7545805" y="2810904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561091" y="279143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67" name="Obdélník 66"/>
          <p:cNvSpPr/>
          <p:nvPr/>
        </p:nvSpPr>
        <p:spPr>
          <a:xfrm>
            <a:off x="6307700" y="4425345"/>
            <a:ext cx="2194341" cy="158417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6315089" y="4425345"/>
            <a:ext cx="20013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30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69" name="Ovál 68"/>
          <p:cNvSpPr/>
          <p:nvPr/>
        </p:nvSpPr>
        <p:spPr>
          <a:xfrm>
            <a:off x="7545133" y="4853007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7545134" y="488869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71" name="Ovál 70"/>
          <p:cNvSpPr/>
          <p:nvPr/>
        </p:nvSpPr>
        <p:spPr>
          <a:xfrm>
            <a:off x="7545134" y="5463384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7560420" y="544391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79" name="Obdélník 78"/>
          <p:cNvSpPr/>
          <p:nvPr/>
        </p:nvSpPr>
        <p:spPr>
          <a:xfrm>
            <a:off x="3433250" y="1758619"/>
            <a:ext cx="2194341" cy="15841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3433250" y="1798242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26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81" name="Ovál 80"/>
          <p:cNvSpPr/>
          <p:nvPr/>
        </p:nvSpPr>
        <p:spPr>
          <a:xfrm>
            <a:off x="4799070" y="2207754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4790755" y="226016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3" name="Ovál 82"/>
          <p:cNvSpPr/>
          <p:nvPr/>
        </p:nvSpPr>
        <p:spPr>
          <a:xfrm>
            <a:off x="4785215" y="2822518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4799070" y="285470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85" name="Obdélník 84"/>
          <p:cNvSpPr/>
          <p:nvPr/>
        </p:nvSpPr>
        <p:spPr>
          <a:xfrm>
            <a:off x="606323" y="1758349"/>
            <a:ext cx="2194341" cy="15841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613712" y="1758349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63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87" name="Ovál 86"/>
          <p:cNvSpPr/>
          <p:nvPr/>
        </p:nvSpPr>
        <p:spPr>
          <a:xfrm>
            <a:off x="1843756" y="2186011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1843757" y="222169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9" name="Ovál 88"/>
          <p:cNvSpPr/>
          <p:nvPr/>
        </p:nvSpPr>
        <p:spPr>
          <a:xfrm>
            <a:off x="1843757" y="2796388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1859043" y="277692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91" name="Obdélník 90"/>
          <p:cNvSpPr/>
          <p:nvPr/>
        </p:nvSpPr>
        <p:spPr>
          <a:xfrm>
            <a:off x="3450922" y="4386563"/>
            <a:ext cx="2194341" cy="158417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3450922" y="4426186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99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93" name="Ovál 92"/>
          <p:cNvSpPr/>
          <p:nvPr/>
        </p:nvSpPr>
        <p:spPr>
          <a:xfrm>
            <a:off x="4816742" y="4835698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4808427" y="4888109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95" name="Ovál 94"/>
          <p:cNvSpPr/>
          <p:nvPr/>
        </p:nvSpPr>
        <p:spPr>
          <a:xfrm>
            <a:off x="4802887" y="5450462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4816742" y="548264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97" name="Obdélník 96"/>
          <p:cNvSpPr/>
          <p:nvPr/>
        </p:nvSpPr>
        <p:spPr>
          <a:xfrm>
            <a:off x="623995" y="4386293"/>
            <a:ext cx="2194341" cy="158417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TextovéPole 97"/>
          <p:cNvSpPr txBox="1"/>
          <p:nvPr/>
        </p:nvSpPr>
        <p:spPr>
          <a:xfrm>
            <a:off x="631384" y="4386293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74 Kč</a:t>
            </a:r>
          </a:p>
          <a:p>
            <a:r>
              <a:rPr lang="cs-CZ" sz="3200" b="1" dirty="0" smtClean="0"/>
              <a:t>     ___</a:t>
            </a:r>
          </a:p>
          <a:p>
            <a:r>
              <a:rPr lang="cs-CZ" sz="3200" b="1" dirty="0" smtClean="0"/>
              <a:t>     ___</a:t>
            </a:r>
            <a:endParaRPr lang="cs-CZ" sz="3200" b="1" dirty="0"/>
          </a:p>
        </p:txBody>
      </p:sp>
      <p:sp>
        <p:nvSpPr>
          <p:cNvPr id="99" name="Ovál 98"/>
          <p:cNvSpPr/>
          <p:nvPr/>
        </p:nvSpPr>
        <p:spPr>
          <a:xfrm>
            <a:off x="1861428" y="4813955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TextovéPole 99"/>
          <p:cNvSpPr txBox="1"/>
          <p:nvPr/>
        </p:nvSpPr>
        <p:spPr>
          <a:xfrm>
            <a:off x="1861429" y="4849639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01" name="Ovál 100"/>
          <p:cNvSpPr/>
          <p:nvPr/>
        </p:nvSpPr>
        <p:spPr>
          <a:xfrm>
            <a:off x="1861429" y="5424332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1876715" y="540486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8447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 rot="10800000">
            <a:off x="7164284" y="772545"/>
            <a:ext cx="1728192" cy="5112568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375375" y="2420888"/>
            <a:ext cx="18002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Rozlož</a:t>
            </a:r>
          </a:p>
          <a:p>
            <a:r>
              <a:rPr lang="cs-CZ" sz="2800" b="1" dirty="0"/>
              <a:t>č</a:t>
            </a:r>
            <a:r>
              <a:rPr lang="cs-CZ" sz="2800" b="1" dirty="0" smtClean="0"/>
              <a:t>ísla na desítky a jednotky.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4932036" y="1141301"/>
            <a:ext cx="2088232" cy="43924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67490" y="1132584"/>
            <a:ext cx="1800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= 30 + 9</a:t>
            </a:r>
          </a:p>
          <a:p>
            <a:r>
              <a:rPr lang="cs-CZ" sz="2800" dirty="0" smtClean="0"/>
              <a:t>67 = _____</a:t>
            </a:r>
          </a:p>
          <a:p>
            <a:r>
              <a:rPr lang="cs-CZ" sz="2800" dirty="0" smtClean="0"/>
              <a:t>84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95 =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42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58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6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29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13 = </a:t>
            </a:r>
            <a:r>
              <a:rPr lang="cs-CZ" sz="2800" dirty="0"/>
              <a:t>_____</a:t>
            </a:r>
            <a:endParaRPr lang="cs-CZ" sz="2800" dirty="0" smtClean="0"/>
          </a:p>
          <a:p>
            <a:r>
              <a:rPr lang="cs-CZ" sz="2800" dirty="0" smtClean="0"/>
              <a:t>71 = </a:t>
            </a:r>
            <a:r>
              <a:rPr lang="cs-CZ" sz="2800" dirty="0"/>
              <a:t>_____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63385" y="1196752"/>
            <a:ext cx="2295400" cy="4392488"/>
          </a:xfrm>
          <a:prstGeom prst="rect">
            <a:avLst/>
          </a:prstGeom>
          <a:solidFill>
            <a:srgbClr val="ABFFD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12012" y="1132584"/>
            <a:ext cx="208823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desítek            2 jednotky</a:t>
            </a:r>
          </a:p>
          <a:p>
            <a:r>
              <a:rPr lang="cs-CZ" sz="2800" dirty="0" smtClean="0"/>
              <a:t>3 desítky            6 jednotek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desítek        </a:t>
            </a:r>
            <a:r>
              <a:rPr lang="cs-CZ" sz="2800" dirty="0" smtClean="0"/>
              <a:t>  4 jednotky</a:t>
            </a:r>
          </a:p>
          <a:p>
            <a:r>
              <a:rPr lang="cs-CZ" sz="2800" dirty="0"/>
              <a:t>6 desítek          9 </a:t>
            </a:r>
            <a:r>
              <a:rPr lang="cs-CZ" sz="2800" dirty="0" smtClean="0"/>
              <a:t>jednotek</a:t>
            </a:r>
          </a:p>
          <a:p>
            <a:r>
              <a:rPr lang="cs-CZ" sz="2800" dirty="0" smtClean="0"/>
              <a:t>2 desítky</a:t>
            </a:r>
          </a:p>
          <a:p>
            <a:r>
              <a:rPr lang="cs-CZ" sz="2800" dirty="0" smtClean="0"/>
              <a:t>7 jednotek</a:t>
            </a:r>
            <a:endParaRPr lang="cs-CZ" sz="2800" dirty="0"/>
          </a:p>
          <a:p>
            <a:endParaRPr lang="cs-CZ" sz="2800" dirty="0"/>
          </a:p>
          <a:p>
            <a:endParaRPr lang="cs-CZ" sz="2400" dirty="0"/>
          </a:p>
          <a:p>
            <a:endParaRPr lang="cs-CZ" sz="2400" dirty="0" smtClean="0"/>
          </a:p>
        </p:txBody>
      </p:sp>
      <p:sp>
        <p:nvSpPr>
          <p:cNvPr id="8" name="Šipka doprava 7"/>
          <p:cNvSpPr/>
          <p:nvPr/>
        </p:nvSpPr>
        <p:spPr>
          <a:xfrm>
            <a:off x="230529" y="787480"/>
            <a:ext cx="1728192" cy="5112568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40695" y="2851775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Zapiš tato čísla.</a:t>
            </a:r>
            <a:endParaRPr lang="cs-CZ" sz="28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114213" y="2060848"/>
            <a:ext cx="234457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32584" y="2913920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32584" y="3774977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32584" y="4581128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813387" y="2331047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13387" y="1415268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4547" y="3977652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813387" y="4871652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784547" y="3133878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52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2647" y="888577"/>
            <a:ext cx="3240360" cy="728791"/>
          </a:xfrm>
          <a:prstGeom prst="rect">
            <a:avLst/>
          </a:prstGeom>
          <a:solidFill>
            <a:srgbClr val="B3FFD5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86399" y="960584"/>
            <a:ext cx="3132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DOPLŇ TABULKY.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8974" y="2552816"/>
            <a:ext cx="3385801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420479" y="2552816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00399" y="3344904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00399" y="2578534"/>
            <a:ext cx="3384376" cy="2985433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3200" b="1" dirty="0" smtClean="0"/>
              <a:t>+      9    4     2     7       </a:t>
            </a:r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3200" b="1" dirty="0" smtClean="0"/>
              <a:t>50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70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40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20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700399" y="3992976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0399" y="4514535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0399" y="5001088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068551" y="2552816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751202" y="2578534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436703" y="2559082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084775" y="2578534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946021" y="2533364"/>
            <a:ext cx="3385801" cy="30243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5667526" y="2533364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947446" y="3325452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947446" y="2559082"/>
            <a:ext cx="3384376" cy="298543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3200" b="1" dirty="0" smtClean="0"/>
              <a:t>-      4    </a:t>
            </a:r>
            <a:r>
              <a:rPr lang="cs-CZ" sz="3200" b="1" dirty="0"/>
              <a:t>2</a:t>
            </a:r>
            <a:r>
              <a:rPr lang="cs-CZ" sz="3200" b="1" dirty="0" smtClean="0"/>
              <a:t>     </a:t>
            </a:r>
            <a:r>
              <a:rPr lang="cs-CZ" sz="3200" b="1" dirty="0"/>
              <a:t>5</a:t>
            </a:r>
            <a:r>
              <a:rPr lang="cs-CZ" sz="3200" b="1" dirty="0" smtClean="0"/>
              <a:t>      8       </a:t>
            </a:r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3200" b="1" dirty="0"/>
              <a:t>6</a:t>
            </a:r>
            <a:r>
              <a:rPr lang="cs-CZ" sz="3200" b="1" dirty="0" smtClean="0"/>
              <a:t>0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80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30 </a:t>
            </a:r>
          </a:p>
          <a:p>
            <a:r>
              <a:rPr lang="cs-CZ" sz="3200" b="1" dirty="0"/>
              <a:t> 5</a:t>
            </a:r>
            <a:r>
              <a:rPr lang="cs-CZ" sz="3200" b="1" dirty="0" smtClean="0"/>
              <a:t>0</a:t>
            </a:r>
          </a:p>
        </p:txBody>
      </p:sp>
      <p:cxnSp>
        <p:nvCxnSpPr>
          <p:cNvPr id="38" name="Přímá spojnice 37"/>
          <p:cNvCxnSpPr/>
          <p:nvPr/>
        </p:nvCxnSpPr>
        <p:spPr>
          <a:xfrm>
            <a:off x="4947446" y="3973524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947446" y="4495083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947446" y="4981636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315598" y="2533364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6998249" y="2559082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7683750" y="2539630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8331822" y="2559082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947446" y="3344904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667526" y="2520179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508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63951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Zaplať tyto částky pomocí desetikorun a jednokorun.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8371" y="1772865"/>
            <a:ext cx="2194341" cy="1584176"/>
          </a:xfrm>
          <a:prstGeom prst="rect">
            <a:avLst/>
          </a:prstGeom>
          <a:solidFill>
            <a:srgbClr val="ABFFD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15760" y="1772865"/>
            <a:ext cx="20006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45 Kč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4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545804" y="2200527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545805" y="223621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6" name="Ovál 15"/>
          <p:cNvSpPr/>
          <p:nvPr/>
        </p:nvSpPr>
        <p:spPr>
          <a:xfrm>
            <a:off x="7545805" y="2810904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561091" y="279143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67" name="Obdélník 66"/>
          <p:cNvSpPr/>
          <p:nvPr/>
        </p:nvSpPr>
        <p:spPr>
          <a:xfrm>
            <a:off x="6307700" y="4425345"/>
            <a:ext cx="2194341" cy="158417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6315089" y="4425345"/>
            <a:ext cx="20013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30 Kč</a:t>
            </a:r>
          </a:p>
          <a:p>
            <a:r>
              <a:rPr lang="cs-CZ" sz="3200" b="1" dirty="0" smtClean="0"/>
              <a:t>        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7545133" y="4853007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7545134" y="488869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71" name="Ovál 70"/>
          <p:cNvSpPr/>
          <p:nvPr/>
        </p:nvSpPr>
        <p:spPr>
          <a:xfrm>
            <a:off x="7545134" y="5463384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7560420" y="544391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79" name="Obdélník 78"/>
          <p:cNvSpPr/>
          <p:nvPr/>
        </p:nvSpPr>
        <p:spPr>
          <a:xfrm>
            <a:off x="3433250" y="1758619"/>
            <a:ext cx="2194341" cy="15841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3433250" y="1798242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26 Kč</a:t>
            </a:r>
          </a:p>
          <a:p>
            <a:r>
              <a:rPr lang="cs-CZ" sz="3200" b="1" dirty="0" smtClean="0"/>
              <a:t>        </a:t>
            </a:r>
            <a:r>
              <a:rPr lang="cs-CZ" sz="3200" b="1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3200" b="1" dirty="0" smtClean="0"/>
              <a:t>        </a:t>
            </a:r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4799070" y="2207754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4790755" y="226016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3" name="Ovál 82"/>
          <p:cNvSpPr/>
          <p:nvPr/>
        </p:nvSpPr>
        <p:spPr>
          <a:xfrm>
            <a:off x="4785215" y="2822518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4799070" y="285470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85" name="Obdélník 84"/>
          <p:cNvSpPr/>
          <p:nvPr/>
        </p:nvSpPr>
        <p:spPr>
          <a:xfrm>
            <a:off x="606323" y="1758349"/>
            <a:ext cx="2194341" cy="15841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613712" y="1758349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63 Kč</a:t>
            </a:r>
          </a:p>
          <a:p>
            <a:r>
              <a:rPr lang="cs-CZ" sz="3200" b="1" dirty="0" smtClean="0"/>
              <a:t>        </a:t>
            </a:r>
            <a:r>
              <a:rPr lang="cs-CZ" sz="32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3200" b="1" dirty="0" smtClean="0"/>
              <a:t>       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1843756" y="2186011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1843757" y="222169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9" name="Ovál 88"/>
          <p:cNvSpPr/>
          <p:nvPr/>
        </p:nvSpPr>
        <p:spPr>
          <a:xfrm>
            <a:off x="1843757" y="2796388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1859043" y="277692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91" name="Obdélník 90"/>
          <p:cNvSpPr/>
          <p:nvPr/>
        </p:nvSpPr>
        <p:spPr>
          <a:xfrm>
            <a:off x="3450922" y="4386563"/>
            <a:ext cx="2194341" cy="158417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3450922" y="4426186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99 Kč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9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4816742" y="4835698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4808427" y="4888109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95" name="Ovál 94"/>
          <p:cNvSpPr/>
          <p:nvPr/>
        </p:nvSpPr>
        <p:spPr>
          <a:xfrm>
            <a:off x="4802887" y="5450462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4816742" y="548264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97" name="Obdélník 96"/>
          <p:cNvSpPr/>
          <p:nvPr/>
        </p:nvSpPr>
        <p:spPr>
          <a:xfrm>
            <a:off x="623995" y="4386293"/>
            <a:ext cx="2194341" cy="158417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TextovéPole 97"/>
          <p:cNvSpPr txBox="1"/>
          <p:nvPr/>
        </p:nvSpPr>
        <p:spPr>
          <a:xfrm>
            <a:off x="631384" y="4386293"/>
            <a:ext cx="2493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74 Kč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7</a:t>
            </a:r>
          </a:p>
          <a:p>
            <a:r>
              <a:rPr lang="cs-CZ" sz="3200" b="1" dirty="0" smtClean="0"/>
              <a:t>    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1861428" y="4813955"/>
            <a:ext cx="554895" cy="5232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TextovéPole 99"/>
          <p:cNvSpPr txBox="1"/>
          <p:nvPr/>
        </p:nvSpPr>
        <p:spPr>
          <a:xfrm>
            <a:off x="1861429" y="4849639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01" name="Ovál 100"/>
          <p:cNvSpPr/>
          <p:nvPr/>
        </p:nvSpPr>
        <p:spPr>
          <a:xfrm>
            <a:off x="1861429" y="5424332"/>
            <a:ext cx="554895" cy="52322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1876715" y="540486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6511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 rot="10800000">
            <a:off x="7164284" y="772545"/>
            <a:ext cx="1728192" cy="5112568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375375" y="2420888"/>
            <a:ext cx="18002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Rozlož</a:t>
            </a:r>
          </a:p>
          <a:p>
            <a:r>
              <a:rPr lang="cs-CZ" sz="2800" b="1" dirty="0"/>
              <a:t>č</a:t>
            </a:r>
            <a:r>
              <a:rPr lang="cs-CZ" sz="2800" b="1" dirty="0" smtClean="0"/>
              <a:t>ísla na desítky a jednotky.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4932036" y="1141301"/>
            <a:ext cx="2088232" cy="43924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67490" y="1132584"/>
            <a:ext cx="1800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= 30 + 9</a:t>
            </a:r>
          </a:p>
          <a:p>
            <a:r>
              <a:rPr lang="cs-CZ" sz="2800" dirty="0" smtClean="0"/>
              <a:t>67 = </a:t>
            </a:r>
            <a:r>
              <a:rPr lang="cs-CZ" sz="2800" dirty="0" smtClean="0">
                <a:solidFill>
                  <a:srgbClr val="FF0000"/>
                </a:solidFill>
              </a:rPr>
              <a:t>60 + 7</a:t>
            </a:r>
            <a:endParaRPr lang="cs-CZ" sz="2800" dirty="0" smtClean="0"/>
          </a:p>
          <a:p>
            <a:r>
              <a:rPr lang="cs-CZ" sz="2800" dirty="0" smtClean="0"/>
              <a:t>84 = </a:t>
            </a:r>
            <a:r>
              <a:rPr lang="cs-CZ" sz="2800" dirty="0" smtClean="0">
                <a:solidFill>
                  <a:srgbClr val="FF0000"/>
                </a:solidFill>
              </a:rPr>
              <a:t>80 + 4</a:t>
            </a:r>
            <a:endParaRPr lang="cs-CZ" sz="2800" dirty="0" smtClean="0"/>
          </a:p>
          <a:p>
            <a:r>
              <a:rPr lang="cs-CZ" sz="2800" dirty="0" smtClean="0"/>
              <a:t>95 = </a:t>
            </a:r>
            <a:r>
              <a:rPr lang="cs-CZ" sz="2800" dirty="0" smtClean="0">
                <a:solidFill>
                  <a:srgbClr val="FF0000"/>
                </a:solidFill>
              </a:rPr>
              <a:t>90 + 5</a:t>
            </a:r>
            <a:endParaRPr lang="cs-CZ" sz="2800" dirty="0" smtClean="0"/>
          </a:p>
          <a:p>
            <a:r>
              <a:rPr lang="cs-CZ" sz="2800" dirty="0" smtClean="0"/>
              <a:t>42 = </a:t>
            </a:r>
            <a:r>
              <a:rPr lang="cs-CZ" sz="2800" dirty="0" smtClean="0">
                <a:solidFill>
                  <a:srgbClr val="FF0000"/>
                </a:solidFill>
              </a:rPr>
              <a:t>40 + 2</a:t>
            </a:r>
            <a:endParaRPr lang="cs-CZ" sz="2800" dirty="0" smtClean="0"/>
          </a:p>
          <a:p>
            <a:r>
              <a:rPr lang="cs-CZ" sz="2800" dirty="0" smtClean="0"/>
              <a:t>58 = </a:t>
            </a:r>
            <a:r>
              <a:rPr lang="cs-CZ" sz="2800" dirty="0" smtClean="0">
                <a:solidFill>
                  <a:srgbClr val="FF0000"/>
                </a:solidFill>
              </a:rPr>
              <a:t>50 + 8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6 =   </a:t>
            </a:r>
            <a:r>
              <a:rPr lang="cs-CZ" sz="2800" dirty="0" smtClean="0">
                <a:solidFill>
                  <a:srgbClr val="FF0000"/>
                </a:solidFill>
              </a:rPr>
              <a:t>0 + 6</a:t>
            </a:r>
            <a:endParaRPr lang="cs-CZ" sz="2800" dirty="0" smtClean="0"/>
          </a:p>
          <a:p>
            <a:r>
              <a:rPr lang="cs-CZ" sz="2800" dirty="0" smtClean="0"/>
              <a:t>29 = </a:t>
            </a:r>
            <a:r>
              <a:rPr lang="cs-CZ" sz="2800" dirty="0" smtClean="0">
                <a:solidFill>
                  <a:srgbClr val="FF0000"/>
                </a:solidFill>
              </a:rPr>
              <a:t>20 + 9</a:t>
            </a:r>
            <a:endParaRPr lang="cs-CZ" sz="2800" dirty="0" smtClean="0"/>
          </a:p>
          <a:p>
            <a:r>
              <a:rPr lang="cs-CZ" sz="2800" dirty="0" smtClean="0"/>
              <a:t>13 = </a:t>
            </a:r>
            <a:r>
              <a:rPr lang="cs-CZ" sz="2800" dirty="0" smtClean="0">
                <a:solidFill>
                  <a:srgbClr val="FF0000"/>
                </a:solidFill>
              </a:rPr>
              <a:t>10 + 3</a:t>
            </a:r>
            <a:endParaRPr lang="cs-CZ" sz="2800" dirty="0" smtClean="0"/>
          </a:p>
          <a:p>
            <a:r>
              <a:rPr lang="cs-CZ" sz="2800" dirty="0" smtClean="0"/>
              <a:t>71 = </a:t>
            </a:r>
            <a:r>
              <a:rPr lang="cs-CZ" sz="2800" dirty="0" smtClean="0">
                <a:solidFill>
                  <a:srgbClr val="FF0000"/>
                </a:solidFill>
              </a:rPr>
              <a:t>70 + 1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163385" y="1196752"/>
            <a:ext cx="2295400" cy="4392488"/>
          </a:xfrm>
          <a:prstGeom prst="rect">
            <a:avLst/>
          </a:prstGeom>
          <a:solidFill>
            <a:srgbClr val="ABFFD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12012" y="1132584"/>
            <a:ext cx="208823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desítek            2 jednotky</a:t>
            </a:r>
          </a:p>
          <a:p>
            <a:r>
              <a:rPr lang="cs-CZ" sz="2800" dirty="0" smtClean="0"/>
              <a:t>3 desítky            6 jednotek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desítek        </a:t>
            </a:r>
            <a:r>
              <a:rPr lang="cs-CZ" sz="2800" dirty="0" smtClean="0"/>
              <a:t>  4 jednotky</a:t>
            </a:r>
          </a:p>
          <a:p>
            <a:r>
              <a:rPr lang="cs-CZ" sz="2800" dirty="0"/>
              <a:t>6 desítek          9 </a:t>
            </a:r>
            <a:r>
              <a:rPr lang="cs-CZ" sz="2800" dirty="0" smtClean="0"/>
              <a:t>jednotek</a:t>
            </a:r>
          </a:p>
          <a:p>
            <a:r>
              <a:rPr lang="cs-CZ" sz="2800" dirty="0" smtClean="0"/>
              <a:t>2 desítky</a:t>
            </a:r>
          </a:p>
          <a:p>
            <a:r>
              <a:rPr lang="cs-CZ" sz="2800" dirty="0" smtClean="0"/>
              <a:t>7 jednotek</a:t>
            </a:r>
            <a:endParaRPr lang="cs-CZ" sz="2800" dirty="0"/>
          </a:p>
          <a:p>
            <a:endParaRPr lang="cs-CZ" sz="2800" dirty="0"/>
          </a:p>
          <a:p>
            <a:endParaRPr lang="cs-CZ" sz="2400" dirty="0"/>
          </a:p>
          <a:p>
            <a:endParaRPr lang="cs-CZ" sz="2400" dirty="0" smtClean="0"/>
          </a:p>
        </p:txBody>
      </p:sp>
      <p:sp>
        <p:nvSpPr>
          <p:cNvPr id="8" name="Šipka doprava 7"/>
          <p:cNvSpPr/>
          <p:nvPr/>
        </p:nvSpPr>
        <p:spPr>
          <a:xfrm>
            <a:off x="230529" y="787480"/>
            <a:ext cx="1728192" cy="5112568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40695" y="2851775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Zapiš tato čísla.</a:t>
            </a:r>
            <a:endParaRPr lang="cs-CZ" sz="28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114213" y="2060848"/>
            <a:ext cx="234457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32584" y="2913920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32584" y="3774977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32584" y="4581128"/>
            <a:ext cx="2326201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813387" y="2331047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2328555"/>
            <a:ext cx="556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813387" y="1415268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779912" y="1412776"/>
            <a:ext cx="556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784547" y="3977652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751072" y="3975160"/>
            <a:ext cx="556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13387" y="4871652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779912" y="4869160"/>
            <a:ext cx="556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784547" y="3133878"/>
            <a:ext cx="43204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751072" y="3131386"/>
            <a:ext cx="556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84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36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2647" y="888577"/>
            <a:ext cx="3240360" cy="728791"/>
          </a:xfrm>
          <a:prstGeom prst="rect">
            <a:avLst/>
          </a:prstGeom>
          <a:solidFill>
            <a:srgbClr val="B3FFD5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86399" y="960584"/>
            <a:ext cx="3132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DOPLŇ TABULKY.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8974" y="2552816"/>
            <a:ext cx="3385801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420479" y="2552816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00399" y="3344904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00399" y="2578534"/>
            <a:ext cx="3384376" cy="2985433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3200" b="1" dirty="0" smtClean="0"/>
              <a:t>+      9    4     2     7       </a:t>
            </a:r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3200" b="1" dirty="0" smtClean="0"/>
              <a:t>50   </a:t>
            </a:r>
            <a:r>
              <a:rPr lang="cs-CZ" sz="3200" b="1" dirty="0" smtClean="0">
                <a:solidFill>
                  <a:srgbClr val="FF0000"/>
                </a:solidFill>
              </a:rPr>
              <a:t>59   54   52  57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70</a:t>
            </a:r>
            <a:r>
              <a:rPr lang="cs-CZ" sz="3200" b="1" dirty="0" smtClean="0">
                <a:solidFill>
                  <a:srgbClr val="FF0000"/>
                </a:solidFill>
              </a:rPr>
              <a:t>   79   74   72  77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40</a:t>
            </a:r>
            <a:r>
              <a:rPr lang="cs-CZ" sz="3200" b="1" dirty="0" smtClean="0">
                <a:solidFill>
                  <a:srgbClr val="FF0000"/>
                </a:solidFill>
              </a:rPr>
              <a:t>   49   44   42  47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20</a:t>
            </a:r>
            <a:r>
              <a:rPr lang="cs-CZ" sz="3200" b="1" dirty="0" smtClean="0">
                <a:solidFill>
                  <a:srgbClr val="FF0000"/>
                </a:solidFill>
              </a:rPr>
              <a:t>   29   24   22  27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700399" y="3992976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0399" y="4514535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0399" y="5001088"/>
            <a:ext cx="338437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068551" y="2552816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751202" y="2578534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436703" y="2559082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084775" y="2578534"/>
            <a:ext cx="0" cy="302433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946021" y="2533364"/>
            <a:ext cx="3385801" cy="30243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5667526" y="2533364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947446" y="3325452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947446" y="2559082"/>
            <a:ext cx="3384376" cy="298543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3200" b="1" dirty="0" smtClean="0"/>
              <a:t>-      4    </a:t>
            </a:r>
            <a:r>
              <a:rPr lang="cs-CZ" sz="3200" b="1" dirty="0"/>
              <a:t>2</a:t>
            </a:r>
            <a:r>
              <a:rPr lang="cs-CZ" sz="3200" b="1" dirty="0" smtClean="0"/>
              <a:t>     </a:t>
            </a:r>
            <a:r>
              <a:rPr lang="cs-CZ" sz="3200" b="1" dirty="0"/>
              <a:t>5</a:t>
            </a:r>
            <a:r>
              <a:rPr lang="cs-CZ" sz="3200" b="1" dirty="0" smtClean="0"/>
              <a:t>      8       </a:t>
            </a:r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3200" b="1" dirty="0" smtClean="0"/>
              <a:t>60   </a:t>
            </a:r>
            <a:r>
              <a:rPr lang="cs-CZ" sz="3200" b="1" dirty="0" smtClean="0">
                <a:solidFill>
                  <a:srgbClr val="FF0000"/>
                </a:solidFill>
              </a:rPr>
              <a:t>56   58  55   52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80   </a:t>
            </a:r>
            <a:r>
              <a:rPr lang="cs-CZ" sz="3200" b="1" dirty="0" smtClean="0">
                <a:solidFill>
                  <a:srgbClr val="FF0000"/>
                </a:solidFill>
              </a:rPr>
              <a:t>76   78  75   72 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30   </a:t>
            </a:r>
            <a:r>
              <a:rPr lang="cs-CZ" sz="3200" b="1" dirty="0" smtClean="0">
                <a:solidFill>
                  <a:srgbClr val="FF0000"/>
                </a:solidFill>
              </a:rPr>
              <a:t>26   28  25   22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50   </a:t>
            </a:r>
            <a:r>
              <a:rPr lang="cs-CZ" sz="3200" b="1" dirty="0" smtClean="0">
                <a:solidFill>
                  <a:srgbClr val="FF0000"/>
                </a:solidFill>
              </a:rPr>
              <a:t>46   48  45   42</a:t>
            </a:r>
          </a:p>
        </p:txBody>
      </p:sp>
      <p:cxnSp>
        <p:nvCxnSpPr>
          <p:cNvPr id="38" name="Přímá spojnice 37"/>
          <p:cNvCxnSpPr/>
          <p:nvPr/>
        </p:nvCxnSpPr>
        <p:spPr>
          <a:xfrm>
            <a:off x="4947446" y="3973524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947446" y="4495083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947446" y="4981636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315598" y="2533364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6998249" y="2559082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7683750" y="2539630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8331822" y="2559082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947446" y="3344904"/>
            <a:ext cx="3384376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667526" y="2520179"/>
            <a:ext cx="0" cy="30243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0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466</Words>
  <Application>Microsoft Office PowerPoint</Application>
  <PresentationFormat>Předvádění na obrazovce (4:3)</PresentationFormat>
  <Paragraphs>154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2012-08-09T21:20:22Z</dcterms:created>
  <dcterms:modified xsi:type="dcterms:W3CDTF">2012-09-15T20:49:32Z</dcterms:modified>
</cp:coreProperties>
</file>