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7" r:id="rId3"/>
    <p:sldId id="259" r:id="rId4"/>
    <p:sldId id="261" r:id="rId5"/>
    <p:sldId id="266" r:id="rId6"/>
    <p:sldId id="260" r:id="rId7"/>
    <p:sldId id="262" r:id="rId8"/>
    <p:sldId id="265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0B288"/>
    <a:srgbClr val="C10FB4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1398" y="-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VY_42_INOVACE_22_SČÍTÁNÍ TYP 54+23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typ 54+23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89D7D8-A904-4F09-B2C6-3FE4A4B997F4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2AFF30B-A575-4A43-89F3-1C4DF71C0435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0674979-8B0E-4C4C-835C-AF0671EB9AEF}" type="presOf" srcId="{445C7998-7549-48B0-BD68-D4F0167F02E5}" destId="{BC35EE03-4121-4EF9-923D-7CB6D30D358D}" srcOrd="0" destOrd="0" presId="urn:microsoft.com/office/officeart/2005/8/layout/target3"/>
    <dgm:cxn modelId="{CA53005A-9831-4765-96C6-297A79822710}" type="presOf" srcId="{FBBFC3EA-9D9D-4F3A-BEA6-9C2C0E46BF20}" destId="{832BF48F-0145-4429-9E02-8FCA946CCE9E}" srcOrd="1" destOrd="0" presId="urn:microsoft.com/office/officeart/2005/8/layout/target3"/>
    <dgm:cxn modelId="{847D67AD-30D3-4FB7-BB0C-27B05D0BB6B0}" type="presOf" srcId="{39F8B381-5807-488E-AC22-73DD4140ED4A}" destId="{71045F8C-00FA-488E-A7BD-E2E6753D979D}" srcOrd="0" destOrd="0" presId="urn:microsoft.com/office/officeart/2005/8/layout/target3"/>
    <dgm:cxn modelId="{28298688-F978-46EC-ADFF-8D91157364AC}" type="presOf" srcId="{019433A1-1324-4DE1-9E6F-32B851095F74}" destId="{A3817367-F2BC-482F-8832-FA00B51DCCF3}" srcOrd="0" destOrd="0" presId="urn:microsoft.com/office/officeart/2005/8/layout/target3"/>
    <dgm:cxn modelId="{A01E3900-0CBF-42AB-A451-9B6ADDD6037F}" type="presOf" srcId="{C73C7642-F245-4585-8F88-243F9FAEF6CA}" destId="{97289DF2-90F4-4EC2-A9FC-633B00BAB610}" srcOrd="0" destOrd="0" presId="urn:microsoft.com/office/officeart/2005/8/layout/target3"/>
    <dgm:cxn modelId="{0B66F9C4-4AD6-4794-9413-BF66F2A64948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B0C73BC-3771-4824-B41D-1306B80B6E8D}" type="presOf" srcId="{019433A1-1324-4DE1-9E6F-32B851095F74}" destId="{E7297F21-D4FD-4A41-AE58-814D01A6B5E7}" srcOrd="1" destOrd="0" presId="urn:microsoft.com/office/officeart/2005/8/layout/target3"/>
    <dgm:cxn modelId="{D99CD080-2ED4-40D7-949B-CA065BAC0C56}" type="presOf" srcId="{445C7998-7549-48B0-BD68-D4F0167F02E5}" destId="{4D19AB04-24FA-40C2-B203-52AE3D15E171}" srcOrd="1" destOrd="0" presId="urn:microsoft.com/office/officeart/2005/8/layout/target3"/>
    <dgm:cxn modelId="{BACDEAFE-4FD8-4889-9E30-686289AE9671}" type="presOf" srcId="{C73C7642-F245-4585-8F88-243F9FAEF6CA}" destId="{AA41A67C-3D3F-4AE9-9E0F-5D7F7BB2E741}" srcOrd="1" destOrd="0" presId="urn:microsoft.com/office/officeart/2005/8/layout/target3"/>
    <dgm:cxn modelId="{480E30CF-FB58-4310-9B2C-DA1ABC012861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27B2617-237C-4F14-8882-959CAD1888BA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0D0D370-3913-40BA-9B17-5A5A9F49E946}" type="presParOf" srcId="{71045F8C-00FA-488E-A7BD-E2E6753D979D}" destId="{3577EC6B-C980-4F34-8C69-4365E7B8FC8C}" srcOrd="0" destOrd="0" presId="urn:microsoft.com/office/officeart/2005/8/layout/target3"/>
    <dgm:cxn modelId="{55CF8FD6-ED02-4332-940B-823913799B04}" type="presParOf" srcId="{71045F8C-00FA-488E-A7BD-E2E6753D979D}" destId="{6940EB87-DC1D-4BC3-9408-9AC2E1FFC039}" srcOrd="1" destOrd="0" presId="urn:microsoft.com/office/officeart/2005/8/layout/target3"/>
    <dgm:cxn modelId="{CF1236D2-EE98-4A59-9E4C-B7292E32D564}" type="presParOf" srcId="{71045F8C-00FA-488E-A7BD-E2E6753D979D}" destId="{BC35EE03-4121-4EF9-923D-7CB6D30D358D}" srcOrd="2" destOrd="0" presId="urn:microsoft.com/office/officeart/2005/8/layout/target3"/>
    <dgm:cxn modelId="{DECC703A-1EC2-4EB5-8AC4-923BB29876D4}" type="presParOf" srcId="{71045F8C-00FA-488E-A7BD-E2E6753D979D}" destId="{C95EEA27-3CBF-4645-A92D-9D8AF5C1CBFC}" srcOrd="3" destOrd="0" presId="urn:microsoft.com/office/officeart/2005/8/layout/target3"/>
    <dgm:cxn modelId="{CE523317-03B4-474C-BAC9-B5000C2CAD47}" type="presParOf" srcId="{71045F8C-00FA-488E-A7BD-E2E6753D979D}" destId="{851BB866-B6AE-4566-893F-4C635BA974FC}" srcOrd="4" destOrd="0" presId="urn:microsoft.com/office/officeart/2005/8/layout/target3"/>
    <dgm:cxn modelId="{28F95598-E090-4405-B20D-CD7D96F822FB}" type="presParOf" srcId="{71045F8C-00FA-488E-A7BD-E2E6753D979D}" destId="{643EA938-EDE0-4533-ACCC-D2BD6F3A527C}" srcOrd="5" destOrd="0" presId="urn:microsoft.com/office/officeart/2005/8/layout/target3"/>
    <dgm:cxn modelId="{F89DDFDE-03F2-481C-9825-DB46D92871A3}" type="presParOf" srcId="{71045F8C-00FA-488E-A7BD-E2E6753D979D}" destId="{92F31B18-D66D-4CC7-89B9-378928DE877D}" srcOrd="6" destOrd="0" presId="urn:microsoft.com/office/officeart/2005/8/layout/target3"/>
    <dgm:cxn modelId="{E51C573F-1B17-4C6B-A057-4114168A3A6C}" type="presParOf" srcId="{71045F8C-00FA-488E-A7BD-E2E6753D979D}" destId="{902074E1-B931-4618-97F1-FADBE82E9C3C}" srcOrd="7" destOrd="0" presId="urn:microsoft.com/office/officeart/2005/8/layout/target3"/>
    <dgm:cxn modelId="{B41FF251-562E-46CA-9BA9-3CB8C97D9529}" type="presParOf" srcId="{71045F8C-00FA-488E-A7BD-E2E6753D979D}" destId="{A3817367-F2BC-482F-8832-FA00B51DCCF3}" srcOrd="8" destOrd="0" presId="urn:microsoft.com/office/officeart/2005/8/layout/target3"/>
    <dgm:cxn modelId="{F022DEDE-0673-4E08-8A3F-E2C576AB0D0C}" type="presParOf" srcId="{71045F8C-00FA-488E-A7BD-E2E6753D979D}" destId="{626ABFF6-56C8-4386-B662-68EC364EED9D}" srcOrd="9" destOrd="0" presId="urn:microsoft.com/office/officeart/2005/8/layout/target3"/>
    <dgm:cxn modelId="{99BCF96D-B9CC-4E25-8895-5A281E02ED57}" type="presParOf" srcId="{71045F8C-00FA-488E-A7BD-E2E6753D979D}" destId="{6DB11F1C-D028-4800-9625-6611CA9DE6D4}" srcOrd="10" destOrd="0" presId="urn:microsoft.com/office/officeart/2005/8/layout/target3"/>
    <dgm:cxn modelId="{627D137F-921E-450C-B0AB-97BEA2B19C98}" type="presParOf" srcId="{71045F8C-00FA-488E-A7BD-E2E6753D979D}" destId="{CDED6FE3-AD8F-4ACC-B6B8-710EDDD97598}" srcOrd="11" destOrd="0" presId="urn:microsoft.com/office/officeart/2005/8/layout/target3"/>
    <dgm:cxn modelId="{497A600C-83AD-46D5-A7AD-B4AD86012366}" type="presParOf" srcId="{71045F8C-00FA-488E-A7BD-E2E6753D979D}" destId="{397AC6D7-84A6-4150-958F-83C92D9ACF38}" srcOrd="12" destOrd="0" presId="urn:microsoft.com/office/officeart/2005/8/layout/target3"/>
    <dgm:cxn modelId="{1143B907-F319-4B46-A156-31100E12B8B7}" type="presParOf" srcId="{71045F8C-00FA-488E-A7BD-E2E6753D979D}" destId="{D7419528-33A6-416D-9E64-B3F7915C5149}" srcOrd="13" destOrd="0" presId="urn:microsoft.com/office/officeart/2005/8/layout/target3"/>
    <dgm:cxn modelId="{8F273D1F-1423-4741-8F64-EE00577AB3E7}" type="presParOf" srcId="{71045F8C-00FA-488E-A7BD-E2E6753D979D}" destId="{97289DF2-90F4-4EC2-A9FC-633B00BAB610}" srcOrd="14" destOrd="0" presId="urn:microsoft.com/office/officeart/2005/8/layout/target3"/>
    <dgm:cxn modelId="{3E925094-79FD-4339-9D7D-517E5BBCC591}" type="presParOf" srcId="{71045F8C-00FA-488E-A7BD-E2E6753D979D}" destId="{234EBA9D-95B4-4C20-A84E-6F65F1085DC6}" srcOrd="15" destOrd="0" presId="urn:microsoft.com/office/officeart/2005/8/layout/target3"/>
    <dgm:cxn modelId="{C5E4B69A-7364-43BE-8D70-A395A9E5308C}" type="presParOf" srcId="{71045F8C-00FA-488E-A7BD-E2E6753D979D}" destId="{12255512-213F-41DF-90A6-8B4CD74A2B52}" srcOrd="16" destOrd="0" presId="urn:microsoft.com/office/officeart/2005/8/layout/target3"/>
    <dgm:cxn modelId="{F101FF31-682A-43AA-B381-431C4F41263B}" type="presParOf" srcId="{71045F8C-00FA-488E-A7BD-E2E6753D979D}" destId="{50C2F88D-8688-44C2-A854-691F34009D3B}" srcOrd="17" destOrd="0" presId="urn:microsoft.com/office/officeart/2005/8/layout/target3"/>
    <dgm:cxn modelId="{E9F7C7F1-B946-4014-9025-409D05EA25E4}" type="presParOf" srcId="{71045F8C-00FA-488E-A7BD-E2E6753D979D}" destId="{4D19AB04-24FA-40C2-B203-52AE3D15E171}" srcOrd="18" destOrd="0" presId="urn:microsoft.com/office/officeart/2005/8/layout/target3"/>
    <dgm:cxn modelId="{60A075D3-0D4C-4B1C-ABA3-90B4ABB6DB06}" type="presParOf" srcId="{71045F8C-00FA-488E-A7BD-E2E6753D979D}" destId="{832BF48F-0145-4429-9E02-8FCA946CCE9E}" srcOrd="19" destOrd="0" presId="urn:microsoft.com/office/officeart/2005/8/layout/target3"/>
    <dgm:cxn modelId="{3B363265-4374-4827-B4F1-7BEB7127C9D9}" type="presParOf" srcId="{71045F8C-00FA-488E-A7BD-E2E6753D979D}" destId="{E7297F21-D4FD-4A41-AE58-814D01A6B5E7}" srcOrd="20" destOrd="0" presId="urn:microsoft.com/office/officeart/2005/8/layout/target3"/>
    <dgm:cxn modelId="{F69B95F1-C8A9-4A8A-9921-5E110170E273}" type="presParOf" srcId="{71045F8C-00FA-488E-A7BD-E2E6753D979D}" destId="{F69A1436-182C-465B-AD7F-FE48E0C090C1}" srcOrd="21" destOrd="0" presId="urn:microsoft.com/office/officeart/2005/8/layout/target3"/>
    <dgm:cxn modelId="{20F69576-3E88-4D0D-82DA-74B5FFF0D234}" type="presParOf" srcId="{71045F8C-00FA-488E-A7BD-E2E6753D979D}" destId="{AA41A67C-3D3F-4AE9-9E0F-5D7F7BB2E741}" srcOrd="22" destOrd="0" presId="urn:microsoft.com/office/officeart/2005/8/layout/target3"/>
    <dgm:cxn modelId="{3AC93EA1-1DA8-41F3-93D6-2C7FA334EAC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VY_42_INOVACE_22_SČÍTÁNÍ TYP 54+23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Sčítání typ 54+23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87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146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825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04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30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020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464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53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36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578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48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86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5" Type="http://schemas.openxmlformats.org/officeDocument/2006/relationships/image" Target="../media/image9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32593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546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+mj-lt"/>
                <a:cs typeface="Times New Roman" pitchFamily="18" charset="0"/>
              </a:rPr>
              <a:t>S</a:t>
            </a:r>
            <a:r>
              <a:rPr lang="cs-CZ" sz="2400" dirty="0" smtClean="0">
                <a:latin typeface="+mj-lt"/>
                <a:cs typeface="Times New Roman" pitchFamily="18" charset="0"/>
              </a:rPr>
              <a:t>čítání </a:t>
            </a:r>
            <a:r>
              <a:rPr lang="cs-CZ" sz="2400" dirty="0">
                <a:latin typeface="+mj-lt"/>
                <a:cs typeface="Times New Roman" pitchFamily="18" charset="0"/>
              </a:rPr>
              <a:t>a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odčítání dvojciferných čísel v oboru 0-100 bez přechodu desítky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Využití pro skupinovou práci i pro jednotlivce</a:t>
            </a: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tisk jednotlivých částí  (pero, sešit)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interaktivní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tabule   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a její využití </a:t>
            </a:r>
            <a:r>
              <a:rPr lang="cs-CZ" sz="2400" dirty="0">
                <a:latin typeface="+mj-lt"/>
                <a:cs typeface="Times New Roman" pitchFamily="18" charset="0"/>
              </a:rPr>
              <a:t>k rozvoji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matematických  dovedností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05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9861" y="548680"/>
            <a:ext cx="8640960" cy="610218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699792" y="839708"/>
            <a:ext cx="5832648" cy="107721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839708"/>
            <a:ext cx="58326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Hlemýždi pořádají závody v lezení. Urči pořadí závodů.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1835696" y="2551972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1835696" y="2572144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Ferda</a:t>
            </a:r>
          </a:p>
          <a:p>
            <a:r>
              <a:rPr lang="cs-CZ" dirty="0" smtClean="0"/>
              <a:t>25+14= __ 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727360" y="5471501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730075" y="5475802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Kulička</a:t>
            </a:r>
          </a:p>
          <a:p>
            <a:r>
              <a:rPr lang="cs-CZ" dirty="0" smtClean="0"/>
              <a:t>20+14= __ 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1865695" y="3551545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865695" y="3531613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Pinďa</a:t>
            </a:r>
            <a:endParaRPr lang="cs-CZ" dirty="0" smtClean="0"/>
          </a:p>
          <a:p>
            <a:r>
              <a:rPr lang="cs-CZ" dirty="0" smtClean="0"/>
              <a:t>24+45= __ 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732240" y="2428758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732240" y="2408826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Oskar</a:t>
            </a:r>
          </a:p>
          <a:p>
            <a:r>
              <a:rPr lang="cs-CZ" dirty="0" smtClean="0"/>
              <a:t>65+32= __ 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873257" y="4521682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1873257" y="4501750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Koblížek</a:t>
            </a:r>
          </a:p>
          <a:p>
            <a:r>
              <a:rPr lang="cs-CZ" dirty="0" smtClean="0"/>
              <a:t>43+23= __ 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890814" y="5475802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1890814" y="5455870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Lumpík</a:t>
            </a:r>
          </a:p>
          <a:p>
            <a:r>
              <a:rPr lang="cs-CZ" dirty="0" smtClean="0"/>
              <a:t>56+31= __ 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6730075" y="3417363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6730075" y="3397431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Bubla</a:t>
            </a:r>
          </a:p>
          <a:p>
            <a:r>
              <a:rPr lang="cs-CZ" dirty="0" smtClean="0"/>
              <a:t>45+23= __ 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6733989" y="4385985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6733989" y="4366053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Šmudla</a:t>
            </a:r>
          </a:p>
          <a:p>
            <a:r>
              <a:rPr lang="cs-CZ" dirty="0" smtClean="0"/>
              <a:t>71+14= __ </a:t>
            </a:r>
            <a:endParaRPr lang="cs-CZ" dirty="0"/>
          </a:p>
        </p:txBody>
      </p:sp>
      <p:pic>
        <p:nvPicPr>
          <p:cNvPr id="38" name="Picture 2" descr="C:\Users\Uzlíková\AppData\Local\Microsoft\Windows\Temporary Internet Files\Content.IE5\4IS3LJ0J\MC900014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33" y="2595858"/>
            <a:ext cx="1043365" cy="47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Users\Uzlíková\AppData\Local\Microsoft\Windows\Temporary Internet Files\Content.IE5\GFOPX8EN\MC9000584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829" y="3523408"/>
            <a:ext cx="788918" cy="693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C:\Users\Uzlíková\AppData\Local\Microsoft\Windows\Temporary Internet Files\Content.IE5\U5BWUOGB\MC9002321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656" y="4478718"/>
            <a:ext cx="843920" cy="680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12" descr="C:\Users\Uzlíková\AppData\Local\Microsoft\Windows\Temporary Internet Files\Content.IE5\GFOPX8EN\MC9001973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769" y="2440779"/>
            <a:ext cx="989480" cy="679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8" descr="C:\Users\Uzlíková\AppData\Local\Microsoft\Windows\Temporary Internet Files\Content.IE5\2NC8W7KR\MM90028357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4915" y="3417363"/>
            <a:ext cx="1188866" cy="622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10" descr="C:\Users\Uzlíková\AppData\Local\Microsoft\Windows\Temporary Internet Files\Content.IE5\A9R68WY4\MC9002904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186" y="4418718"/>
            <a:ext cx="1110323" cy="54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11" descr="C:\Users\Uzlíková\AppData\Local\Microsoft\Windows\Temporary Internet Files\Content.IE5\4IS3LJ0J\MC9003914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715" y="5416626"/>
            <a:ext cx="919000" cy="764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5" descr="C:\Users\Uzlíková\AppData\Local\Microsoft\Windows\Temporary Internet Files\Content.IE5\AN5B4D4D\MC9004260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57" y="5475802"/>
            <a:ext cx="753917" cy="65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zlíková\AppData\Local\Microsoft\Windows\Temporary Internet Files\Content.IE5\U5BWUOGB\MC90007919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03787">
            <a:off x="798663" y="878785"/>
            <a:ext cx="1677269" cy="1287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Ovál 45"/>
          <p:cNvSpPr/>
          <p:nvPr/>
        </p:nvSpPr>
        <p:spPr>
          <a:xfrm>
            <a:off x="3207877" y="2608778"/>
            <a:ext cx="457200" cy="45720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3207877" y="4611692"/>
            <a:ext cx="457200" cy="45720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3207877" y="3641555"/>
            <a:ext cx="457200" cy="45720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3207877" y="5573739"/>
            <a:ext cx="457200" cy="45720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8075240" y="2503391"/>
            <a:ext cx="457200" cy="45720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8075240" y="5550435"/>
            <a:ext cx="457200" cy="45720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8075240" y="4475995"/>
            <a:ext cx="457200" cy="45720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8075240" y="3507373"/>
            <a:ext cx="457200" cy="45720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606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1871" y="182344"/>
            <a:ext cx="8640960" cy="63367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141425" y="361080"/>
            <a:ext cx="5256584" cy="105742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141425" y="305299"/>
            <a:ext cx="52565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Včely soutěžily ve sběru medu.</a:t>
            </a:r>
          </a:p>
          <a:p>
            <a:r>
              <a:rPr lang="cs-CZ" sz="3200" dirty="0" smtClean="0"/>
              <a:t>Jaké bylo pořadí závodu? 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456692" y="2713476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56692" y="2708920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Mája</a:t>
            </a:r>
          </a:p>
          <a:p>
            <a:r>
              <a:rPr lang="cs-CZ" dirty="0" smtClean="0"/>
              <a:t>18+31= 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699792" y="3182398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699792" y="3177842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Ema</a:t>
            </a:r>
          </a:p>
          <a:p>
            <a:r>
              <a:rPr lang="cs-CZ" dirty="0" smtClean="0"/>
              <a:t>23+42= 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788024" y="2067145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2062589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Jája</a:t>
            </a:r>
          </a:p>
          <a:p>
            <a:r>
              <a:rPr lang="cs-CZ" dirty="0" smtClean="0"/>
              <a:t>25+44= 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732240" y="3036642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3032086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Lili</a:t>
            </a:r>
          </a:p>
          <a:p>
            <a:r>
              <a:rPr lang="cs-CZ" dirty="0" smtClean="0"/>
              <a:t>32+24=  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068760" y="4081628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068760" y="4077072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Ola</a:t>
            </a:r>
          </a:p>
          <a:p>
            <a:r>
              <a:rPr lang="cs-CZ" dirty="0" smtClean="0"/>
              <a:t>53+14=  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059832" y="5091481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059832" y="5086925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Dáda</a:t>
            </a:r>
          </a:p>
          <a:p>
            <a:r>
              <a:rPr lang="cs-CZ" dirty="0" smtClean="0"/>
              <a:t>72+14=  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228184" y="5123255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6228184" y="5118699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Zuza</a:t>
            </a:r>
          </a:p>
          <a:p>
            <a:r>
              <a:rPr lang="cs-CZ" dirty="0" smtClean="0"/>
              <a:t>63+21=  </a:t>
            </a:r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6091227" y="2225125"/>
            <a:ext cx="360040" cy="35992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8028384" y="3220090"/>
            <a:ext cx="360040" cy="35992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7524328" y="5266609"/>
            <a:ext cx="360040" cy="35992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3995936" y="3360106"/>
            <a:ext cx="360040" cy="35992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2364904" y="4247553"/>
            <a:ext cx="360040" cy="35992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343400" y="5266609"/>
            <a:ext cx="360040" cy="35992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1752836" y="2861386"/>
            <a:ext cx="360040" cy="35992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2" name="Picture 2" descr="C:\Users\Uzlíková\AppData\Local\Microsoft\Windows\Temporary Internet Files\Content.IE5\AN5B4D4D\MC9004380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738" y="2248772"/>
            <a:ext cx="556044" cy="55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C:\Users\Uzlíková\AppData\Local\Microsoft\Windows\Temporary Internet Files\Content.IE5\AN5B4D4D\MC9004380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856" y="2754063"/>
            <a:ext cx="556044" cy="55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C:\Users\Uzlíková\AppData\Local\Microsoft\Windows\Temporary Internet Files\Content.IE5\AN5B4D4D\MC9004380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966" y="3671924"/>
            <a:ext cx="556044" cy="55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" descr="C:\Users\Uzlíková\AppData\Local\Microsoft\Windows\Temporary Internet Files\Content.IE5\AN5B4D4D\MC9004380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4801" y="4632220"/>
            <a:ext cx="556044" cy="55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C:\Users\Uzlíková\AppData\Local\Microsoft\Windows\Temporary Internet Files\Content.IE5\AN5B4D4D\MC9004380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346" y="2585047"/>
            <a:ext cx="556044" cy="55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" descr="C:\Users\Uzlíková\AppData\Local\Microsoft\Windows\Temporary Internet Files\Content.IE5\AN5B4D4D\MC9004380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877" y="4637845"/>
            <a:ext cx="556044" cy="55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Uzlíková\AppData\Local\Microsoft\Windows\Temporary Internet Files\Content.IE5\AN5B4D4D\MC9004380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518697"/>
            <a:ext cx="556044" cy="55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Uzlíková\AppData\Local\Microsoft\Windows\Temporary Internet Files\Content.IE5\AN5B4D4D\MC9004283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631" y="690989"/>
            <a:ext cx="186372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741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740" y="217653"/>
            <a:ext cx="8725250" cy="6463481"/>
          </a:xfrm>
          <a:prstGeom prst="rect">
            <a:avLst/>
          </a:prstGeom>
          <a:solidFill>
            <a:schemeClr val="accent1"/>
          </a:solidFill>
          <a:ln w="762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370360" y="620688"/>
            <a:ext cx="6408712" cy="1066130"/>
          </a:xfrm>
          <a:prstGeom prst="rect">
            <a:avLst/>
          </a:prstGeom>
          <a:solidFill>
            <a:schemeClr val="bg2"/>
          </a:solidFill>
          <a:ln w="571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468598" y="620688"/>
            <a:ext cx="6433392" cy="107721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Ve šplhu soutěžily housenky.                  Která vylezla nejvýše,  která nejníže?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480212" y="2190155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480211" y="2181044"/>
            <a:ext cx="15481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Zelíčko</a:t>
            </a:r>
          </a:p>
          <a:p>
            <a:r>
              <a:rPr lang="cs-CZ" sz="2000" dirty="0" smtClean="0"/>
              <a:t>44+21= 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681100" y="3037022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81100" y="3027911"/>
            <a:ext cx="13706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Lístek</a:t>
            </a:r>
          </a:p>
          <a:p>
            <a:r>
              <a:rPr lang="cs-CZ" sz="2000" dirty="0" smtClean="0"/>
              <a:t>2</a:t>
            </a:r>
            <a:r>
              <a:rPr lang="cs-CZ" sz="2000" dirty="0"/>
              <a:t>7</a:t>
            </a:r>
            <a:r>
              <a:rPr lang="cs-CZ" sz="2000" dirty="0" smtClean="0"/>
              <a:t>+31=  </a:t>
            </a:r>
            <a:endParaRPr lang="cs-CZ" sz="2000" dirty="0"/>
          </a:p>
        </p:txBody>
      </p:sp>
      <p:sp>
        <p:nvSpPr>
          <p:cNvPr id="18" name="Obdélník 17"/>
          <p:cNvSpPr/>
          <p:nvPr/>
        </p:nvSpPr>
        <p:spPr>
          <a:xfrm>
            <a:off x="7116960" y="4165672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7116960" y="4156561"/>
            <a:ext cx="1343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Růžička</a:t>
            </a:r>
          </a:p>
          <a:p>
            <a:r>
              <a:rPr lang="cs-CZ" sz="2000" dirty="0" smtClean="0"/>
              <a:t>26+33=  </a:t>
            </a:r>
            <a:endParaRPr lang="cs-CZ" sz="2000" dirty="0"/>
          </a:p>
        </p:txBody>
      </p:sp>
      <p:sp>
        <p:nvSpPr>
          <p:cNvPr id="20" name="Obdélník 19"/>
          <p:cNvSpPr/>
          <p:nvPr/>
        </p:nvSpPr>
        <p:spPr>
          <a:xfrm>
            <a:off x="3226532" y="3232363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226531" y="3223252"/>
            <a:ext cx="1373895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Salátek</a:t>
            </a:r>
          </a:p>
          <a:p>
            <a:r>
              <a:rPr lang="cs-CZ" sz="2000" dirty="0" smtClean="0"/>
              <a:t>82+13=  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1091444" y="4563262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091444" y="4496141"/>
            <a:ext cx="12664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Borůvka</a:t>
            </a:r>
          </a:p>
          <a:p>
            <a:r>
              <a:rPr lang="cs-CZ" sz="2000" dirty="0" smtClean="0"/>
              <a:t>62+23=  </a:t>
            </a:r>
            <a:endParaRPr lang="cs-CZ" sz="2000" dirty="0"/>
          </a:p>
        </p:txBody>
      </p:sp>
      <p:sp>
        <p:nvSpPr>
          <p:cNvPr id="24" name="Obdélník 23"/>
          <p:cNvSpPr/>
          <p:nvPr/>
        </p:nvSpPr>
        <p:spPr>
          <a:xfrm>
            <a:off x="4962648" y="4661217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005899" y="4590551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Malinka</a:t>
            </a:r>
          </a:p>
          <a:p>
            <a:r>
              <a:rPr lang="cs-CZ" sz="2000" dirty="0" smtClean="0"/>
              <a:t>23+45=  </a:t>
            </a:r>
            <a:endParaRPr lang="cs-CZ" sz="2000" dirty="0"/>
          </a:p>
        </p:txBody>
      </p:sp>
      <p:sp>
        <p:nvSpPr>
          <p:cNvPr id="26" name="Obdélník 25"/>
          <p:cNvSpPr/>
          <p:nvPr/>
        </p:nvSpPr>
        <p:spPr>
          <a:xfrm>
            <a:off x="403758" y="5579104"/>
            <a:ext cx="1966602" cy="8929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13023" y="5518840"/>
            <a:ext cx="190677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NEJNÍŽE:</a:t>
            </a:r>
          </a:p>
          <a:p>
            <a:r>
              <a:rPr lang="cs-CZ" sz="2800" dirty="0" smtClean="0"/>
              <a:t>________</a:t>
            </a:r>
          </a:p>
          <a:p>
            <a:endParaRPr lang="cs-CZ" sz="2800" dirty="0"/>
          </a:p>
        </p:txBody>
      </p:sp>
      <p:sp>
        <p:nvSpPr>
          <p:cNvPr id="28" name="Obdélník 27"/>
          <p:cNvSpPr/>
          <p:nvPr/>
        </p:nvSpPr>
        <p:spPr>
          <a:xfrm>
            <a:off x="6742310" y="5600956"/>
            <a:ext cx="1928122" cy="8929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6695262" y="5518840"/>
            <a:ext cx="22902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NEJVÝŠE: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________ </a:t>
            </a:r>
          </a:p>
          <a:p>
            <a:endParaRPr lang="cs-CZ" sz="2800" dirty="0"/>
          </a:p>
        </p:txBody>
      </p:sp>
      <p:pic>
        <p:nvPicPr>
          <p:cNvPr id="3074" name="Picture 2" descr="C:\Users\Uzlíková\AppData\Local\Microsoft\Windows\Temporary Internet Files\Content.IE5\A9R68WY4\MC9004345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4716" y="2280831"/>
            <a:ext cx="809211" cy="45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líková\AppData\Local\Microsoft\Windows\Temporary Internet Files\Content.IE5\4IS3LJ0J\MC9003469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234" y="2508765"/>
            <a:ext cx="955868" cy="43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líková\AppData\Local\Microsoft\Windows\Temporary Internet Files\Content.IE5\4IS3LJ0J\MC9002324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7108" y="3615004"/>
            <a:ext cx="1034479" cy="44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zlíková\AppData\Local\Microsoft\Windows\Temporary Internet Files\Content.IE5\2NC8W7KR\MC9002905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0280" y="3979148"/>
            <a:ext cx="1598784" cy="59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zlíková\AppData\Local\Microsoft\Windows\Temporary Internet Files\Content.IE5\KLJ41I51\MC9003538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993" y="2515872"/>
            <a:ext cx="817213" cy="716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Uzlíková\AppData\Local\Microsoft\Windows\Temporary Internet Files\Content.IE5\U5BWUOGB\MP90040696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234" y="779315"/>
            <a:ext cx="1331887" cy="120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Uzlíková\AppData\Local\Microsoft\Windows\Temporary Internet Files\Content.IE5\AN5B4D4D\MC9003398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4835" y="4697921"/>
            <a:ext cx="805914" cy="493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74835" y="5681257"/>
            <a:ext cx="4134229" cy="61219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57150">
            <a:solidFill>
              <a:srgbClr val="10B28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74834" y="5688118"/>
            <a:ext cx="4134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Nejhezčí je ___________  .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787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784976" cy="63367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763789" y="914355"/>
            <a:ext cx="5832648" cy="10727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763789" y="962375"/>
            <a:ext cx="58326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Hlemýždi pořádají závody v lezení. Urči pořadí závodů.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1835696" y="2551972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1835695" y="2572144"/>
            <a:ext cx="12541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Ferda</a:t>
            </a:r>
          </a:p>
          <a:p>
            <a:r>
              <a:rPr lang="cs-CZ" dirty="0" smtClean="0"/>
              <a:t>25+14= </a:t>
            </a:r>
            <a:r>
              <a:rPr lang="cs-CZ" dirty="0" smtClean="0">
                <a:solidFill>
                  <a:srgbClr val="FF0000"/>
                </a:solidFill>
              </a:rPr>
              <a:t>39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727360" y="5471501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730075" y="5475802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Kulička</a:t>
            </a:r>
          </a:p>
          <a:p>
            <a:r>
              <a:rPr lang="cs-CZ" dirty="0" smtClean="0"/>
              <a:t>21+14= </a:t>
            </a:r>
            <a:r>
              <a:rPr lang="cs-CZ" dirty="0" smtClean="0">
                <a:solidFill>
                  <a:srgbClr val="FF0000"/>
                </a:solidFill>
              </a:rPr>
              <a:t>35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1865695" y="3551545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865695" y="3531613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Pinďa</a:t>
            </a:r>
            <a:endParaRPr lang="cs-CZ" dirty="0" smtClean="0"/>
          </a:p>
          <a:p>
            <a:r>
              <a:rPr lang="cs-CZ" dirty="0" smtClean="0"/>
              <a:t>24+45= </a:t>
            </a:r>
            <a:r>
              <a:rPr lang="cs-CZ" dirty="0" smtClean="0">
                <a:solidFill>
                  <a:srgbClr val="FF0000"/>
                </a:solidFill>
              </a:rPr>
              <a:t>69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732240" y="2428758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732240" y="2408826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Oskar</a:t>
            </a:r>
          </a:p>
          <a:p>
            <a:r>
              <a:rPr lang="cs-CZ" dirty="0" smtClean="0"/>
              <a:t>65+32=</a:t>
            </a:r>
            <a:r>
              <a:rPr lang="cs-CZ" dirty="0" smtClean="0">
                <a:solidFill>
                  <a:srgbClr val="FF0000"/>
                </a:solidFill>
              </a:rPr>
              <a:t> 97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873257" y="4521682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1873257" y="4501750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Koblížek</a:t>
            </a:r>
          </a:p>
          <a:p>
            <a:r>
              <a:rPr lang="cs-CZ" dirty="0" smtClean="0"/>
              <a:t>43+23= </a:t>
            </a:r>
            <a:r>
              <a:rPr lang="cs-CZ" dirty="0" smtClean="0">
                <a:solidFill>
                  <a:srgbClr val="FF0000"/>
                </a:solidFill>
              </a:rPr>
              <a:t>66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890814" y="5475802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1890814" y="5455870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Lumpík</a:t>
            </a:r>
          </a:p>
          <a:p>
            <a:r>
              <a:rPr lang="cs-CZ" dirty="0" smtClean="0"/>
              <a:t>56+31= </a:t>
            </a:r>
            <a:r>
              <a:rPr lang="cs-CZ" dirty="0" smtClean="0">
                <a:solidFill>
                  <a:srgbClr val="FF0000"/>
                </a:solidFill>
              </a:rPr>
              <a:t>87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6730075" y="3417363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6730075" y="3397431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Bubla</a:t>
            </a:r>
          </a:p>
          <a:p>
            <a:r>
              <a:rPr lang="cs-CZ" dirty="0" smtClean="0"/>
              <a:t>45+23= </a:t>
            </a:r>
            <a:r>
              <a:rPr lang="cs-CZ" dirty="0" smtClean="0">
                <a:solidFill>
                  <a:srgbClr val="FF0000"/>
                </a:solidFill>
              </a:rPr>
              <a:t>68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6733989" y="4385985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6733989" y="4366053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Šmudla</a:t>
            </a:r>
          </a:p>
          <a:p>
            <a:r>
              <a:rPr lang="cs-CZ" dirty="0" smtClean="0"/>
              <a:t>71+14= </a:t>
            </a:r>
            <a:r>
              <a:rPr lang="cs-CZ" dirty="0" smtClean="0">
                <a:solidFill>
                  <a:srgbClr val="FF0000"/>
                </a:solidFill>
              </a:rPr>
              <a:t>85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8096244" y="3487679"/>
            <a:ext cx="457200" cy="45720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8100392" y="3531613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5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8096244" y="4477748"/>
            <a:ext cx="457200" cy="45720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8100392" y="4521682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8092096" y="2551924"/>
            <a:ext cx="457200" cy="45720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8096244" y="2595858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3275856" y="2620734"/>
            <a:ext cx="457200" cy="45720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3280004" y="2664668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7.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3279737" y="3626178"/>
            <a:ext cx="457200" cy="45720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3283885" y="3670112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4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3283885" y="4566005"/>
            <a:ext cx="457200" cy="45720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extovéPole 50"/>
          <p:cNvSpPr txBox="1"/>
          <p:nvPr/>
        </p:nvSpPr>
        <p:spPr>
          <a:xfrm>
            <a:off x="3288033" y="4609939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6.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3316949" y="5550435"/>
            <a:ext cx="457200" cy="45720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3321097" y="5594369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8100392" y="5550435"/>
            <a:ext cx="457200" cy="457200"/>
          </a:xfrm>
          <a:prstGeom prst="ellipse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8104540" y="5594369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8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Uzlíková\AppData\Local\Microsoft\Windows\Temporary Internet Files\Content.IE5\4IS3LJ0J\MC900014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33" y="2595858"/>
            <a:ext cx="1043365" cy="47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líková\AppData\Local\Microsoft\Windows\Temporary Internet Files\Content.IE5\GFOPX8EN\MC9000584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829" y="3523408"/>
            <a:ext cx="788918" cy="693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líková\AppData\Local\Microsoft\Windows\Temporary Internet Files\Content.IE5\U5BWUOGB\MC9002321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656" y="4478718"/>
            <a:ext cx="843920" cy="680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líková\AppData\Local\Microsoft\Windows\Temporary Internet Files\Content.IE5\AN5B4D4D\MC9004260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57" y="5475802"/>
            <a:ext cx="753917" cy="65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Uzlíková\AppData\Local\Microsoft\Windows\Temporary Internet Files\Content.IE5\2NC8W7KR\MM90028357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4915" y="3417363"/>
            <a:ext cx="1188866" cy="622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Uzlíková\AppData\Local\Microsoft\Windows\Temporary Internet Files\Content.IE5\A9R68WY4\MC9002904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186" y="4418718"/>
            <a:ext cx="1110323" cy="54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Uzlíková\AppData\Local\Microsoft\Windows\Temporary Internet Files\Content.IE5\4IS3LJ0J\MC9003914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715" y="5416626"/>
            <a:ext cx="919000" cy="764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Uzlíková\AppData\Local\Microsoft\Windows\Temporary Internet Files\Content.IE5\GFOPX8EN\MC90019738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769" y="2440779"/>
            <a:ext cx="989480" cy="679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Uzlíková\AppData\Local\Microsoft\Windows\Temporary Internet Files\Content.IE5\U5BWUOGB\MC90007919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97020">
            <a:off x="806976" y="870818"/>
            <a:ext cx="1641663" cy="1260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42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5516" y="190777"/>
            <a:ext cx="8640960" cy="633670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976936" y="324927"/>
            <a:ext cx="5256584" cy="107721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976972" y="323828"/>
            <a:ext cx="52565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Včely soutěžily ve sběru medu.</a:t>
            </a:r>
          </a:p>
          <a:p>
            <a:r>
              <a:rPr lang="cs-CZ" sz="3200" dirty="0" smtClean="0"/>
              <a:t>Jaké bylo pořadí závodu? 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456692" y="2713476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56692" y="2708920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Mája</a:t>
            </a:r>
          </a:p>
          <a:p>
            <a:r>
              <a:rPr lang="cs-CZ" dirty="0" smtClean="0"/>
              <a:t>18+31= </a:t>
            </a:r>
            <a:r>
              <a:rPr lang="cs-CZ" dirty="0" smtClean="0">
                <a:solidFill>
                  <a:srgbClr val="FF0000"/>
                </a:solidFill>
              </a:rPr>
              <a:t>49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699792" y="3182398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699792" y="3177842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Ema</a:t>
            </a:r>
          </a:p>
          <a:p>
            <a:r>
              <a:rPr lang="cs-CZ" dirty="0" smtClean="0"/>
              <a:t>23+42= </a:t>
            </a:r>
            <a:r>
              <a:rPr lang="cs-CZ" dirty="0" smtClean="0">
                <a:solidFill>
                  <a:srgbClr val="FF0000"/>
                </a:solidFill>
              </a:rPr>
              <a:t>65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88024" y="2067145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2062589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Jája</a:t>
            </a:r>
          </a:p>
          <a:p>
            <a:r>
              <a:rPr lang="cs-CZ" dirty="0" smtClean="0"/>
              <a:t>25+44= </a:t>
            </a:r>
            <a:r>
              <a:rPr lang="cs-CZ" dirty="0" smtClean="0">
                <a:solidFill>
                  <a:srgbClr val="FF0000"/>
                </a:solidFill>
              </a:rPr>
              <a:t>69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32240" y="3036642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3032086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Lili</a:t>
            </a:r>
          </a:p>
          <a:p>
            <a:r>
              <a:rPr lang="cs-CZ" dirty="0" smtClean="0"/>
              <a:t>32+24= </a:t>
            </a:r>
            <a:r>
              <a:rPr lang="cs-CZ" dirty="0" smtClean="0">
                <a:solidFill>
                  <a:srgbClr val="FF0000"/>
                </a:solidFill>
              </a:rPr>
              <a:t>56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068760" y="4081628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068760" y="4077072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Ola</a:t>
            </a:r>
          </a:p>
          <a:p>
            <a:r>
              <a:rPr lang="cs-CZ" dirty="0" smtClean="0"/>
              <a:t>53+14= </a:t>
            </a:r>
            <a:r>
              <a:rPr lang="cs-CZ" dirty="0" smtClean="0">
                <a:solidFill>
                  <a:srgbClr val="FF0000"/>
                </a:solidFill>
              </a:rPr>
              <a:t>67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059832" y="5091481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059832" y="5086925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Dáda</a:t>
            </a:r>
          </a:p>
          <a:p>
            <a:r>
              <a:rPr lang="cs-CZ" dirty="0" smtClean="0"/>
              <a:t>72+14= </a:t>
            </a:r>
            <a:r>
              <a:rPr lang="cs-CZ" dirty="0" smtClean="0">
                <a:solidFill>
                  <a:srgbClr val="FF0000"/>
                </a:solidFill>
              </a:rPr>
              <a:t>86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228184" y="5123255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6228184" y="5118699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Zuza</a:t>
            </a:r>
          </a:p>
          <a:p>
            <a:r>
              <a:rPr lang="cs-CZ" dirty="0" smtClean="0"/>
              <a:t>63+21= </a:t>
            </a:r>
            <a:r>
              <a:rPr lang="cs-CZ" dirty="0" smtClean="0">
                <a:solidFill>
                  <a:srgbClr val="FF0000"/>
                </a:solidFill>
              </a:rPr>
              <a:t>84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7524328" y="5266609"/>
            <a:ext cx="504056" cy="35992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4427984" y="5261903"/>
            <a:ext cx="504056" cy="35992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6078958" y="2203886"/>
            <a:ext cx="504056" cy="35992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2339752" y="4220277"/>
            <a:ext cx="504056" cy="35992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4031940" y="3313940"/>
            <a:ext cx="504056" cy="35992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5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8028384" y="3170735"/>
            <a:ext cx="504056" cy="35992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6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1777030" y="2856681"/>
            <a:ext cx="504056" cy="35992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7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zlíková\AppData\Local\Microsoft\Windows\Temporary Internet Files\Content.IE5\AN5B4D4D\MC9004380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738" y="2248772"/>
            <a:ext cx="556044" cy="55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C:\Users\Uzlíková\AppData\Local\Microsoft\Windows\Temporary Internet Files\Content.IE5\AN5B4D4D\MC9004380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070" y="1647842"/>
            <a:ext cx="556044" cy="55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C:\Users\Uzlíková\AppData\Local\Microsoft\Windows\Temporary Internet Files\Content.IE5\AN5B4D4D\MC9004380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341" y="2704365"/>
            <a:ext cx="556044" cy="55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C:\Users\Uzlíková\AppData\Local\Microsoft\Windows\Temporary Internet Files\Content.IE5\AN5B4D4D\MC9004380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4246" y="2561963"/>
            <a:ext cx="556044" cy="55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\Users\Uzlíková\AppData\Local\Microsoft\Windows\Temporary Internet Files\Content.IE5\AN5B4D4D\MC9004380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0431" y="3664233"/>
            <a:ext cx="556044" cy="55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Users\Uzlíková\AppData\Local\Microsoft\Windows\Temporary Internet Files\Content.IE5\AN5B4D4D\MC9004380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3878" y="4632220"/>
            <a:ext cx="556044" cy="55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Uzlíková\AppData\Local\Microsoft\Windows\Temporary Internet Files\Content.IE5\AN5B4D4D\MC9004380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224" y="4705859"/>
            <a:ext cx="556044" cy="55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líková\AppData\Local\Microsoft\Windows\Temporary Internet Files\Content.IE5\AN5B4D4D\MC9004283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568" y="715246"/>
            <a:ext cx="186372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9657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740" y="217653"/>
            <a:ext cx="8725250" cy="6463481"/>
          </a:xfrm>
          <a:prstGeom prst="rect">
            <a:avLst/>
          </a:prstGeom>
          <a:solidFill>
            <a:schemeClr val="accent1"/>
          </a:solidFill>
          <a:ln w="762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370360" y="620688"/>
            <a:ext cx="6408712" cy="1066130"/>
          </a:xfrm>
          <a:prstGeom prst="rect">
            <a:avLst/>
          </a:prstGeom>
          <a:solidFill>
            <a:schemeClr val="bg2"/>
          </a:solidFill>
          <a:ln w="571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468598" y="620688"/>
            <a:ext cx="6433392" cy="107721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Ve šplhu soutěžily housenky.                  Která vylezla nejvýše,  která nejníže?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480212" y="2190155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480211" y="2181044"/>
            <a:ext cx="15481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Zelíčko</a:t>
            </a:r>
          </a:p>
          <a:p>
            <a:r>
              <a:rPr lang="cs-CZ" sz="2000" dirty="0" smtClean="0"/>
              <a:t>44+21=</a:t>
            </a:r>
            <a:r>
              <a:rPr lang="cs-CZ" sz="2000" dirty="0" smtClean="0">
                <a:solidFill>
                  <a:srgbClr val="FF0000"/>
                </a:solidFill>
              </a:rPr>
              <a:t>65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681100" y="3037022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81100" y="3027911"/>
            <a:ext cx="13706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Lístek</a:t>
            </a:r>
          </a:p>
          <a:p>
            <a:r>
              <a:rPr lang="cs-CZ" sz="2000" dirty="0" smtClean="0"/>
              <a:t>2</a:t>
            </a:r>
            <a:r>
              <a:rPr lang="cs-CZ" sz="2000" dirty="0"/>
              <a:t>7</a:t>
            </a:r>
            <a:r>
              <a:rPr lang="cs-CZ" sz="2000" dirty="0" smtClean="0"/>
              <a:t>+31= </a:t>
            </a:r>
            <a:r>
              <a:rPr lang="cs-CZ" sz="2000" dirty="0" smtClean="0">
                <a:solidFill>
                  <a:srgbClr val="FF0000"/>
                </a:solidFill>
              </a:rPr>
              <a:t>58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8" name="Obdélník 17"/>
          <p:cNvSpPr/>
          <p:nvPr/>
        </p:nvSpPr>
        <p:spPr>
          <a:xfrm>
            <a:off x="7116960" y="4165672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7116960" y="4156561"/>
            <a:ext cx="1343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Růžička</a:t>
            </a:r>
          </a:p>
          <a:p>
            <a:r>
              <a:rPr lang="cs-CZ" sz="2000" dirty="0" smtClean="0"/>
              <a:t>26+33=</a:t>
            </a:r>
            <a:r>
              <a:rPr lang="cs-CZ" sz="2000" dirty="0" smtClean="0">
                <a:solidFill>
                  <a:srgbClr val="FF0000"/>
                </a:solidFill>
              </a:rPr>
              <a:t>59</a:t>
            </a:r>
            <a:r>
              <a:rPr lang="cs-CZ" sz="2000" dirty="0" smtClean="0"/>
              <a:t>  </a:t>
            </a:r>
            <a:endParaRPr lang="cs-CZ" sz="2000" dirty="0"/>
          </a:p>
        </p:txBody>
      </p:sp>
      <p:sp>
        <p:nvSpPr>
          <p:cNvPr id="20" name="Obdélník 19"/>
          <p:cNvSpPr/>
          <p:nvPr/>
        </p:nvSpPr>
        <p:spPr>
          <a:xfrm>
            <a:off x="3226532" y="3232363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226531" y="3223252"/>
            <a:ext cx="1373895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Salátek</a:t>
            </a:r>
          </a:p>
          <a:p>
            <a:r>
              <a:rPr lang="cs-CZ" sz="2000" dirty="0" smtClean="0"/>
              <a:t>82+13= </a:t>
            </a:r>
            <a:r>
              <a:rPr lang="cs-CZ" sz="2000" dirty="0" smtClean="0">
                <a:solidFill>
                  <a:srgbClr val="FF0000"/>
                </a:solidFill>
              </a:rPr>
              <a:t>95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1091444" y="4563262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091444" y="4496141"/>
            <a:ext cx="12664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Borůvka</a:t>
            </a:r>
          </a:p>
          <a:p>
            <a:r>
              <a:rPr lang="cs-CZ" sz="2000" dirty="0" smtClean="0"/>
              <a:t>62+23=</a:t>
            </a:r>
            <a:r>
              <a:rPr lang="cs-CZ" sz="2000" dirty="0" smtClean="0">
                <a:solidFill>
                  <a:srgbClr val="FF0000"/>
                </a:solidFill>
              </a:rPr>
              <a:t>85</a:t>
            </a:r>
            <a:r>
              <a:rPr lang="cs-CZ" sz="2000" dirty="0" smtClean="0"/>
              <a:t>  </a:t>
            </a:r>
            <a:endParaRPr lang="cs-CZ" sz="2000" dirty="0"/>
          </a:p>
        </p:txBody>
      </p:sp>
      <p:sp>
        <p:nvSpPr>
          <p:cNvPr id="24" name="Obdélník 23"/>
          <p:cNvSpPr/>
          <p:nvPr/>
        </p:nvSpPr>
        <p:spPr>
          <a:xfrm>
            <a:off x="4962648" y="4661217"/>
            <a:ext cx="1224136" cy="637220"/>
          </a:xfrm>
          <a:prstGeom prst="rect">
            <a:avLst/>
          </a:prstGeom>
          <a:solidFill>
            <a:schemeClr val="bg2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005899" y="4590551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Malinka</a:t>
            </a:r>
          </a:p>
          <a:p>
            <a:r>
              <a:rPr lang="cs-CZ" sz="2000" dirty="0" smtClean="0"/>
              <a:t>23+45=</a:t>
            </a:r>
            <a:r>
              <a:rPr lang="cs-CZ" sz="2000" dirty="0" smtClean="0">
                <a:solidFill>
                  <a:srgbClr val="FF0000"/>
                </a:solidFill>
              </a:rPr>
              <a:t>68</a:t>
            </a:r>
            <a:r>
              <a:rPr lang="cs-CZ" sz="2000" dirty="0" smtClean="0"/>
              <a:t>  </a:t>
            </a:r>
            <a:endParaRPr lang="cs-CZ" sz="2000" dirty="0"/>
          </a:p>
        </p:txBody>
      </p:sp>
      <p:sp>
        <p:nvSpPr>
          <p:cNvPr id="26" name="Obdélník 25"/>
          <p:cNvSpPr/>
          <p:nvPr/>
        </p:nvSpPr>
        <p:spPr>
          <a:xfrm>
            <a:off x="403758" y="5579104"/>
            <a:ext cx="1966602" cy="8929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08807" y="5600956"/>
            <a:ext cx="190677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NEJNÍŽE: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Lístek</a:t>
            </a:r>
          </a:p>
          <a:p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742310" y="5600956"/>
            <a:ext cx="1928122" cy="8929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6695262" y="5589239"/>
            <a:ext cx="22902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NEJVÝŠE: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Salátek </a:t>
            </a:r>
          </a:p>
          <a:p>
            <a:endParaRPr lang="cs-CZ" sz="2800" dirty="0"/>
          </a:p>
        </p:txBody>
      </p:sp>
      <p:pic>
        <p:nvPicPr>
          <p:cNvPr id="3074" name="Picture 2" descr="C:\Users\Uzlíková\AppData\Local\Microsoft\Windows\Temporary Internet Files\Content.IE5\A9R68WY4\MC9004345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4716" y="2280831"/>
            <a:ext cx="809211" cy="45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líková\AppData\Local\Microsoft\Windows\Temporary Internet Files\Content.IE5\4IS3LJ0J\MC9003469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234" y="2508765"/>
            <a:ext cx="955868" cy="43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líková\AppData\Local\Microsoft\Windows\Temporary Internet Files\Content.IE5\4IS3LJ0J\MC9002324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7108" y="3615004"/>
            <a:ext cx="1034479" cy="44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zlíková\AppData\Local\Microsoft\Windows\Temporary Internet Files\Content.IE5\2NC8W7KR\MC9002905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0280" y="3979148"/>
            <a:ext cx="1598784" cy="59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zlíková\AppData\Local\Microsoft\Windows\Temporary Internet Files\Content.IE5\KLJ41I51\MC90035382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993" y="2515872"/>
            <a:ext cx="817213" cy="716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Uzlíková\AppData\Local\Microsoft\Windows\Temporary Internet Files\Content.IE5\U5BWUOGB\MP90040696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234" y="779315"/>
            <a:ext cx="1331887" cy="120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Uzlíková\AppData\Local\Microsoft\Windows\Temporary Internet Files\Content.IE5\AN5B4D4D\MC9003398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4835" y="4697921"/>
            <a:ext cx="805914" cy="493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74835" y="5681257"/>
            <a:ext cx="4134229" cy="61219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57150">
            <a:solidFill>
              <a:srgbClr val="10B28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74834" y="5688118"/>
            <a:ext cx="4134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Nejhezčí je ___________  .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75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0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379</Words>
  <Application>Microsoft Office PowerPoint</Application>
  <PresentationFormat>Předvádění na obrazovce (4:3)</PresentationFormat>
  <Paragraphs>138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21</cp:revision>
  <dcterms:created xsi:type="dcterms:W3CDTF">2012-08-09T21:20:22Z</dcterms:created>
  <dcterms:modified xsi:type="dcterms:W3CDTF">2012-09-14T19:45:08Z</dcterms:modified>
</cp:coreProperties>
</file>