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1" r:id="rId3"/>
    <p:sldId id="259" r:id="rId4"/>
    <p:sldId id="265" r:id="rId5"/>
    <p:sldId id="270" r:id="rId6"/>
    <p:sldId id="260" r:id="rId7"/>
    <p:sldId id="267" r:id="rId8"/>
    <p:sldId id="269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VY_42_INOVACE_23_ODČÍTÁNÍ TYP 54-23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Odčítání typ 54-23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VY_42_INOVACE_23_ODČÍTÁNÍ TYP 54-23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Odčítání typ 54-23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15.9.2012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7552058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Přiřazování</a:t>
            </a:r>
            <a:r>
              <a:rPr lang="cs-CZ" sz="2400" dirty="0" smtClean="0">
                <a:latin typeface="+mj-lt"/>
                <a:cs typeface="Times New Roman" pitchFamily="18" charset="0"/>
              </a:rPr>
              <a:t> výsledků,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sčítání </a:t>
            </a:r>
            <a:r>
              <a:rPr lang="cs-CZ" sz="2400" dirty="0">
                <a:latin typeface="+mj-lt"/>
                <a:cs typeface="Times New Roman" pitchFamily="18" charset="0"/>
              </a:rPr>
              <a:t>a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odčítání dvojciferných čísel bez přechodu desítek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0-100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jednotlivce nebo skupinová práce</a:t>
            </a:r>
            <a:endParaRPr lang="cs-CZ" sz="2400" dirty="0" smtClean="0">
              <a:latin typeface="+mj-lt"/>
              <a:cs typeface="Times New Roman" pitchFamily="18" charset="0"/>
            </a:endParaRP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  (</a:t>
            </a:r>
            <a:r>
              <a:rPr lang="cs-CZ" sz="2400" dirty="0" smtClean="0">
                <a:latin typeface="+mj-lt"/>
                <a:cs typeface="Times New Roman" pitchFamily="18" charset="0"/>
              </a:rPr>
              <a:t>pero, pastelky,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61" y="320355"/>
            <a:ext cx="8640960" cy="62646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478785" y="619237"/>
            <a:ext cx="8208912" cy="1512168"/>
          </a:xfrm>
          <a:prstGeom prst="downArrow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630039"/>
            <a:ext cx="38164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Doveď  plachetnici ke správné bóji.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9" name="Lichoběžník 18"/>
          <p:cNvSpPr/>
          <p:nvPr/>
        </p:nvSpPr>
        <p:spPr>
          <a:xfrm>
            <a:off x="758984" y="235306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235306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85-64 =__ </a:t>
            </a:r>
            <a:endParaRPr lang="cs-CZ" sz="2000" b="1" dirty="0"/>
          </a:p>
        </p:txBody>
      </p:sp>
      <p:sp>
        <p:nvSpPr>
          <p:cNvPr id="21" name="Lichoběžník 20"/>
          <p:cNvSpPr/>
          <p:nvPr/>
        </p:nvSpPr>
        <p:spPr>
          <a:xfrm>
            <a:off x="757452" y="3215083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58984" y="321508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58-34 =__ </a:t>
            </a:r>
            <a:endParaRPr lang="cs-CZ" sz="2000" b="1" dirty="0"/>
          </a:p>
        </p:txBody>
      </p:sp>
      <p:sp>
        <p:nvSpPr>
          <p:cNvPr id="23" name="Lichoběžník 22"/>
          <p:cNvSpPr/>
          <p:nvPr/>
        </p:nvSpPr>
        <p:spPr>
          <a:xfrm>
            <a:off x="793456" y="4058163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58984" y="405816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32-21 =__ </a:t>
            </a:r>
            <a:endParaRPr lang="cs-CZ" sz="2000" b="1" dirty="0"/>
          </a:p>
        </p:txBody>
      </p:sp>
      <p:sp>
        <p:nvSpPr>
          <p:cNvPr id="25" name="Lichoběžník 24"/>
          <p:cNvSpPr/>
          <p:nvPr/>
        </p:nvSpPr>
        <p:spPr>
          <a:xfrm>
            <a:off x="7152188" y="5626067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165693" y="5626067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45-33 =__ </a:t>
            </a:r>
            <a:endParaRPr lang="cs-CZ" sz="2000" b="1" dirty="0"/>
          </a:p>
        </p:txBody>
      </p:sp>
      <p:sp>
        <p:nvSpPr>
          <p:cNvPr id="27" name="Lichoběžník 26"/>
          <p:cNvSpPr/>
          <p:nvPr/>
        </p:nvSpPr>
        <p:spPr>
          <a:xfrm>
            <a:off x="791924" y="4916433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793456" y="491643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78-43 =__ </a:t>
            </a:r>
            <a:endParaRPr lang="cs-CZ" sz="2000" b="1" dirty="0"/>
          </a:p>
        </p:txBody>
      </p:sp>
      <p:sp>
        <p:nvSpPr>
          <p:cNvPr id="29" name="Lichoběžník 28"/>
          <p:cNvSpPr/>
          <p:nvPr/>
        </p:nvSpPr>
        <p:spPr>
          <a:xfrm>
            <a:off x="817093" y="5663911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807447" y="5663911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26-23 =__ </a:t>
            </a:r>
            <a:endParaRPr lang="cs-CZ" sz="2000" b="1" dirty="0"/>
          </a:p>
        </p:txBody>
      </p:sp>
      <p:sp>
        <p:nvSpPr>
          <p:cNvPr id="31" name="Lichoběžník 30"/>
          <p:cNvSpPr/>
          <p:nvPr/>
        </p:nvSpPr>
        <p:spPr>
          <a:xfrm>
            <a:off x="7162756" y="475244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162756" y="474291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55-22 =__ </a:t>
            </a:r>
            <a:endParaRPr lang="cs-CZ" sz="2000" b="1" dirty="0"/>
          </a:p>
        </p:txBody>
      </p:sp>
      <p:sp>
        <p:nvSpPr>
          <p:cNvPr id="33" name="Lichoběžník 32"/>
          <p:cNvSpPr/>
          <p:nvPr/>
        </p:nvSpPr>
        <p:spPr>
          <a:xfrm>
            <a:off x="7165693" y="385416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162756" y="385416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99-88 =__ </a:t>
            </a:r>
            <a:endParaRPr lang="cs-CZ" sz="2000" b="1" dirty="0"/>
          </a:p>
        </p:txBody>
      </p:sp>
      <p:sp>
        <p:nvSpPr>
          <p:cNvPr id="35" name="Lichoběžník 34"/>
          <p:cNvSpPr/>
          <p:nvPr/>
        </p:nvSpPr>
        <p:spPr>
          <a:xfrm>
            <a:off x="7165693" y="3015028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7164288" y="303613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63-31 =__ </a:t>
            </a:r>
            <a:endParaRPr lang="cs-CZ" sz="2000" b="1" dirty="0"/>
          </a:p>
        </p:txBody>
      </p:sp>
      <p:sp>
        <p:nvSpPr>
          <p:cNvPr id="37" name="Lichoběžník 36"/>
          <p:cNvSpPr/>
          <p:nvPr/>
        </p:nvSpPr>
        <p:spPr>
          <a:xfrm>
            <a:off x="7162756" y="224255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164288" y="224255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37-22 =__ </a:t>
            </a:r>
            <a:endParaRPr lang="cs-CZ" sz="2000" b="1" dirty="0"/>
          </a:p>
        </p:txBody>
      </p:sp>
      <p:sp>
        <p:nvSpPr>
          <p:cNvPr id="45" name="Lichoběžník 44"/>
          <p:cNvSpPr/>
          <p:nvPr/>
        </p:nvSpPr>
        <p:spPr>
          <a:xfrm rot="10800000">
            <a:off x="3059832" y="3255153"/>
            <a:ext cx="1114592" cy="360040"/>
          </a:xfrm>
          <a:prstGeom prst="trapezoid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s jedním zakulaceným rohem 45"/>
          <p:cNvSpPr/>
          <p:nvPr/>
        </p:nvSpPr>
        <p:spPr>
          <a:xfrm>
            <a:off x="3419872" y="2227987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ravoúhlý trojúhelník 46"/>
          <p:cNvSpPr/>
          <p:nvPr/>
        </p:nvSpPr>
        <p:spPr>
          <a:xfrm>
            <a:off x="3491880" y="2209283"/>
            <a:ext cx="464487" cy="914400"/>
          </a:xfrm>
          <a:prstGeom prst="rtTriangle">
            <a:avLst/>
          </a:prstGeo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Lichoběžník 47"/>
          <p:cNvSpPr/>
          <p:nvPr/>
        </p:nvSpPr>
        <p:spPr>
          <a:xfrm rot="10800000">
            <a:off x="5220072" y="3255153"/>
            <a:ext cx="1114592" cy="360040"/>
          </a:xfrm>
          <a:prstGeom prst="trapezoid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s jedním zakulaceným rohem 48"/>
          <p:cNvSpPr/>
          <p:nvPr/>
        </p:nvSpPr>
        <p:spPr>
          <a:xfrm>
            <a:off x="5580112" y="2227987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/>
          <p:nvPr/>
        </p:nvSpPr>
        <p:spPr>
          <a:xfrm>
            <a:off x="5652120" y="2209283"/>
            <a:ext cx="464487" cy="914400"/>
          </a:xfrm>
          <a:prstGeom prst="rtTriangle">
            <a:avLst/>
          </a:prstGeom>
          <a:solidFill>
            <a:srgbClr val="7030A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Lichoběžník 50"/>
          <p:cNvSpPr/>
          <p:nvPr/>
        </p:nvSpPr>
        <p:spPr>
          <a:xfrm rot="10800000">
            <a:off x="3089752" y="5705158"/>
            <a:ext cx="1114592" cy="360040"/>
          </a:xfrm>
          <a:prstGeom prst="trapezoid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s jedním zakulaceným rohem 51"/>
          <p:cNvSpPr/>
          <p:nvPr/>
        </p:nvSpPr>
        <p:spPr>
          <a:xfrm>
            <a:off x="3449792" y="4677992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ravoúhlý trojúhelník 52"/>
          <p:cNvSpPr/>
          <p:nvPr/>
        </p:nvSpPr>
        <p:spPr>
          <a:xfrm>
            <a:off x="3521800" y="4659288"/>
            <a:ext cx="464487" cy="914400"/>
          </a:xfrm>
          <a:prstGeom prst="rt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 rot="10800000">
            <a:off x="5547673" y="5670233"/>
            <a:ext cx="1114592" cy="360040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s jedním zakulaceným rohem 54"/>
          <p:cNvSpPr/>
          <p:nvPr/>
        </p:nvSpPr>
        <p:spPr>
          <a:xfrm>
            <a:off x="5907713" y="4643067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oúhlý trojúhelník 55"/>
          <p:cNvSpPr/>
          <p:nvPr/>
        </p:nvSpPr>
        <p:spPr>
          <a:xfrm>
            <a:off x="5979721" y="4624363"/>
            <a:ext cx="464487" cy="914400"/>
          </a:xfrm>
          <a:prstGeom prst="rt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Lichoběžník 56"/>
          <p:cNvSpPr/>
          <p:nvPr/>
        </p:nvSpPr>
        <p:spPr>
          <a:xfrm rot="10800000">
            <a:off x="4323537" y="4720321"/>
            <a:ext cx="1114592" cy="360040"/>
          </a:xfrm>
          <a:prstGeom prst="trapezoid">
            <a:avLst/>
          </a:prstGeom>
          <a:solidFill>
            <a:srgbClr val="FFFF9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s jedním zakulaceným rohem 57"/>
          <p:cNvSpPr/>
          <p:nvPr/>
        </p:nvSpPr>
        <p:spPr>
          <a:xfrm>
            <a:off x="4683577" y="3693155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avoúhlý trojúhelník 58"/>
          <p:cNvSpPr/>
          <p:nvPr/>
        </p:nvSpPr>
        <p:spPr>
          <a:xfrm>
            <a:off x="4755585" y="3674451"/>
            <a:ext cx="464487" cy="914400"/>
          </a:xfrm>
          <a:prstGeom prst="rtTriangle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225907" y="3174633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429525" y="3146990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/>
              <a:t>32</a:t>
            </a:r>
            <a:endParaRPr lang="cs-CZ" sz="28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259203" y="5626067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 35</a:t>
            </a:r>
            <a:endParaRPr lang="cs-CZ" sz="28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470929" y="4638731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</a:t>
            </a:r>
            <a:r>
              <a:rPr lang="cs-CZ" sz="2800" b="1" dirty="0" smtClean="0"/>
              <a:t>33</a:t>
            </a:r>
            <a:endParaRPr lang="cs-CZ" sz="28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725387" y="5564512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/>
              <a:t>15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1130406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8712968" cy="65527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ětiva 2"/>
          <p:cNvSpPr/>
          <p:nvPr/>
        </p:nvSpPr>
        <p:spPr>
          <a:xfrm rot="6809832">
            <a:off x="2973708" y="720322"/>
            <a:ext cx="3388557" cy="3490555"/>
          </a:xfrm>
          <a:prstGeom prst="chord">
            <a:avLst/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732718" y="1005969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812838" y="935655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41294" y="2072769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101008" y="2377711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460910" y="1651235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59353" y="1615569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076156" y="2384115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691680" y="1292404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386880" y="1625355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929680" y="1679290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96695" y="2075463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76665" y="2511746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8095" y="2740346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68094" y="2740346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45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00714" y="173638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502" y="2111636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22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77196" y="2526636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6910" y="2096004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3</a:t>
            </a:r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62299" y="1156722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-      -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7962793" y="1246258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657993" y="1579209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25" name="Ovál 24"/>
          <p:cNvSpPr/>
          <p:nvPr/>
        </p:nvSpPr>
        <p:spPr>
          <a:xfrm>
            <a:off x="7200793" y="1633144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967808" y="2029317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147778" y="24656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739208" y="26942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7171827" y="1690234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33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65615" y="206549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206759" y="246560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64 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542049" y="2617235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.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-</a:t>
            </a:r>
          </a:p>
        </p:txBody>
      </p:sp>
      <p:sp>
        <p:nvSpPr>
          <p:cNvPr id="33" name="Ovál 32"/>
          <p:cNvSpPr/>
          <p:nvPr/>
        </p:nvSpPr>
        <p:spPr>
          <a:xfrm>
            <a:off x="3144129" y="4046707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19911" y="4503907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600177" y="4700543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342611" y="5121570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869256" y="5207515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872185" y="5651060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1872184" y="565106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28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71211" y="4757633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340418" y="5157743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869787" y="5222405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751259" y="3931754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-</a:t>
            </a:r>
            <a:endParaRPr lang="cs-CZ" b="1" dirty="0"/>
          </a:p>
        </p:txBody>
      </p:sp>
      <p:sp>
        <p:nvSpPr>
          <p:cNvPr id="44" name="Ovál 43"/>
          <p:cNvSpPr/>
          <p:nvPr/>
        </p:nvSpPr>
        <p:spPr>
          <a:xfrm>
            <a:off x="6282008" y="3702684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393843" y="4171317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5936643" y="4225252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703658" y="4621425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883628" y="5057708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650644" y="5472708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907677" y="4282342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01465" y="4657598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884159" y="5072598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918458" y="3548177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-</a:t>
            </a:r>
            <a:endParaRPr lang="cs-CZ" b="1" dirty="0"/>
          </a:p>
        </p:txBody>
      </p:sp>
      <p:sp>
        <p:nvSpPr>
          <p:cNvPr id="54" name="Ovál 53"/>
          <p:cNvSpPr/>
          <p:nvPr/>
        </p:nvSpPr>
        <p:spPr>
          <a:xfrm>
            <a:off x="1242963" y="3511195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539811" y="3872953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270487" y="4219459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562982" y="4559843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234951" y="4860419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944961" y="5135835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944960" y="5135835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87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275403" y="4228407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539811" y="4609233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53</a:t>
            </a:r>
            <a:endParaRPr lang="cs-CZ" sz="20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235482" y="4875309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899850" y="3409406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-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648451" y="5504241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39</a:t>
            </a:r>
            <a:endParaRPr lang="cs-CZ" sz="2000" b="1" dirty="0"/>
          </a:p>
        </p:txBody>
      </p:sp>
      <p:sp>
        <p:nvSpPr>
          <p:cNvPr id="66" name="Obdélník s jedním zakulaceným rohem 65"/>
          <p:cNvSpPr/>
          <p:nvPr/>
        </p:nvSpPr>
        <p:spPr>
          <a:xfrm>
            <a:off x="4324636" y="3151400"/>
            <a:ext cx="311031" cy="3082224"/>
          </a:xfrm>
          <a:prstGeom prst="round1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s jedním zakulaceným rohem 66"/>
          <p:cNvSpPr/>
          <p:nvPr/>
        </p:nvSpPr>
        <p:spPr>
          <a:xfrm>
            <a:off x="3936505" y="4228407"/>
            <a:ext cx="1114838" cy="200055"/>
          </a:xfrm>
          <a:prstGeom prst="round1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seč 67"/>
          <p:cNvSpPr/>
          <p:nvPr/>
        </p:nvSpPr>
        <p:spPr>
          <a:xfrm rot="18871309">
            <a:off x="3821810" y="5216338"/>
            <a:ext cx="1253441" cy="1223753"/>
          </a:xfrm>
          <a:prstGeom prst="pi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677226" y="1018222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</a:t>
            </a:r>
            <a:endParaRPr lang="cs-CZ" sz="24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207062" y="1613336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23</a:t>
            </a:r>
            <a:endParaRPr lang="cs-CZ" sz="24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031704" y="2396395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006852" y="2381139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22</a:t>
            </a:r>
            <a:endParaRPr lang="cs-CZ" sz="24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428375" y="1642842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14</a:t>
            </a:r>
            <a:endParaRPr lang="cs-CZ" sz="2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778252" y="935655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31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68095" y="215961"/>
            <a:ext cx="5556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VEĎ ČERVÍKA DO SPRÁVNÉ DÍRKY.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496094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3" y="225739"/>
            <a:ext cx="8718369" cy="6371613"/>
          </a:xfrm>
          <a:prstGeom prst="rect">
            <a:avLst/>
          </a:prstGeom>
          <a:solidFill>
            <a:schemeClr val="accent5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034378" y="1855615"/>
            <a:ext cx="1803134" cy="9144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960291">
            <a:off x="4422389" y="563960"/>
            <a:ext cx="1686272" cy="108012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680116" y="1212479"/>
            <a:ext cx="1639871" cy="1286272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168314">
            <a:off x="6901408" y="507277"/>
            <a:ext cx="1872208" cy="10668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39931" y="531912"/>
            <a:ext cx="2088232" cy="9144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za 10"/>
          <p:cNvSpPr/>
          <p:nvPr/>
        </p:nvSpPr>
        <p:spPr>
          <a:xfrm rot="20226380">
            <a:off x="2812370" y="3490398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919951" y="65130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65-42=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16659" y="80370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95-32= 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98474" y="700378"/>
            <a:ext cx="19244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78-22 = 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20555" y="148309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44-32= 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34378" y="200631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25-12= 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14630" y="3625015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100-37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3103557" y="4051825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lza 20"/>
          <p:cNvSpPr/>
          <p:nvPr/>
        </p:nvSpPr>
        <p:spPr>
          <a:xfrm rot="20226380">
            <a:off x="1061254" y="3251297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63514" y="3385914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46-23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1352441" y="3812724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lza 24"/>
          <p:cNvSpPr/>
          <p:nvPr/>
        </p:nvSpPr>
        <p:spPr>
          <a:xfrm rot="20226380">
            <a:off x="4475309" y="2409710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377569" y="2544327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85-73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27" name="Ovál 26"/>
          <p:cNvSpPr/>
          <p:nvPr/>
        </p:nvSpPr>
        <p:spPr>
          <a:xfrm>
            <a:off x="4766496" y="2971137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766495" y="2971137"/>
            <a:ext cx="68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</a:t>
            </a:r>
            <a:endParaRPr lang="cs-CZ" sz="2400" b="1" dirty="0"/>
          </a:p>
        </p:txBody>
      </p:sp>
      <p:sp>
        <p:nvSpPr>
          <p:cNvPr id="29" name="Slza 28"/>
          <p:cNvSpPr/>
          <p:nvPr/>
        </p:nvSpPr>
        <p:spPr>
          <a:xfrm rot="20226380">
            <a:off x="7317724" y="3439655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219984" y="3574272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87-21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31" name="Ovál 30"/>
          <p:cNvSpPr/>
          <p:nvPr/>
        </p:nvSpPr>
        <p:spPr>
          <a:xfrm>
            <a:off x="7608911" y="4001082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Slza 32"/>
          <p:cNvSpPr/>
          <p:nvPr/>
        </p:nvSpPr>
        <p:spPr>
          <a:xfrm rot="20226380">
            <a:off x="5186599" y="4472141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088859" y="4606758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57-44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35" name="Ovál 34"/>
          <p:cNvSpPr/>
          <p:nvPr/>
        </p:nvSpPr>
        <p:spPr>
          <a:xfrm>
            <a:off x="5477786" y="5033568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539553" y="5198480"/>
            <a:ext cx="3600400" cy="125485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39552" y="5198481"/>
            <a:ext cx="39091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Urči, z kterého mráčku padá kapka.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7887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761" y="320355"/>
            <a:ext cx="8640960" cy="626469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Šipka dolů 2"/>
          <p:cNvSpPr/>
          <p:nvPr/>
        </p:nvSpPr>
        <p:spPr>
          <a:xfrm>
            <a:off x="478785" y="619237"/>
            <a:ext cx="8208912" cy="1512168"/>
          </a:xfrm>
          <a:prstGeom prst="downArrow">
            <a:avLst/>
          </a:prstGeom>
          <a:solidFill>
            <a:schemeClr val="accent1">
              <a:lumMod val="40000"/>
              <a:lumOff val="60000"/>
            </a:schemeClr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630039"/>
            <a:ext cx="381642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2060"/>
                </a:solidFill>
              </a:rPr>
              <a:t>Doveď  plachetnici ke správné bóji.</a:t>
            </a:r>
            <a:endParaRPr lang="cs-CZ" sz="3200" b="1" dirty="0">
              <a:solidFill>
                <a:srgbClr val="002060"/>
              </a:solidFill>
            </a:endParaRPr>
          </a:p>
        </p:txBody>
      </p:sp>
      <p:sp>
        <p:nvSpPr>
          <p:cNvPr id="19" name="Lichoběžník 18"/>
          <p:cNvSpPr/>
          <p:nvPr/>
        </p:nvSpPr>
        <p:spPr>
          <a:xfrm>
            <a:off x="758984" y="235306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755576" y="235306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85-64 = </a:t>
            </a:r>
            <a:r>
              <a:rPr lang="cs-CZ" sz="2000" b="1" dirty="0" smtClean="0">
                <a:solidFill>
                  <a:srgbClr val="FF0000"/>
                </a:solidFill>
              </a:rPr>
              <a:t>21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21" name="Lichoběžník 20"/>
          <p:cNvSpPr/>
          <p:nvPr/>
        </p:nvSpPr>
        <p:spPr>
          <a:xfrm>
            <a:off x="757452" y="3215083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758984" y="321508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58-34= </a:t>
            </a:r>
            <a:r>
              <a:rPr lang="cs-CZ" sz="2000" b="1" dirty="0" smtClean="0">
                <a:solidFill>
                  <a:srgbClr val="FF0000"/>
                </a:solidFill>
              </a:rPr>
              <a:t>24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23" name="Lichoběžník 22"/>
          <p:cNvSpPr/>
          <p:nvPr/>
        </p:nvSpPr>
        <p:spPr>
          <a:xfrm>
            <a:off x="793456" y="4058163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758984" y="405816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32-21 =</a:t>
            </a:r>
            <a:r>
              <a:rPr lang="cs-CZ" sz="2000" b="1" dirty="0" smtClean="0">
                <a:solidFill>
                  <a:srgbClr val="FF0000"/>
                </a:solidFill>
              </a:rPr>
              <a:t>11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25" name="Lichoběžník 24"/>
          <p:cNvSpPr/>
          <p:nvPr/>
        </p:nvSpPr>
        <p:spPr>
          <a:xfrm>
            <a:off x="7152188" y="5626067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7165693" y="5626067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45-33 =</a:t>
            </a:r>
            <a:r>
              <a:rPr lang="cs-CZ" sz="2000" b="1" dirty="0" smtClean="0">
                <a:solidFill>
                  <a:srgbClr val="FF0000"/>
                </a:solidFill>
              </a:rPr>
              <a:t>12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27" name="Lichoběžník 26"/>
          <p:cNvSpPr/>
          <p:nvPr/>
        </p:nvSpPr>
        <p:spPr>
          <a:xfrm>
            <a:off x="791924" y="4916433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793456" y="491643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78-43 =</a:t>
            </a:r>
            <a:r>
              <a:rPr lang="cs-CZ" sz="2000" b="1" dirty="0" smtClean="0">
                <a:solidFill>
                  <a:srgbClr val="FF0000"/>
                </a:solidFill>
              </a:rPr>
              <a:t>35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29" name="Lichoběžník 28"/>
          <p:cNvSpPr/>
          <p:nvPr/>
        </p:nvSpPr>
        <p:spPr>
          <a:xfrm>
            <a:off x="817093" y="5663911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807447" y="5663911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26-23 = 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1" name="Lichoběžník 30"/>
          <p:cNvSpPr/>
          <p:nvPr/>
        </p:nvSpPr>
        <p:spPr>
          <a:xfrm>
            <a:off x="7162756" y="475244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162756" y="4742916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55-22 =</a:t>
            </a:r>
            <a:r>
              <a:rPr lang="cs-CZ" sz="2000" b="1" dirty="0" smtClean="0">
                <a:solidFill>
                  <a:srgbClr val="FF0000"/>
                </a:solidFill>
              </a:rPr>
              <a:t>33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33" name="Lichoběžník 32"/>
          <p:cNvSpPr/>
          <p:nvPr/>
        </p:nvSpPr>
        <p:spPr>
          <a:xfrm>
            <a:off x="7165693" y="385416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7162756" y="385416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99-88 =</a:t>
            </a:r>
            <a:r>
              <a:rPr lang="cs-CZ" sz="2000" b="1" dirty="0" smtClean="0">
                <a:solidFill>
                  <a:srgbClr val="FF0000"/>
                </a:solidFill>
              </a:rPr>
              <a:t>11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35" name="Lichoběžník 34"/>
          <p:cNvSpPr/>
          <p:nvPr/>
        </p:nvSpPr>
        <p:spPr>
          <a:xfrm>
            <a:off x="7165693" y="3015028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7164288" y="3036133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63-31 =</a:t>
            </a:r>
            <a:r>
              <a:rPr lang="cs-CZ" sz="2000" b="1" dirty="0" smtClean="0">
                <a:solidFill>
                  <a:srgbClr val="FF0000"/>
                </a:solidFill>
              </a:rPr>
              <a:t>32</a:t>
            </a:r>
            <a:r>
              <a:rPr lang="cs-CZ" sz="2000" b="1" dirty="0" smtClean="0"/>
              <a:t> </a:t>
            </a:r>
            <a:endParaRPr lang="cs-CZ" sz="2000" b="1" dirty="0"/>
          </a:p>
        </p:txBody>
      </p:sp>
      <p:sp>
        <p:nvSpPr>
          <p:cNvPr id="37" name="Lichoběžník 36"/>
          <p:cNvSpPr/>
          <p:nvPr/>
        </p:nvSpPr>
        <p:spPr>
          <a:xfrm>
            <a:off x="7162756" y="2242552"/>
            <a:ext cx="1368152" cy="400110"/>
          </a:xfrm>
          <a:prstGeom prst="trapezoid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TextovéPole 37"/>
          <p:cNvSpPr txBox="1"/>
          <p:nvPr/>
        </p:nvSpPr>
        <p:spPr>
          <a:xfrm>
            <a:off x="7164288" y="2242552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 </a:t>
            </a:r>
            <a:r>
              <a:rPr lang="cs-CZ" sz="2000" b="1" dirty="0" smtClean="0"/>
              <a:t>37-22 =</a:t>
            </a:r>
            <a:r>
              <a:rPr lang="cs-CZ" sz="2000" b="1" dirty="0" smtClean="0">
                <a:solidFill>
                  <a:srgbClr val="FF0000"/>
                </a:solidFill>
              </a:rPr>
              <a:t>15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5" name="Lichoběžník 44"/>
          <p:cNvSpPr/>
          <p:nvPr/>
        </p:nvSpPr>
        <p:spPr>
          <a:xfrm rot="10800000">
            <a:off x="3059832" y="3255153"/>
            <a:ext cx="1114592" cy="360040"/>
          </a:xfrm>
          <a:prstGeom prst="trapezoid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s jedním zakulaceným rohem 45"/>
          <p:cNvSpPr/>
          <p:nvPr/>
        </p:nvSpPr>
        <p:spPr>
          <a:xfrm>
            <a:off x="3419872" y="2227987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Pravoúhlý trojúhelník 46"/>
          <p:cNvSpPr/>
          <p:nvPr/>
        </p:nvSpPr>
        <p:spPr>
          <a:xfrm>
            <a:off x="3491880" y="2209283"/>
            <a:ext cx="464487" cy="914400"/>
          </a:xfrm>
          <a:prstGeom prst="rtTriangle">
            <a:avLst/>
          </a:prstGeom>
          <a:solidFill>
            <a:srgbClr val="92D05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Lichoběžník 47"/>
          <p:cNvSpPr/>
          <p:nvPr/>
        </p:nvSpPr>
        <p:spPr>
          <a:xfrm rot="10800000">
            <a:off x="5220072" y="3255153"/>
            <a:ext cx="1114592" cy="360040"/>
          </a:xfrm>
          <a:prstGeom prst="trapezoid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s jedním zakulaceným rohem 48"/>
          <p:cNvSpPr/>
          <p:nvPr/>
        </p:nvSpPr>
        <p:spPr>
          <a:xfrm>
            <a:off x="5580112" y="2227987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Pravoúhlý trojúhelník 49"/>
          <p:cNvSpPr/>
          <p:nvPr/>
        </p:nvSpPr>
        <p:spPr>
          <a:xfrm>
            <a:off x="5652120" y="2209283"/>
            <a:ext cx="464487" cy="914400"/>
          </a:xfrm>
          <a:prstGeom prst="rtTriangle">
            <a:avLst/>
          </a:prstGeom>
          <a:solidFill>
            <a:srgbClr val="7030A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Lichoběžník 50"/>
          <p:cNvSpPr/>
          <p:nvPr/>
        </p:nvSpPr>
        <p:spPr>
          <a:xfrm rot="10800000">
            <a:off x="3089752" y="5705158"/>
            <a:ext cx="1114592" cy="360040"/>
          </a:xfrm>
          <a:prstGeom prst="trapezoid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s jedním zakulaceným rohem 51"/>
          <p:cNvSpPr/>
          <p:nvPr/>
        </p:nvSpPr>
        <p:spPr>
          <a:xfrm>
            <a:off x="3449792" y="4677992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Pravoúhlý trojúhelník 52"/>
          <p:cNvSpPr/>
          <p:nvPr/>
        </p:nvSpPr>
        <p:spPr>
          <a:xfrm>
            <a:off x="3521800" y="4659288"/>
            <a:ext cx="464487" cy="914400"/>
          </a:xfrm>
          <a:prstGeom prst="rtTriangle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Lichoběžník 53"/>
          <p:cNvSpPr/>
          <p:nvPr/>
        </p:nvSpPr>
        <p:spPr>
          <a:xfrm rot="10800000">
            <a:off x="5547673" y="5670233"/>
            <a:ext cx="1114592" cy="360040"/>
          </a:xfrm>
          <a:prstGeom prst="trapezoid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s jedním zakulaceným rohem 54"/>
          <p:cNvSpPr/>
          <p:nvPr/>
        </p:nvSpPr>
        <p:spPr>
          <a:xfrm>
            <a:off x="5907713" y="4643067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Pravoúhlý trojúhelník 55"/>
          <p:cNvSpPr/>
          <p:nvPr/>
        </p:nvSpPr>
        <p:spPr>
          <a:xfrm>
            <a:off x="5979721" y="4624363"/>
            <a:ext cx="464487" cy="914400"/>
          </a:xfrm>
          <a:prstGeom prst="rtTriangl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Lichoběžník 56"/>
          <p:cNvSpPr/>
          <p:nvPr/>
        </p:nvSpPr>
        <p:spPr>
          <a:xfrm rot="10800000">
            <a:off x="4323537" y="4720321"/>
            <a:ext cx="1114592" cy="360040"/>
          </a:xfrm>
          <a:prstGeom prst="trapezoid">
            <a:avLst/>
          </a:prstGeom>
          <a:solidFill>
            <a:srgbClr val="FFFF99"/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s jedním zakulaceným rohem 57"/>
          <p:cNvSpPr/>
          <p:nvPr/>
        </p:nvSpPr>
        <p:spPr>
          <a:xfrm>
            <a:off x="4683577" y="3693155"/>
            <a:ext cx="72008" cy="1008112"/>
          </a:xfrm>
          <a:prstGeom prst="round1Rect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Pravoúhlý trojúhelník 58"/>
          <p:cNvSpPr/>
          <p:nvPr/>
        </p:nvSpPr>
        <p:spPr>
          <a:xfrm>
            <a:off x="4755585" y="3674451"/>
            <a:ext cx="464487" cy="914400"/>
          </a:xfrm>
          <a:prstGeom prst="rtTriangle">
            <a:avLst/>
          </a:prstGeom>
          <a:solidFill>
            <a:srgbClr val="FFC000"/>
          </a:solidFill>
          <a:ln>
            <a:solidFill>
              <a:schemeClr val="tx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3225907" y="3174633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/>
              <a:t>11</a:t>
            </a:r>
            <a:endParaRPr lang="cs-CZ" sz="28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429525" y="3146990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/>
              <a:t>32</a:t>
            </a:r>
            <a:endParaRPr lang="cs-CZ" sz="28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3259203" y="5626067"/>
            <a:ext cx="7824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35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470929" y="4638731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</a:t>
            </a:r>
            <a:r>
              <a:rPr lang="cs-CZ" sz="2800" b="1" dirty="0" smtClean="0"/>
              <a:t>33</a:t>
            </a:r>
            <a:endParaRPr lang="cs-CZ" sz="28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725387" y="5564512"/>
            <a:ext cx="78243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2800" b="1" dirty="0" smtClean="0"/>
              <a:t>15</a:t>
            </a:r>
            <a:endParaRPr lang="cs-CZ" dirty="0" smtClean="0"/>
          </a:p>
        </p:txBody>
      </p:sp>
      <p:cxnSp>
        <p:nvCxnSpPr>
          <p:cNvPr id="6" name="Přímá spojnice se šipkou 5"/>
          <p:cNvCxnSpPr>
            <a:endCxn id="24" idx="3"/>
          </p:cNvCxnSpPr>
          <p:nvPr/>
        </p:nvCxnSpPr>
        <p:spPr>
          <a:xfrm flipH="1">
            <a:off x="2127136" y="3471172"/>
            <a:ext cx="937464" cy="787046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se šipkou 64"/>
          <p:cNvCxnSpPr/>
          <p:nvPr/>
        </p:nvCxnSpPr>
        <p:spPr>
          <a:xfrm>
            <a:off x="4174424" y="3408600"/>
            <a:ext cx="2977764" cy="723051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se šipkou 65"/>
          <p:cNvCxnSpPr/>
          <p:nvPr/>
        </p:nvCxnSpPr>
        <p:spPr>
          <a:xfrm flipV="1">
            <a:off x="6334664" y="3236099"/>
            <a:ext cx="817524" cy="160863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se šipkou 66"/>
          <p:cNvCxnSpPr/>
          <p:nvPr/>
        </p:nvCxnSpPr>
        <p:spPr>
          <a:xfrm>
            <a:off x="5056751" y="4258218"/>
            <a:ext cx="2251553" cy="494224"/>
          </a:xfrm>
          <a:prstGeom prst="straightConnector1">
            <a:avLst/>
          </a:prstGeom>
          <a:ln w="381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Přímá spojnice se šipkou 67"/>
          <p:cNvCxnSpPr/>
          <p:nvPr/>
        </p:nvCxnSpPr>
        <p:spPr>
          <a:xfrm flipV="1">
            <a:off x="6150547" y="2654710"/>
            <a:ext cx="972924" cy="2319593"/>
          </a:xfrm>
          <a:prstGeom prst="straightConnector1">
            <a:avLst/>
          </a:prstGeom>
          <a:ln w="38100">
            <a:solidFill>
              <a:schemeClr val="accent2">
                <a:lumMod val="60000"/>
                <a:lumOff val="4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se šipkou 68"/>
          <p:cNvCxnSpPr/>
          <p:nvPr/>
        </p:nvCxnSpPr>
        <p:spPr>
          <a:xfrm flipH="1" flipV="1">
            <a:off x="2084490" y="5107104"/>
            <a:ext cx="980110" cy="698608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67606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8712968" cy="6552728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762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ětiva 2"/>
          <p:cNvSpPr/>
          <p:nvPr/>
        </p:nvSpPr>
        <p:spPr>
          <a:xfrm rot="6809832">
            <a:off x="2973708" y="720322"/>
            <a:ext cx="3388557" cy="3490555"/>
          </a:xfrm>
          <a:prstGeom prst="chord">
            <a:avLst/>
          </a:prstGeom>
          <a:solidFill>
            <a:srgbClr val="FF33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3732718" y="1005969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812838" y="935655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41294" y="2072769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101008" y="2377711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460910" y="1651235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59353" y="1615569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5076156" y="2384115"/>
            <a:ext cx="457200" cy="457200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691680" y="1292404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1386880" y="1625355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929680" y="1679290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696695" y="2075463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876665" y="2511746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468095" y="2740346"/>
            <a:ext cx="457200" cy="457200"/>
          </a:xfrm>
          <a:prstGeom prst="ellips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468094" y="2740346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45</a:t>
            </a:r>
            <a:endParaRPr lang="cs-CZ" sz="20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00714" y="173638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4502" y="2111636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22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877196" y="2526636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136910" y="2096004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3</a:t>
            </a:r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362299" y="1156722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-      -</a:t>
            </a:r>
            <a:endParaRPr lang="cs-CZ" b="1" dirty="0"/>
          </a:p>
        </p:txBody>
      </p:sp>
      <p:sp>
        <p:nvSpPr>
          <p:cNvPr id="23" name="Ovál 22"/>
          <p:cNvSpPr/>
          <p:nvPr/>
        </p:nvSpPr>
        <p:spPr>
          <a:xfrm>
            <a:off x="7962793" y="1246258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657993" y="1579209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=</a:t>
            </a:r>
          </a:p>
        </p:txBody>
      </p:sp>
      <p:sp>
        <p:nvSpPr>
          <p:cNvPr id="25" name="Ovál 24"/>
          <p:cNvSpPr/>
          <p:nvPr/>
        </p:nvSpPr>
        <p:spPr>
          <a:xfrm>
            <a:off x="7200793" y="1633144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6967808" y="2029317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7147778" y="24656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6739208" y="2694200"/>
            <a:ext cx="457200" cy="457200"/>
          </a:xfrm>
          <a:prstGeom prst="ellips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7171827" y="1690234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33</a:t>
            </a:r>
            <a:endParaRPr lang="cs-CZ" sz="2000" b="1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965615" y="206549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</a:t>
            </a:r>
            <a:endParaRPr lang="cs-CZ" sz="2000" b="1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206759" y="246560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64 </a:t>
            </a:r>
            <a:endParaRPr lang="cs-CZ" sz="2000" b="1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6542049" y="2617235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.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-</a:t>
            </a:r>
          </a:p>
        </p:txBody>
      </p:sp>
      <p:sp>
        <p:nvSpPr>
          <p:cNvPr id="33" name="Ovál 32"/>
          <p:cNvSpPr/>
          <p:nvPr/>
        </p:nvSpPr>
        <p:spPr>
          <a:xfrm>
            <a:off x="3144129" y="4046707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vál 33"/>
          <p:cNvSpPr/>
          <p:nvPr/>
        </p:nvSpPr>
        <p:spPr>
          <a:xfrm>
            <a:off x="3019911" y="4503907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vál 34"/>
          <p:cNvSpPr/>
          <p:nvPr/>
        </p:nvSpPr>
        <p:spPr>
          <a:xfrm>
            <a:off x="2600177" y="4700543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2342611" y="5121570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1869256" y="5207515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vál 37"/>
          <p:cNvSpPr/>
          <p:nvPr/>
        </p:nvSpPr>
        <p:spPr>
          <a:xfrm>
            <a:off x="1872185" y="5651060"/>
            <a:ext cx="457200" cy="457200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1872184" y="5651060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28</a:t>
            </a:r>
            <a:endParaRPr lang="cs-CZ" sz="2000" b="1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2571211" y="4757633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340418" y="5157743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16</a:t>
            </a:r>
            <a:endParaRPr lang="cs-CZ" sz="2000" b="1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869787" y="5222405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751259" y="3931754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-</a:t>
            </a:r>
            <a:endParaRPr lang="cs-CZ" b="1" dirty="0"/>
          </a:p>
        </p:txBody>
      </p:sp>
      <p:sp>
        <p:nvSpPr>
          <p:cNvPr id="44" name="Ovál 43"/>
          <p:cNvSpPr/>
          <p:nvPr/>
        </p:nvSpPr>
        <p:spPr>
          <a:xfrm>
            <a:off x="6282008" y="3702684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6393843" y="4171317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5936643" y="4225252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5703658" y="4621425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5883628" y="5057708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5650644" y="5472708"/>
            <a:ext cx="457200" cy="457200"/>
          </a:xfrm>
          <a:prstGeom prst="ellipse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5907677" y="4282342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5701465" y="4657598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17</a:t>
            </a:r>
            <a:endParaRPr lang="cs-CZ" sz="2000" b="1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5884159" y="5072598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5918458" y="3548177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-</a:t>
            </a:r>
            <a:endParaRPr lang="cs-CZ" b="1" dirty="0"/>
          </a:p>
        </p:txBody>
      </p:sp>
      <p:sp>
        <p:nvSpPr>
          <p:cNvPr id="54" name="Ovál 53"/>
          <p:cNvSpPr/>
          <p:nvPr/>
        </p:nvSpPr>
        <p:spPr>
          <a:xfrm>
            <a:off x="1242963" y="3511195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1539811" y="3872953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1270487" y="4219459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1562982" y="4559843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1234951" y="4860419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944961" y="5135835"/>
            <a:ext cx="457200" cy="457200"/>
          </a:xfrm>
          <a:prstGeom prst="ellipse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TextovéPole 59"/>
          <p:cNvSpPr txBox="1"/>
          <p:nvPr/>
        </p:nvSpPr>
        <p:spPr>
          <a:xfrm>
            <a:off x="944960" y="5135835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87</a:t>
            </a:r>
            <a:endParaRPr lang="cs-CZ" sz="20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1275403" y="4228407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=</a:t>
            </a:r>
            <a:endParaRPr lang="cs-CZ" sz="20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1539811" y="4609233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53</a:t>
            </a:r>
            <a:endParaRPr lang="cs-CZ" sz="20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235482" y="4875309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 </a:t>
            </a:r>
            <a:r>
              <a:rPr lang="cs-CZ" sz="2000" b="1" dirty="0" smtClean="0"/>
              <a:t>- </a:t>
            </a:r>
            <a:endParaRPr lang="cs-CZ" sz="20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899850" y="3409406"/>
            <a:ext cx="7865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</a:t>
            </a:r>
            <a:r>
              <a:rPr lang="cs-CZ" b="1" dirty="0" smtClean="0"/>
              <a:t>.  .</a:t>
            </a:r>
          </a:p>
          <a:p>
            <a:r>
              <a:rPr lang="cs-CZ" b="1" dirty="0"/>
              <a:t> </a:t>
            </a:r>
            <a:r>
              <a:rPr lang="cs-CZ" b="1" dirty="0" smtClean="0"/>
              <a:t>       -</a:t>
            </a:r>
            <a:endParaRPr lang="cs-CZ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648451" y="5504241"/>
            <a:ext cx="46158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39</a:t>
            </a:r>
            <a:endParaRPr lang="cs-CZ" sz="2000" b="1" dirty="0"/>
          </a:p>
        </p:txBody>
      </p:sp>
      <p:sp>
        <p:nvSpPr>
          <p:cNvPr id="66" name="Obdélník s jedním zakulaceným rohem 65"/>
          <p:cNvSpPr/>
          <p:nvPr/>
        </p:nvSpPr>
        <p:spPr>
          <a:xfrm>
            <a:off x="4324636" y="3151400"/>
            <a:ext cx="311031" cy="3082224"/>
          </a:xfrm>
          <a:prstGeom prst="round1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s jedním zakulaceným rohem 66"/>
          <p:cNvSpPr/>
          <p:nvPr/>
        </p:nvSpPr>
        <p:spPr>
          <a:xfrm>
            <a:off x="3936505" y="4228407"/>
            <a:ext cx="1114838" cy="200055"/>
          </a:xfrm>
          <a:prstGeom prst="round1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Výseč 67"/>
          <p:cNvSpPr/>
          <p:nvPr/>
        </p:nvSpPr>
        <p:spPr>
          <a:xfrm rot="18871309">
            <a:off x="3821810" y="5216338"/>
            <a:ext cx="1253441" cy="1223753"/>
          </a:xfrm>
          <a:prstGeom prst="pi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9" name="TextovéPole 68"/>
          <p:cNvSpPr txBox="1"/>
          <p:nvPr/>
        </p:nvSpPr>
        <p:spPr>
          <a:xfrm>
            <a:off x="3677226" y="1018222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25</a:t>
            </a:r>
            <a:endParaRPr lang="cs-CZ" sz="2400" b="1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4207062" y="1613336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23</a:t>
            </a:r>
            <a:endParaRPr lang="cs-CZ" sz="2400" b="1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4031704" y="2396395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1</a:t>
            </a:r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5006852" y="2381139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22</a:t>
            </a:r>
            <a:endParaRPr lang="cs-CZ" sz="2400" b="1" dirty="0"/>
          </a:p>
        </p:txBody>
      </p:sp>
      <p:sp>
        <p:nvSpPr>
          <p:cNvPr id="73" name="TextovéPole 72"/>
          <p:cNvSpPr txBox="1"/>
          <p:nvPr/>
        </p:nvSpPr>
        <p:spPr>
          <a:xfrm>
            <a:off x="5428375" y="1642842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14</a:t>
            </a:r>
            <a:endParaRPr lang="cs-CZ" sz="2400" b="1" dirty="0"/>
          </a:p>
        </p:txBody>
      </p:sp>
      <p:sp>
        <p:nvSpPr>
          <p:cNvPr id="74" name="TextovéPole 73"/>
          <p:cNvSpPr txBox="1"/>
          <p:nvPr/>
        </p:nvSpPr>
        <p:spPr>
          <a:xfrm>
            <a:off x="4778252" y="935655"/>
            <a:ext cx="595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31</a:t>
            </a:r>
            <a:endParaRPr lang="cs-CZ" sz="2400" b="1" dirty="0"/>
          </a:p>
        </p:txBody>
      </p:sp>
      <p:sp>
        <p:nvSpPr>
          <p:cNvPr id="75" name="TextovéPole 74"/>
          <p:cNvSpPr txBox="1"/>
          <p:nvPr/>
        </p:nvSpPr>
        <p:spPr>
          <a:xfrm>
            <a:off x="468095" y="215961"/>
            <a:ext cx="55560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VEĎ ČERVÍKA DO SPRÁVNÉ DÍRKY.</a:t>
            </a:r>
            <a:endParaRPr lang="cs-CZ" sz="2800" b="1" dirty="0"/>
          </a:p>
        </p:txBody>
      </p:sp>
      <p:cxnSp>
        <p:nvCxnSpPr>
          <p:cNvPr id="77" name="Přímá spojnice se šipkou 76"/>
          <p:cNvCxnSpPr/>
          <p:nvPr/>
        </p:nvCxnSpPr>
        <p:spPr>
          <a:xfrm>
            <a:off x="5422043" y="2850526"/>
            <a:ext cx="914400" cy="914400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se šipkou 78"/>
          <p:cNvCxnSpPr/>
          <p:nvPr/>
        </p:nvCxnSpPr>
        <p:spPr>
          <a:xfrm flipH="1">
            <a:off x="3434814" y="2806366"/>
            <a:ext cx="726942" cy="124034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se šipkou 79"/>
          <p:cNvCxnSpPr/>
          <p:nvPr/>
        </p:nvCxnSpPr>
        <p:spPr>
          <a:xfrm>
            <a:off x="5304756" y="1114917"/>
            <a:ext cx="2658037" cy="177487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Přímá spojnice se šipkou 82"/>
          <p:cNvCxnSpPr/>
          <p:nvPr/>
        </p:nvCxnSpPr>
        <p:spPr>
          <a:xfrm flipH="1" flipV="1">
            <a:off x="2148880" y="1613336"/>
            <a:ext cx="2058182" cy="266499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se šipkou 84"/>
          <p:cNvCxnSpPr/>
          <p:nvPr/>
        </p:nvCxnSpPr>
        <p:spPr>
          <a:xfrm flipH="1">
            <a:off x="1615480" y="2512136"/>
            <a:ext cx="1573054" cy="1036041"/>
          </a:xfrm>
          <a:prstGeom prst="straightConnector1">
            <a:avLst/>
          </a:prstGeom>
          <a:ln w="3810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240592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3" y="225739"/>
            <a:ext cx="8718369" cy="6371613"/>
          </a:xfrm>
          <a:prstGeom prst="rect">
            <a:avLst/>
          </a:prstGeom>
          <a:solidFill>
            <a:schemeClr val="accent5"/>
          </a:solidFill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Mrak 5"/>
          <p:cNvSpPr/>
          <p:nvPr/>
        </p:nvSpPr>
        <p:spPr>
          <a:xfrm>
            <a:off x="6034378" y="1855615"/>
            <a:ext cx="1803134" cy="9144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Mrak 6"/>
          <p:cNvSpPr/>
          <p:nvPr/>
        </p:nvSpPr>
        <p:spPr>
          <a:xfrm rot="960291">
            <a:off x="4422389" y="563960"/>
            <a:ext cx="1686272" cy="108012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Mrak 7"/>
          <p:cNvSpPr/>
          <p:nvPr/>
        </p:nvSpPr>
        <p:spPr>
          <a:xfrm>
            <a:off x="2680116" y="1212479"/>
            <a:ext cx="1639871" cy="1286272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Mrak 8"/>
          <p:cNvSpPr/>
          <p:nvPr/>
        </p:nvSpPr>
        <p:spPr>
          <a:xfrm rot="1168314">
            <a:off x="6901408" y="507277"/>
            <a:ext cx="1872208" cy="10668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Mrak 9"/>
          <p:cNvSpPr/>
          <p:nvPr/>
        </p:nvSpPr>
        <p:spPr>
          <a:xfrm>
            <a:off x="739931" y="531912"/>
            <a:ext cx="2088232" cy="914400"/>
          </a:xfrm>
          <a:prstGeom prst="cloud">
            <a:avLst/>
          </a:prstGeom>
          <a:solidFill>
            <a:schemeClr val="tx2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za 10"/>
          <p:cNvSpPr/>
          <p:nvPr/>
        </p:nvSpPr>
        <p:spPr>
          <a:xfrm rot="20226380">
            <a:off x="2812370" y="3490398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919951" y="65130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65-42=</a:t>
            </a:r>
            <a:r>
              <a:rPr lang="cs-CZ" sz="2800" b="1" dirty="0" smtClean="0">
                <a:solidFill>
                  <a:srgbClr val="FF0000"/>
                </a:solidFill>
              </a:rPr>
              <a:t>23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416659" y="803702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95-32=</a:t>
            </a:r>
            <a:r>
              <a:rPr lang="cs-CZ" sz="2800" b="1" dirty="0" smtClean="0">
                <a:solidFill>
                  <a:srgbClr val="FF0000"/>
                </a:solidFill>
              </a:rPr>
              <a:t>63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98474" y="700378"/>
            <a:ext cx="19244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/>
              <a:t> </a:t>
            </a:r>
            <a:r>
              <a:rPr lang="cs-CZ" sz="2800" b="1" dirty="0" smtClean="0"/>
              <a:t> 78-22 =</a:t>
            </a:r>
            <a:r>
              <a:rPr lang="cs-CZ" sz="2800" b="1" dirty="0" smtClean="0">
                <a:solidFill>
                  <a:srgbClr val="FF0000"/>
                </a:solidFill>
              </a:rPr>
              <a:t>56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720555" y="148309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44-32=</a:t>
            </a:r>
            <a:r>
              <a:rPr lang="cs-CZ" sz="2800" b="1" dirty="0" smtClean="0">
                <a:solidFill>
                  <a:srgbClr val="FF0000"/>
                </a:solidFill>
              </a:rPr>
              <a:t>12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34378" y="2006318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 25-12=</a:t>
            </a:r>
            <a:r>
              <a:rPr lang="cs-CZ" sz="2800" b="1" dirty="0" smtClean="0">
                <a:solidFill>
                  <a:srgbClr val="FF0000"/>
                </a:solidFill>
              </a:rPr>
              <a:t>13</a:t>
            </a:r>
            <a:r>
              <a:rPr lang="cs-CZ" sz="2800" b="1" dirty="0" smtClean="0"/>
              <a:t> </a:t>
            </a:r>
            <a:endParaRPr lang="cs-CZ" sz="28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14630" y="3625015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100-37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18" name="Ovál 17"/>
          <p:cNvSpPr/>
          <p:nvPr/>
        </p:nvSpPr>
        <p:spPr>
          <a:xfrm>
            <a:off x="3103557" y="4051825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TextovéPole 19"/>
          <p:cNvSpPr txBox="1"/>
          <p:nvPr/>
        </p:nvSpPr>
        <p:spPr>
          <a:xfrm>
            <a:off x="3103556" y="4051825"/>
            <a:ext cx="68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63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1" name="Slza 20"/>
          <p:cNvSpPr/>
          <p:nvPr/>
        </p:nvSpPr>
        <p:spPr>
          <a:xfrm rot="20226380">
            <a:off x="1061254" y="3251297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963514" y="3385914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46-23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23" name="Ovál 22"/>
          <p:cNvSpPr/>
          <p:nvPr/>
        </p:nvSpPr>
        <p:spPr>
          <a:xfrm>
            <a:off x="1352441" y="3812724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1352440" y="3812724"/>
            <a:ext cx="68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23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5" name="Slza 24"/>
          <p:cNvSpPr/>
          <p:nvPr/>
        </p:nvSpPr>
        <p:spPr>
          <a:xfrm rot="20226380">
            <a:off x="4475309" y="2409710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TextovéPole 25"/>
          <p:cNvSpPr txBox="1"/>
          <p:nvPr/>
        </p:nvSpPr>
        <p:spPr>
          <a:xfrm>
            <a:off x="4377569" y="2544327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85-73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27" name="Ovál 26"/>
          <p:cNvSpPr/>
          <p:nvPr/>
        </p:nvSpPr>
        <p:spPr>
          <a:xfrm>
            <a:off x="4766496" y="2971137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4766495" y="2971137"/>
            <a:ext cx="68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12</a:t>
            </a:r>
            <a:endParaRPr lang="cs-CZ" sz="2400" b="1" dirty="0"/>
          </a:p>
        </p:txBody>
      </p:sp>
      <p:sp>
        <p:nvSpPr>
          <p:cNvPr id="29" name="Slza 28"/>
          <p:cNvSpPr/>
          <p:nvPr/>
        </p:nvSpPr>
        <p:spPr>
          <a:xfrm rot="20226380">
            <a:off x="7317724" y="3439655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7219984" y="3574272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87-21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31" name="Ovál 30"/>
          <p:cNvSpPr/>
          <p:nvPr/>
        </p:nvSpPr>
        <p:spPr>
          <a:xfrm>
            <a:off x="7608911" y="4001082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TextovéPole 31"/>
          <p:cNvSpPr txBox="1"/>
          <p:nvPr/>
        </p:nvSpPr>
        <p:spPr>
          <a:xfrm>
            <a:off x="7608910" y="4001082"/>
            <a:ext cx="68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6</a:t>
            </a:r>
            <a:r>
              <a:rPr lang="cs-CZ" sz="2400" b="1" dirty="0" smtClean="0">
                <a:solidFill>
                  <a:srgbClr val="FF0000"/>
                </a:solidFill>
              </a:rPr>
              <a:t>6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3" name="Slza 32"/>
          <p:cNvSpPr/>
          <p:nvPr/>
        </p:nvSpPr>
        <p:spPr>
          <a:xfrm rot="20226380">
            <a:off x="5186599" y="4472141"/>
            <a:ext cx="1039575" cy="1106313"/>
          </a:xfrm>
          <a:prstGeom prst="teardrop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088859" y="4606758"/>
            <a:ext cx="126956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  57-44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</a:t>
            </a:r>
            <a:endParaRPr lang="cs-CZ" sz="2400" b="1" dirty="0"/>
          </a:p>
        </p:txBody>
      </p:sp>
      <p:sp>
        <p:nvSpPr>
          <p:cNvPr id="35" name="Ovál 34"/>
          <p:cNvSpPr/>
          <p:nvPr/>
        </p:nvSpPr>
        <p:spPr>
          <a:xfrm>
            <a:off x="5477786" y="5033568"/>
            <a:ext cx="457200" cy="45720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TextovéPole 35"/>
          <p:cNvSpPr txBox="1"/>
          <p:nvPr/>
        </p:nvSpPr>
        <p:spPr>
          <a:xfrm>
            <a:off x="5477785" y="5033568"/>
            <a:ext cx="686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3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38" name="Zaoblený obdélník 37"/>
          <p:cNvSpPr/>
          <p:nvPr/>
        </p:nvSpPr>
        <p:spPr>
          <a:xfrm>
            <a:off x="539553" y="5198480"/>
            <a:ext cx="3600400" cy="1254855"/>
          </a:xfrm>
          <a:prstGeom prst="round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TextovéPole 38"/>
          <p:cNvSpPr txBox="1"/>
          <p:nvPr/>
        </p:nvSpPr>
        <p:spPr>
          <a:xfrm>
            <a:off x="539552" y="5198481"/>
            <a:ext cx="390919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sz="3200" b="1" dirty="0" smtClean="0">
                <a:solidFill>
                  <a:schemeClr val="accent5">
                    <a:lumMod val="50000"/>
                  </a:schemeClr>
                </a:solidFill>
              </a:rPr>
              <a:t>Urči, z kterého mráčku padá kapka.</a:t>
            </a:r>
            <a:endParaRPr lang="cs-CZ" sz="32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V="1">
            <a:off x="3579437" y="1483098"/>
            <a:ext cx="1415659" cy="1892226"/>
          </a:xfrm>
          <a:prstGeom prst="straightConnector1">
            <a:avLst/>
          </a:prstGeom>
          <a:ln w="3810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10" idx="1"/>
          </p:cNvCxnSpPr>
          <p:nvPr/>
        </p:nvCxnSpPr>
        <p:spPr>
          <a:xfrm flipH="1" flipV="1">
            <a:off x="1784047" y="1445338"/>
            <a:ext cx="33828" cy="1633073"/>
          </a:xfrm>
          <a:prstGeom prst="straightConnector1">
            <a:avLst/>
          </a:prstGeom>
          <a:ln w="3810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se šipkou 40"/>
          <p:cNvCxnSpPr/>
          <p:nvPr/>
        </p:nvCxnSpPr>
        <p:spPr>
          <a:xfrm flipH="1">
            <a:off x="3984199" y="2261874"/>
            <a:ext cx="1246252" cy="50941"/>
          </a:xfrm>
          <a:prstGeom prst="straightConnector1">
            <a:avLst/>
          </a:prstGeom>
          <a:ln w="3810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se šipkou 42"/>
          <p:cNvCxnSpPr/>
          <p:nvPr/>
        </p:nvCxnSpPr>
        <p:spPr>
          <a:xfrm flipV="1">
            <a:off x="5984074" y="2636912"/>
            <a:ext cx="457200" cy="1676593"/>
          </a:xfrm>
          <a:prstGeom prst="straightConnector1">
            <a:avLst/>
          </a:prstGeom>
          <a:ln w="3810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se šipkou 44"/>
          <p:cNvCxnSpPr/>
          <p:nvPr/>
        </p:nvCxnSpPr>
        <p:spPr>
          <a:xfrm flipV="1">
            <a:off x="8075757" y="1483098"/>
            <a:ext cx="219848" cy="1810751"/>
          </a:xfrm>
          <a:prstGeom prst="straightConnector1">
            <a:avLst/>
          </a:prstGeom>
          <a:ln w="38100">
            <a:solidFill>
              <a:srgbClr val="FF33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204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425</Words>
  <Application>Microsoft Office PowerPoint</Application>
  <PresentationFormat>Předvádění na obrazovce (4:3)</PresentationFormat>
  <Paragraphs>167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19</cp:revision>
  <dcterms:created xsi:type="dcterms:W3CDTF">2012-08-09T21:20:22Z</dcterms:created>
  <dcterms:modified xsi:type="dcterms:W3CDTF">2012-09-15T19:21:11Z</dcterms:modified>
</cp:coreProperties>
</file>