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7"/>
  </p:notesMasterIdLst>
  <p:handoutMasterIdLst>
    <p:handoutMasterId r:id="rId18"/>
  </p:handoutMasterIdLst>
  <p:sldIdLst>
    <p:sldId id="270" r:id="rId2"/>
    <p:sldId id="271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58" r:id="rId16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9789" autoAdjust="0"/>
  </p:normalViewPr>
  <p:slideViewPr>
    <p:cSldViewPr>
      <p:cViewPr>
        <p:scale>
          <a:sx n="74" d="100"/>
          <a:sy n="74" d="100"/>
        </p:scale>
        <p:origin x="-396" y="-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Žáci s pomocí učitele řeší plánování výletu. Co je nutné vše předem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zajistit, na co nesmíme zapomenout. Obrázky a písmena pomohou v nápovědě.</a:t>
            </a: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r>
              <a:rPr lang="cs-CZ" dirty="0" smtClean="0"/>
              <a:t>Doplníme výraz.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393382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r>
              <a:rPr lang="cs-CZ" dirty="0" smtClean="0"/>
              <a:t>Doplníme výraz.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05168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r>
              <a:rPr lang="cs-CZ" dirty="0" smtClean="0"/>
              <a:t>Doplníme výraz.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37748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r>
              <a:rPr lang="cs-CZ" dirty="0" smtClean="0"/>
              <a:t>Doplníme výraz.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731523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r>
              <a:rPr lang="cs-CZ" dirty="0" smtClean="0"/>
              <a:t>Doplníme výraz.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14894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r>
              <a:rPr lang="cs-CZ" dirty="0" smtClean="0"/>
              <a:t>Doplníme výraz.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41711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r>
              <a:rPr lang="cs-CZ" dirty="0" smtClean="0"/>
              <a:t>Doplníme výraz.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468865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r>
              <a:rPr lang="cs-CZ" dirty="0" smtClean="0"/>
              <a:t>Doplníme výraz.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66120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r>
              <a:rPr lang="cs-CZ" dirty="0" smtClean="0"/>
              <a:t>Doplníme výraz.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71103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Poznámky:</a:t>
            </a:r>
          </a:p>
          <a:p>
            <a:r>
              <a:rPr lang="cs-CZ" dirty="0" smtClean="0"/>
              <a:t>Doplníme výraz.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196744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304850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7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12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Praktický zeměpis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Jak naplánovat výlet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VY_32_INOVACE_20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6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9245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7.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připravujeme výlet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 s výkladem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, rébusem, podrobnější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metodika viz poznámky u jednotlivých snímků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543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Jak naplánovat výlet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 descr="C:\Documents and Settings\Jan\Local Settings\Temporary Internet Files\Content.IE5\9B4Z6I7N\MM900236455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1016" y="1988840"/>
            <a:ext cx="3921968" cy="3921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rgbClr val="00B050"/>
                </a:solidFill>
              </a:rPr>
              <a:t>Vybereme</a:t>
            </a:r>
            <a:endParaRPr lang="cs-CZ" sz="4000" b="1" dirty="0">
              <a:solidFill>
                <a:srgbClr val="00B050"/>
              </a:solidFill>
            </a:endParaRPr>
          </a:p>
        </p:txBody>
      </p:sp>
      <p:graphicFrame>
        <p:nvGraphicFramePr>
          <p:cNvPr id="10" name="Zástupný symbol pro obsah 9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89136827"/>
              </p:ext>
            </p:extLst>
          </p:nvPr>
        </p:nvGraphicFramePr>
        <p:xfrm>
          <a:off x="457200" y="1600200"/>
          <a:ext cx="8229600" cy="579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S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2050" name="Picture 2" descr="C:\Documents and Settings\Jan\Local Settings\Temporary Internet Files\Content.IE5\9B4Z6I7N\MC900230728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5452" y="2500845"/>
            <a:ext cx="3633096" cy="35328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5685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Určíme</a:t>
            </a:r>
            <a:endParaRPr lang="cs-CZ" b="1" dirty="0">
              <a:solidFill>
                <a:srgbClr val="00B05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77136018"/>
              </p:ext>
            </p:extLst>
          </p:nvPr>
        </p:nvGraphicFramePr>
        <p:xfrm>
          <a:off x="457200" y="1600200"/>
          <a:ext cx="8229600" cy="7010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R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3074" name="Picture 2" descr="C:\Documents and Settings\Jan\Local Settings\Temporary Internet Files\Content.IE5\RWTHYNQJ\MC9000905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2631" y="2852936"/>
            <a:ext cx="3978738" cy="3318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259112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Zvolíme</a:t>
            </a:r>
            <a:endParaRPr lang="cs-CZ" b="1" dirty="0">
              <a:solidFill>
                <a:srgbClr val="00B05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3460969"/>
              </p:ext>
            </p:extLst>
          </p:nvPr>
        </p:nvGraphicFramePr>
        <p:xfrm>
          <a:off x="457200" y="1600200"/>
          <a:ext cx="8229599" cy="579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175657"/>
                <a:gridCol w="1175657"/>
                <a:gridCol w="1175657"/>
                <a:gridCol w="1175657"/>
                <a:gridCol w="1175657"/>
                <a:gridCol w="1175657"/>
                <a:gridCol w="1175657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P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pSp>
        <p:nvGrpSpPr>
          <p:cNvPr id="6" name="Skupina 5"/>
          <p:cNvGrpSpPr/>
          <p:nvPr/>
        </p:nvGrpSpPr>
        <p:grpSpPr>
          <a:xfrm>
            <a:off x="1331591" y="2783488"/>
            <a:ext cx="5125672" cy="3215774"/>
            <a:chOff x="1331591" y="2783488"/>
            <a:chExt cx="5125672" cy="3215774"/>
          </a:xfrm>
        </p:grpSpPr>
        <p:pic>
          <p:nvPicPr>
            <p:cNvPr id="4098" name="Picture 2" descr="C:\Program Files\Microsoft Office\MEDIA\CAGCAT10\j0293234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31591" y="4844375"/>
              <a:ext cx="1565453" cy="115488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099" name="Picture 3" descr="C:\Documents and Settings\Jan\Local Settings\Temporary Internet Files\Content.IE5\9B4Z6I7N\MC900320986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44008" y="2783488"/>
              <a:ext cx="1813255" cy="1301191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00" name="Picture 4" descr="C:\Documents and Settings\Jan\Local Settings\Temporary Internet Files\Content.IE5\N0XFEXQQ\MC900319408[1].wmf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38350" y="4657809"/>
              <a:ext cx="1811426" cy="133502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4101" name="Picture 5" descr="C:\Documents and Settings\Jan\Local Settings\Temporary Internet Files\Content.IE5\A0WBDK2E\MC900320980[1].wmf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65487" y="2829216"/>
              <a:ext cx="1814170" cy="140543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503503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Stanovíme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aphicFrame>
        <p:nvGraphicFramePr>
          <p:cNvPr id="7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9287145"/>
              </p:ext>
            </p:extLst>
          </p:nvPr>
        </p:nvGraphicFramePr>
        <p:xfrm>
          <a:off x="457200" y="1600200"/>
          <a:ext cx="8229600" cy="1158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371600"/>
                <a:gridCol w="1371600"/>
                <a:gridCol w="1371600"/>
                <a:gridCol w="1371600"/>
                <a:gridCol w="1371600"/>
                <a:gridCol w="13716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B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>
                    <a:lnR w="12700" cmpd="sng">
                      <a:noFill/>
                    </a:lnR>
                    <a:lnT w="12700" cmpd="sng">
                      <a:noFill/>
                    </a:lnT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Á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22" name="Picture 2" descr="C:\Documents and Settings\Jan\Local Settings\Temporary Internet Files\Content.IE5\9B4Z6I7N\MP90038540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9189" y="2905472"/>
            <a:ext cx="2585623" cy="36198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282974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Rozhodneme se pro </a:t>
            </a:r>
            <a:endParaRPr lang="cs-CZ" b="1" dirty="0">
              <a:solidFill>
                <a:srgbClr val="00B05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3460267"/>
              </p:ext>
            </p:extLst>
          </p:nvPr>
        </p:nvGraphicFramePr>
        <p:xfrm>
          <a:off x="457200" y="1600200"/>
          <a:ext cx="8229600" cy="579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T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grpSp>
        <p:nvGrpSpPr>
          <p:cNvPr id="6" name="Skupina 5"/>
          <p:cNvGrpSpPr/>
          <p:nvPr/>
        </p:nvGrpSpPr>
        <p:grpSpPr>
          <a:xfrm>
            <a:off x="1546950" y="3061659"/>
            <a:ext cx="6050101" cy="3219336"/>
            <a:chOff x="1187624" y="3061659"/>
            <a:chExt cx="6050101" cy="3219336"/>
          </a:xfrm>
        </p:grpSpPr>
        <p:pic>
          <p:nvPicPr>
            <p:cNvPr id="6147" name="Picture 3" descr="C:\Documents and Settings\Jan\Local Settings\Temporary Internet Files\Content.IE5\A0WBDK2E\MC900308097[1].wmf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87624" y="3061659"/>
              <a:ext cx="2331427" cy="321933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6148" name="Picture 4" descr="C:\Documents and Settings\Jan\Local Settings\Temporary Internet Files\Content.IE5\RWTHYNQJ\MM900236461[1].gif"/>
            <p:cNvPicPr>
              <a:picLocks noChangeAspect="1" noChangeArrowheads="1" noCrop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83968" y="3194449"/>
              <a:ext cx="2953757" cy="295375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632773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Naplánujeme</a:t>
            </a:r>
            <a:endParaRPr lang="cs-CZ" b="1" dirty="0">
              <a:solidFill>
                <a:srgbClr val="00B05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9610337"/>
              </p:ext>
            </p:extLst>
          </p:nvPr>
        </p:nvGraphicFramePr>
        <p:xfrm>
          <a:off x="457200" y="1600200"/>
          <a:ext cx="8229600" cy="579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  <a:gridCol w="82296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O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7174" name="Picture 6" descr="C:\Documents and Settings\Jan\Local Settings\Temporary Internet Files\Content.IE5\9B4Z6I7N\MC900440458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7500" y="2708920"/>
            <a:ext cx="3629000" cy="3427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994515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Zajistíme</a:t>
            </a:r>
            <a:endParaRPr lang="cs-CZ" b="1" dirty="0">
              <a:solidFill>
                <a:srgbClr val="00B05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0659189"/>
              </p:ext>
            </p:extLst>
          </p:nvPr>
        </p:nvGraphicFramePr>
        <p:xfrm>
          <a:off x="457200" y="1600200"/>
          <a:ext cx="8229600" cy="579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Š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8197" name="Picture 5" descr="C:\Documents and Settings\Jan\Local Settings\Temporary Internet Files\Content.IE5\N0XFEXQQ\MC9004135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6034" y="2708920"/>
            <a:ext cx="5131932" cy="338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9330459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Využijeme</a:t>
            </a:r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2641947"/>
              </p:ext>
            </p:extLst>
          </p:nvPr>
        </p:nvGraphicFramePr>
        <p:xfrm>
          <a:off x="457200" y="1600200"/>
          <a:ext cx="8229600" cy="5791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28700"/>
                <a:gridCol w="1028700"/>
                <a:gridCol w="1028700"/>
                <a:gridCol w="1028700"/>
                <a:gridCol w="1028700"/>
                <a:gridCol w="1028700"/>
                <a:gridCol w="1028700"/>
                <a:gridCol w="10287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D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9218" name="Picture 2" descr="C:\Documents and Settings\Jan\Local Settings\Temporary Internet Files\Content.IE5\A0WBDK2E\MC9004383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0403" y="2348880"/>
            <a:ext cx="2843194" cy="42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570395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Nezapomeneme na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2159412"/>
              </p:ext>
            </p:extLst>
          </p:nvPr>
        </p:nvGraphicFramePr>
        <p:xfrm>
          <a:off x="457200" y="1600200"/>
          <a:ext cx="8229600" cy="1158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V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A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0242" name="Picture 2" descr="C:\Documents and Settings\Jan\Local Settings\Temporary Internet Files\Content.IE5\A0WBDK2E\MC90023071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6045" y="3115542"/>
            <a:ext cx="4271911" cy="3064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633712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Připravíme celkový</a:t>
            </a:r>
            <a:endParaRPr lang="cs-CZ" b="1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259716"/>
              </p:ext>
            </p:extLst>
          </p:nvPr>
        </p:nvGraphicFramePr>
        <p:xfrm>
          <a:off x="457200" y="1600200"/>
          <a:ext cx="8229600" cy="11582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028700"/>
                <a:gridCol w="1028700"/>
                <a:gridCol w="1028700"/>
                <a:gridCol w="1028700"/>
                <a:gridCol w="1028700"/>
                <a:gridCol w="1028700"/>
                <a:gridCol w="1028700"/>
                <a:gridCol w="1028700"/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Č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/>
                        <a:t>Z</a:t>
                      </a:r>
                      <a:endParaRPr lang="cs-CZ" sz="32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11268" name="Picture 4" descr="C:\Documents and Settings\Jan\Local Settings\Temporary Internet Files\Content.IE5\N0XFEXQQ\MC90032674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8831" y="3008566"/>
            <a:ext cx="3326338" cy="3192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850300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Řešení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>
            <a:normAutofit fontScale="85000" lnSpcReduction="20000"/>
          </a:bodyPr>
          <a:lstStyle/>
          <a:p>
            <a:r>
              <a:rPr lang="cs-CZ" b="1" dirty="0" smtClean="0"/>
              <a:t>1. Místo</a:t>
            </a:r>
          </a:p>
          <a:p>
            <a:r>
              <a:rPr lang="cs-CZ" b="1" dirty="0" smtClean="0"/>
              <a:t>2. Termín</a:t>
            </a:r>
          </a:p>
          <a:p>
            <a:r>
              <a:rPr lang="cs-CZ" b="1" dirty="0" smtClean="0"/>
              <a:t>3. Dopravu</a:t>
            </a:r>
          </a:p>
          <a:p>
            <a:r>
              <a:rPr lang="cs-CZ" b="1" dirty="0" smtClean="0"/>
              <a:t>4. Dobu trvání</a:t>
            </a:r>
          </a:p>
          <a:p>
            <a:r>
              <a:rPr lang="cs-CZ" b="1" dirty="0" smtClean="0"/>
              <a:t>5. Ubytování</a:t>
            </a:r>
          </a:p>
          <a:p>
            <a:r>
              <a:rPr lang="cs-CZ" b="1" dirty="0" smtClean="0"/>
              <a:t>6. Stravování</a:t>
            </a:r>
          </a:p>
          <a:p>
            <a:r>
              <a:rPr lang="cs-CZ" b="1" dirty="0" smtClean="0"/>
              <a:t>7. Pojištění</a:t>
            </a:r>
          </a:p>
          <a:p>
            <a:r>
              <a:rPr lang="cs-CZ" b="1" dirty="0" smtClean="0"/>
              <a:t>8. Průvodce</a:t>
            </a:r>
          </a:p>
          <a:p>
            <a:r>
              <a:rPr lang="cs-CZ" b="1" dirty="0" smtClean="0"/>
              <a:t>9. Zdravotní zajištění</a:t>
            </a:r>
          </a:p>
          <a:p>
            <a:r>
              <a:rPr lang="cs-CZ" b="1" dirty="0" smtClean="0"/>
              <a:t>10. Finanční rozpočet</a:t>
            </a:r>
            <a:endParaRPr lang="cs-CZ" b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19068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6000">
        <p14:vortex dir="r"/>
        <p:sndAc>
          <p:stSnd>
            <p:snd r:embed="rId3" name="drumroll.wav"/>
          </p:stSnd>
        </p:sndAc>
      </p:transition>
    </mc:Choice>
    <mc:Fallback xmlns="">
      <p:transition spd="slow">
        <p:fade/>
        <p:sndAc>
          <p:stSnd>
            <p:snd r:embed="rId5" name="drumroll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</a:t>
            </a:r>
          </a:p>
          <a:p>
            <a:r>
              <a:rPr lang="cs-CZ" sz="1500" dirty="0">
                <a:latin typeface="Tahoma" pitchFamily="34" charset="0"/>
              </a:rPr>
              <a:t>http://office.microsoft.com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385</TotalTime>
  <Words>302</Words>
  <Application>Microsoft Office PowerPoint</Application>
  <PresentationFormat>Předvádění na obrazovce (4:3)</PresentationFormat>
  <Paragraphs>99</Paragraphs>
  <Slides>15</Slides>
  <Notes>15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 </vt:lpstr>
      <vt:lpstr>Jak naplánovat výlet</vt:lpstr>
      <vt:lpstr>Vybereme</vt:lpstr>
      <vt:lpstr>Určíme</vt:lpstr>
      <vt:lpstr>Zvolíme</vt:lpstr>
      <vt:lpstr>Stanovíme</vt:lpstr>
      <vt:lpstr>Rozhodneme se pro </vt:lpstr>
      <vt:lpstr>Naplánujeme</vt:lpstr>
      <vt:lpstr>Zajistíme</vt:lpstr>
      <vt:lpstr>Využijeme </vt:lpstr>
      <vt:lpstr>Nezapomeneme na</vt:lpstr>
      <vt:lpstr>Připravíme celkový</vt:lpstr>
      <vt:lpstr>Řešení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49</cp:revision>
  <dcterms:created xsi:type="dcterms:W3CDTF">2011-05-26T14:17:08Z</dcterms:created>
  <dcterms:modified xsi:type="dcterms:W3CDTF">2003-01-01T03:55:05Z</dcterms:modified>
</cp:coreProperties>
</file>