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8" r:id="rId3"/>
    <p:sldId id="259" r:id="rId4"/>
    <p:sldId id="260" r:id="rId5"/>
    <p:sldId id="262" r:id="rId6"/>
    <p:sldId id="264" r:id="rId7"/>
    <p:sldId id="266" r:id="rId8"/>
    <p:sldId id="261" r:id="rId9"/>
    <p:sldId id="263" r:id="rId10"/>
    <p:sldId id="265" r:id="rId11"/>
    <p:sldId id="267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BAB"/>
    <a:srgbClr val="FFE0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VY_42_INOVACE_24_ZÁVORKY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Závorky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89D7D8-A904-4F09-B2C6-3FE4A4B997F4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2AFF30B-A575-4A43-89F3-1C4DF71C0435}" type="presOf" srcId="{DAEA276B-ECF9-46F6-A7D3-4693B2D32BC4}" destId="{F69A1436-182C-465B-AD7F-FE48E0C090C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80674979-8B0E-4C4C-835C-AF0671EB9AEF}" type="presOf" srcId="{445C7998-7549-48B0-BD68-D4F0167F02E5}" destId="{BC35EE03-4121-4EF9-923D-7CB6D30D358D}" srcOrd="0" destOrd="0" presId="urn:microsoft.com/office/officeart/2005/8/layout/target3"/>
    <dgm:cxn modelId="{CA53005A-9831-4765-96C6-297A79822710}" type="presOf" srcId="{FBBFC3EA-9D9D-4F3A-BEA6-9C2C0E46BF20}" destId="{832BF48F-0145-4429-9E02-8FCA946CCE9E}" srcOrd="1" destOrd="0" presId="urn:microsoft.com/office/officeart/2005/8/layout/target3"/>
    <dgm:cxn modelId="{847D67AD-30D3-4FB7-BB0C-27B05D0BB6B0}" type="presOf" srcId="{39F8B381-5807-488E-AC22-73DD4140ED4A}" destId="{71045F8C-00FA-488E-A7BD-E2E6753D979D}" srcOrd="0" destOrd="0" presId="urn:microsoft.com/office/officeart/2005/8/layout/target3"/>
    <dgm:cxn modelId="{28298688-F978-46EC-ADFF-8D91157364AC}" type="presOf" srcId="{019433A1-1324-4DE1-9E6F-32B851095F74}" destId="{A3817367-F2BC-482F-8832-FA00B51DCCF3}" srcOrd="0" destOrd="0" presId="urn:microsoft.com/office/officeart/2005/8/layout/target3"/>
    <dgm:cxn modelId="{A01E3900-0CBF-42AB-A451-9B6ADDD6037F}" type="presOf" srcId="{C73C7642-F245-4585-8F88-243F9FAEF6CA}" destId="{97289DF2-90F4-4EC2-A9FC-633B00BAB610}" srcOrd="0" destOrd="0" presId="urn:microsoft.com/office/officeart/2005/8/layout/target3"/>
    <dgm:cxn modelId="{0B66F9C4-4AD6-4794-9413-BF66F2A64948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B0C73BC-3771-4824-B41D-1306B80B6E8D}" type="presOf" srcId="{019433A1-1324-4DE1-9E6F-32B851095F74}" destId="{E7297F21-D4FD-4A41-AE58-814D01A6B5E7}" srcOrd="1" destOrd="0" presId="urn:microsoft.com/office/officeart/2005/8/layout/target3"/>
    <dgm:cxn modelId="{D99CD080-2ED4-40D7-949B-CA065BAC0C56}" type="presOf" srcId="{445C7998-7549-48B0-BD68-D4F0167F02E5}" destId="{4D19AB04-24FA-40C2-B203-52AE3D15E171}" srcOrd="1" destOrd="0" presId="urn:microsoft.com/office/officeart/2005/8/layout/target3"/>
    <dgm:cxn modelId="{BACDEAFE-4FD8-4889-9E30-686289AE9671}" type="presOf" srcId="{C73C7642-F245-4585-8F88-243F9FAEF6CA}" destId="{AA41A67C-3D3F-4AE9-9E0F-5D7F7BB2E741}" srcOrd="1" destOrd="0" presId="urn:microsoft.com/office/officeart/2005/8/layout/target3"/>
    <dgm:cxn modelId="{480E30CF-FB58-4310-9B2C-DA1ABC012861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27B2617-237C-4F14-8882-959CAD1888BA}" type="presOf" srcId="{DAEA276B-ECF9-46F6-A7D3-4693B2D32BC4}" destId="{CDED6FE3-AD8F-4ACC-B6B8-710EDDD97598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0D0D370-3913-40BA-9B17-5A5A9F49E946}" type="presParOf" srcId="{71045F8C-00FA-488E-A7BD-E2E6753D979D}" destId="{3577EC6B-C980-4F34-8C69-4365E7B8FC8C}" srcOrd="0" destOrd="0" presId="urn:microsoft.com/office/officeart/2005/8/layout/target3"/>
    <dgm:cxn modelId="{55CF8FD6-ED02-4332-940B-823913799B04}" type="presParOf" srcId="{71045F8C-00FA-488E-A7BD-E2E6753D979D}" destId="{6940EB87-DC1D-4BC3-9408-9AC2E1FFC039}" srcOrd="1" destOrd="0" presId="urn:microsoft.com/office/officeart/2005/8/layout/target3"/>
    <dgm:cxn modelId="{CF1236D2-EE98-4A59-9E4C-B7292E32D564}" type="presParOf" srcId="{71045F8C-00FA-488E-A7BD-E2E6753D979D}" destId="{BC35EE03-4121-4EF9-923D-7CB6D30D358D}" srcOrd="2" destOrd="0" presId="urn:microsoft.com/office/officeart/2005/8/layout/target3"/>
    <dgm:cxn modelId="{DECC703A-1EC2-4EB5-8AC4-923BB29876D4}" type="presParOf" srcId="{71045F8C-00FA-488E-A7BD-E2E6753D979D}" destId="{C95EEA27-3CBF-4645-A92D-9D8AF5C1CBFC}" srcOrd="3" destOrd="0" presId="urn:microsoft.com/office/officeart/2005/8/layout/target3"/>
    <dgm:cxn modelId="{CE523317-03B4-474C-BAC9-B5000C2CAD47}" type="presParOf" srcId="{71045F8C-00FA-488E-A7BD-E2E6753D979D}" destId="{851BB866-B6AE-4566-893F-4C635BA974FC}" srcOrd="4" destOrd="0" presId="urn:microsoft.com/office/officeart/2005/8/layout/target3"/>
    <dgm:cxn modelId="{28F95598-E090-4405-B20D-CD7D96F822FB}" type="presParOf" srcId="{71045F8C-00FA-488E-A7BD-E2E6753D979D}" destId="{643EA938-EDE0-4533-ACCC-D2BD6F3A527C}" srcOrd="5" destOrd="0" presId="urn:microsoft.com/office/officeart/2005/8/layout/target3"/>
    <dgm:cxn modelId="{F89DDFDE-03F2-481C-9825-DB46D92871A3}" type="presParOf" srcId="{71045F8C-00FA-488E-A7BD-E2E6753D979D}" destId="{92F31B18-D66D-4CC7-89B9-378928DE877D}" srcOrd="6" destOrd="0" presId="urn:microsoft.com/office/officeart/2005/8/layout/target3"/>
    <dgm:cxn modelId="{E51C573F-1B17-4C6B-A057-4114168A3A6C}" type="presParOf" srcId="{71045F8C-00FA-488E-A7BD-E2E6753D979D}" destId="{902074E1-B931-4618-97F1-FADBE82E9C3C}" srcOrd="7" destOrd="0" presId="urn:microsoft.com/office/officeart/2005/8/layout/target3"/>
    <dgm:cxn modelId="{B41FF251-562E-46CA-9BA9-3CB8C97D9529}" type="presParOf" srcId="{71045F8C-00FA-488E-A7BD-E2E6753D979D}" destId="{A3817367-F2BC-482F-8832-FA00B51DCCF3}" srcOrd="8" destOrd="0" presId="urn:microsoft.com/office/officeart/2005/8/layout/target3"/>
    <dgm:cxn modelId="{F022DEDE-0673-4E08-8A3F-E2C576AB0D0C}" type="presParOf" srcId="{71045F8C-00FA-488E-A7BD-E2E6753D979D}" destId="{626ABFF6-56C8-4386-B662-68EC364EED9D}" srcOrd="9" destOrd="0" presId="urn:microsoft.com/office/officeart/2005/8/layout/target3"/>
    <dgm:cxn modelId="{99BCF96D-B9CC-4E25-8895-5A281E02ED57}" type="presParOf" srcId="{71045F8C-00FA-488E-A7BD-E2E6753D979D}" destId="{6DB11F1C-D028-4800-9625-6611CA9DE6D4}" srcOrd="10" destOrd="0" presId="urn:microsoft.com/office/officeart/2005/8/layout/target3"/>
    <dgm:cxn modelId="{627D137F-921E-450C-B0AB-97BEA2B19C98}" type="presParOf" srcId="{71045F8C-00FA-488E-A7BD-E2E6753D979D}" destId="{CDED6FE3-AD8F-4ACC-B6B8-710EDDD97598}" srcOrd="11" destOrd="0" presId="urn:microsoft.com/office/officeart/2005/8/layout/target3"/>
    <dgm:cxn modelId="{497A600C-83AD-46D5-A7AD-B4AD86012366}" type="presParOf" srcId="{71045F8C-00FA-488E-A7BD-E2E6753D979D}" destId="{397AC6D7-84A6-4150-958F-83C92D9ACF38}" srcOrd="12" destOrd="0" presId="urn:microsoft.com/office/officeart/2005/8/layout/target3"/>
    <dgm:cxn modelId="{1143B907-F319-4B46-A156-31100E12B8B7}" type="presParOf" srcId="{71045F8C-00FA-488E-A7BD-E2E6753D979D}" destId="{D7419528-33A6-416D-9E64-B3F7915C5149}" srcOrd="13" destOrd="0" presId="urn:microsoft.com/office/officeart/2005/8/layout/target3"/>
    <dgm:cxn modelId="{8F273D1F-1423-4741-8F64-EE00577AB3E7}" type="presParOf" srcId="{71045F8C-00FA-488E-A7BD-E2E6753D979D}" destId="{97289DF2-90F4-4EC2-A9FC-633B00BAB610}" srcOrd="14" destOrd="0" presId="urn:microsoft.com/office/officeart/2005/8/layout/target3"/>
    <dgm:cxn modelId="{3E925094-79FD-4339-9D7D-517E5BBCC591}" type="presParOf" srcId="{71045F8C-00FA-488E-A7BD-E2E6753D979D}" destId="{234EBA9D-95B4-4C20-A84E-6F65F1085DC6}" srcOrd="15" destOrd="0" presId="urn:microsoft.com/office/officeart/2005/8/layout/target3"/>
    <dgm:cxn modelId="{C5E4B69A-7364-43BE-8D70-A395A9E5308C}" type="presParOf" srcId="{71045F8C-00FA-488E-A7BD-E2E6753D979D}" destId="{12255512-213F-41DF-90A6-8B4CD74A2B52}" srcOrd="16" destOrd="0" presId="urn:microsoft.com/office/officeart/2005/8/layout/target3"/>
    <dgm:cxn modelId="{F101FF31-682A-43AA-B381-431C4F41263B}" type="presParOf" srcId="{71045F8C-00FA-488E-A7BD-E2E6753D979D}" destId="{50C2F88D-8688-44C2-A854-691F34009D3B}" srcOrd="17" destOrd="0" presId="urn:microsoft.com/office/officeart/2005/8/layout/target3"/>
    <dgm:cxn modelId="{E9F7C7F1-B946-4014-9025-409D05EA25E4}" type="presParOf" srcId="{71045F8C-00FA-488E-A7BD-E2E6753D979D}" destId="{4D19AB04-24FA-40C2-B203-52AE3D15E171}" srcOrd="18" destOrd="0" presId="urn:microsoft.com/office/officeart/2005/8/layout/target3"/>
    <dgm:cxn modelId="{60A075D3-0D4C-4B1C-ABA3-90B4ABB6DB06}" type="presParOf" srcId="{71045F8C-00FA-488E-A7BD-E2E6753D979D}" destId="{832BF48F-0145-4429-9E02-8FCA946CCE9E}" srcOrd="19" destOrd="0" presId="urn:microsoft.com/office/officeart/2005/8/layout/target3"/>
    <dgm:cxn modelId="{3B363265-4374-4827-B4F1-7BEB7127C9D9}" type="presParOf" srcId="{71045F8C-00FA-488E-A7BD-E2E6753D979D}" destId="{E7297F21-D4FD-4A41-AE58-814D01A6B5E7}" srcOrd="20" destOrd="0" presId="urn:microsoft.com/office/officeart/2005/8/layout/target3"/>
    <dgm:cxn modelId="{F69B95F1-C8A9-4A8A-9921-5E110170E273}" type="presParOf" srcId="{71045F8C-00FA-488E-A7BD-E2E6753D979D}" destId="{F69A1436-182C-465B-AD7F-FE48E0C090C1}" srcOrd="21" destOrd="0" presId="urn:microsoft.com/office/officeart/2005/8/layout/target3"/>
    <dgm:cxn modelId="{20F69576-3E88-4D0D-82DA-74B5FFF0D234}" type="presParOf" srcId="{71045F8C-00FA-488E-A7BD-E2E6753D979D}" destId="{AA41A67C-3D3F-4AE9-9E0F-5D7F7BB2E741}" srcOrd="22" destOrd="0" presId="urn:microsoft.com/office/officeart/2005/8/layout/target3"/>
    <dgm:cxn modelId="{3AC93EA1-1DA8-41F3-93D6-2C7FA334EACB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VY_42_INOVACE_24_ZÁVORKY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Závorky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87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146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825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04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030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02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464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538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367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578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848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86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275011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54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13690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2.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Příklady se závorkami</a:t>
            </a:r>
            <a:r>
              <a:rPr lang="cs-CZ" sz="2400" dirty="0" smtClean="0">
                <a:latin typeface="+mj-lt"/>
                <a:cs typeface="Times New Roman" pitchFamily="18" charset="0"/>
              </a:rPr>
              <a:t>,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sčítání </a:t>
            </a:r>
            <a:r>
              <a:rPr lang="cs-CZ" sz="2400" dirty="0">
                <a:latin typeface="+mj-lt"/>
                <a:cs typeface="Times New Roman" pitchFamily="18" charset="0"/>
              </a:rPr>
              <a:t>a odčítání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dvojciferných čísel bez přechodu přes desítku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v oboru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0-100,řešení</a:t>
            </a:r>
            <a:r>
              <a:rPr lang="cs-CZ" sz="2400" dirty="0">
                <a:latin typeface="+mj-lt"/>
                <a:cs typeface="Times New Roman" pitchFamily="18" charset="0"/>
              </a:rPr>
              <a:t>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slovních úloh pomocí závorek</a:t>
            </a:r>
            <a:endParaRPr lang="cs-CZ" sz="2400" dirty="0" smtClean="0">
              <a:latin typeface="+mj-lt"/>
              <a:cs typeface="Times New Roman" pitchFamily="18" charset="0"/>
            </a:endParaRP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(pero, sešit</a:t>
            </a:r>
            <a:r>
              <a:rPr lang="cs-CZ" sz="2400" dirty="0" smtClean="0">
                <a:latin typeface="+mj-lt"/>
                <a:cs typeface="Times New Roman" pitchFamily="18" charset="0"/>
              </a:rPr>
              <a:t>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tabule  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05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611560" y="476672"/>
            <a:ext cx="8136904" cy="1296144"/>
          </a:xfrm>
          <a:prstGeom prst="ellipse">
            <a:avLst/>
          </a:prstGeom>
          <a:solidFill>
            <a:schemeClr val="tx2">
              <a:lumMod val="5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85271" y="463024"/>
            <a:ext cx="418948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8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závorky</a:t>
            </a:r>
            <a:endParaRPr lang="cs-CZ" sz="8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1560" y="2570584"/>
            <a:ext cx="8136904" cy="3528392"/>
          </a:xfrm>
          <a:prstGeom prst="rect">
            <a:avLst/>
          </a:prstGeom>
          <a:solidFill>
            <a:schemeClr val="bg2">
              <a:lumMod val="9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800995"/>
            <a:ext cx="74888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chemeClr val="accent4">
                    <a:lumMod val="75000"/>
                  </a:schemeClr>
                </a:solidFill>
              </a:rPr>
              <a:t>POSTUP ŘEŠENÍ PŘÍKLADU SE ZÁVORKAMI</a:t>
            </a:r>
          </a:p>
          <a:p>
            <a:endParaRPr lang="cs-CZ" sz="3200" b="1" u="sn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Tx/>
              <a:buAutoNum type="arabicPeriod"/>
            </a:pPr>
            <a:r>
              <a:rPr lang="cs-CZ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Opiš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vše před </a:t>
            </a:r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závorkou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Vypočítej příklad v závorce</a:t>
            </a:r>
          </a:p>
          <a:p>
            <a:pPr marL="514350" indent="-514350">
              <a:buFontTx/>
              <a:buAutoNum type="arabicPeriod"/>
            </a:pPr>
            <a:r>
              <a:rPr lang="cs-CZ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Opiš vše </a:t>
            </a:r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za závorkou</a:t>
            </a:r>
          </a:p>
          <a:p>
            <a:pPr marL="514350" indent="-514350">
              <a:buFontTx/>
              <a:buAutoNum type="arabicPeriod"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Vypočítej příklad</a:t>
            </a:r>
          </a:p>
        </p:txBody>
      </p:sp>
    </p:spTree>
    <p:extLst>
      <p:ext uri="{BB962C8B-B14F-4D97-AF65-F5344CB8AC3E}">
        <p14:creationId xmlns:p14="http://schemas.microsoft.com/office/powerpoint/2010/main" val="26560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5516" y="1405219"/>
            <a:ext cx="4176464" cy="48245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5516" y="1405220"/>
            <a:ext cx="42484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(21 + 34)</a:t>
            </a:r>
            <a:r>
              <a:rPr lang="cs-CZ" sz="2800" dirty="0"/>
              <a:t> +</a:t>
            </a:r>
            <a:r>
              <a:rPr lang="cs-CZ" sz="2800" dirty="0" smtClean="0"/>
              <a:t>35 = _________</a:t>
            </a:r>
          </a:p>
          <a:p>
            <a:endParaRPr lang="cs-CZ" sz="2800" dirty="0"/>
          </a:p>
          <a:p>
            <a:r>
              <a:rPr lang="cs-CZ" sz="2800" dirty="0" smtClean="0"/>
              <a:t>85 – (51 + 12) = _________</a:t>
            </a:r>
          </a:p>
          <a:p>
            <a:endParaRPr lang="cs-CZ" sz="2800" dirty="0"/>
          </a:p>
          <a:p>
            <a:r>
              <a:rPr lang="cs-CZ" sz="2800" dirty="0" smtClean="0"/>
              <a:t>(98 – 25)</a:t>
            </a:r>
            <a:r>
              <a:rPr lang="cs-CZ" sz="2800" dirty="0"/>
              <a:t> +</a:t>
            </a:r>
            <a:r>
              <a:rPr lang="cs-CZ" sz="2800" dirty="0" smtClean="0"/>
              <a:t>24 = _________</a:t>
            </a:r>
          </a:p>
          <a:p>
            <a:endParaRPr lang="cs-CZ" sz="2800" dirty="0"/>
          </a:p>
          <a:p>
            <a:r>
              <a:rPr lang="cs-CZ" sz="2800" dirty="0" smtClean="0"/>
              <a:t>67 – (14 + 23) = _________</a:t>
            </a:r>
          </a:p>
          <a:p>
            <a:endParaRPr lang="cs-CZ" sz="2800" dirty="0"/>
          </a:p>
          <a:p>
            <a:r>
              <a:rPr lang="cs-CZ" sz="2800" dirty="0" smtClean="0"/>
              <a:t>32 + (46 – 12) = _________</a:t>
            </a:r>
          </a:p>
          <a:p>
            <a:endParaRPr lang="cs-CZ" sz="2800" dirty="0"/>
          </a:p>
          <a:p>
            <a:r>
              <a:rPr lang="cs-CZ" sz="2800" dirty="0" smtClean="0"/>
              <a:t>36 – (21 – 11)= _________</a:t>
            </a:r>
          </a:p>
        </p:txBody>
      </p:sp>
      <p:sp>
        <p:nvSpPr>
          <p:cNvPr id="7" name="Obdélník 6"/>
          <p:cNvSpPr/>
          <p:nvPr/>
        </p:nvSpPr>
        <p:spPr>
          <a:xfrm>
            <a:off x="4788024" y="1405220"/>
            <a:ext cx="4104456" cy="48245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3610" y="1421452"/>
            <a:ext cx="42484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33 + (12 + 23) = _________</a:t>
            </a:r>
          </a:p>
          <a:p>
            <a:endParaRPr lang="cs-CZ" sz="2800" dirty="0"/>
          </a:p>
          <a:p>
            <a:r>
              <a:rPr lang="cs-CZ" sz="2800" dirty="0" smtClean="0"/>
              <a:t>67 – (31 + 23) = _________</a:t>
            </a:r>
          </a:p>
          <a:p>
            <a:endParaRPr lang="cs-CZ" sz="2800" dirty="0"/>
          </a:p>
          <a:p>
            <a:r>
              <a:rPr lang="cs-CZ" sz="2800" dirty="0" smtClean="0"/>
              <a:t>(42 – 21)</a:t>
            </a:r>
            <a:r>
              <a:rPr lang="cs-CZ" sz="2800" dirty="0"/>
              <a:t> + </a:t>
            </a:r>
            <a:r>
              <a:rPr lang="cs-CZ" sz="2800" dirty="0" smtClean="0"/>
              <a:t>36 = _________</a:t>
            </a:r>
          </a:p>
          <a:p>
            <a:endParaRPr lang="cs-CZ" sz="2800" dirty="0"/>
          </a:p>
          <a:p>
            <a:r>
              <a:rPr lang="cs-CZ" sz="2800" dirty="0" smtClean="0"/>
              <a:t>55 – (12 + 22) = _________</a:t>
            </a:r>
          </a:p>
          <a:p>
            <a:endParaRPr lang="cs-CZ" sz="2800" dirty="0"/>
          </a:p>
          <a:p>
            <a:r>
              <a:rPr lang="cs-CZ" sz="2800" dirty="0" smtClean="0"/>
              <a:t>4</a:t>
            </a:r>
            <a:r>
              <a:rPr lang="cs-CZ" sz="2800" dirty="0"/>
              <a:t>9</a:t>
            </a:r>
            <a:r>
              <a:rPr lang="cs-CZ" sz="2800" dirty="0" smtClean="0"/>
              <a:t> + (58 – 26) = _________</a:t>
            </a:r>
          </a:p>
          <a:p>
            <a:endParaRPr lang="cs-CZ" sz="2800" dirty="0"/>
          </a:p>
          <a:p>
            <a:r>
              <a:rPr lang="cs-CZ" sz="2800" dirty="0" smtClean="0"/>
              <a:t>89 – (64 – 31)= _________</a:t>
            </a:r>
          </a:p>
        </p:txBody>
      </p:sp>
      <p:sp>
        <p:nvSpPr>
          <p:cNvPr id="9" name="Šipka dolů 8"/>
          <p:cNvSpPr/>
          <p:nvPr/>
        </p:nvSpPr>
        <p:spPr>
          <a:xfrm>
            <a:off x="451958" y="242811"/>
            <a:ext cx="8440522" cy="936104"/>
          </a:xfrm>
          <a:prstGeom prst="downArrow">
            <a:avLst/>
          </a:prstGeom>
          <a:solidFill>
            <a:srgbClr val="FFEBAB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601988" y="237988"/>
            <a:ext cx="4238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DOKÁŽEŠ TO? URČITĚ ANO.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11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424038"/>
            <a:ext cx="5256584" cy="646331"/>
          </a:xfrm>
          <a:prstGeom prst="rect">
            <a:avLst/>
          </a:prstGeom>
          <a:solidFill>
            <a:srgbClr val="FFE07D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411122"/>
            <a:ext cx="6565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Slovní úlohy se závorkami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484784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669450"/>
            <a:ext cx="81369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Iva měla 42 Kč. Od dědy dostala 24 Kč a od tety 33 Kč. Kolik korun má Iva ?</a:t>
            </a:r>
          </a:p>
          <a:p>
            <a:endParaRPr lang="cs-CZ" sz="2800" dirty="0" smtClean="0"/>
          </a:p>
          <a:p>
            <a:r>
              <a:rPr lang="cs-CZ" sz="2800" dirty="0"/>
              <a:t>m</a:t>
            </a:r>
            <a:r>
              <a:rPr lang="cs-CZ" sz="2800" dirty="0" smtClean="0"/>
              <a:t>ěla            _____</a:t>
            </a:r>
          </a:p>
          <a:p>
            <a:r>
              <a:rPr lang="cs-CZ" sz="2800" dirty="0"/>
              <a:t>d</a:t>
            </a:r>
            <a:r>
              <a:rPr lang="cs-CZ" sz="2800" dirty="0" smtClean="0"/>
              <a:t>ěda            _____</a:t>
            </a:r>
          </a:p>
          <a:p>
            <a:r>
              <a:rPr lang="cs-CZ" sz="2800" dirty="0"/>
              <a:t>t</a:t>
            </a:r>
            <a:r>
              <a:rPr lang="cs-CZ" sz="2800" dirty="0" smtClean="0"/>
              <a:t>eta              _____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á               _____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____________________</a:t>
            </a:r>
          </a:p>
          <a:p>
            <a:r>
              <a:rPr lang="cs-CZ" sz="2800" dirty="0" smtClean="0"/>
              <a:t>_____________________________________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099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4878" y="476672"/>
            <a:ext cx="84969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Babička měla 25 vajíček. V pondělí sebrala 13 vajíček          a v úterý 11 vajíček. Kolik vajíček má? </a:t>
            </a:r>
          </a:p>
          <a:p>
            <a:endParaRPr lang="cs-CZ" sz="2800" b="1" dirty="0"/>
          </a:p>
          <a:p>
            <a:r>
              <a:rPr lang="cs-CZ" sz="2800" b="1" dirty="0" smtClean="0"/>
              <a:t>měla                  ____</a:t>
            </a:r>
          </a:p>
          <a:p>
            <a:r>
              <a:rPr lang="cs-CZ" sz="2800" b="1" dirty="0"/>
              <a:t>v</a:t>
            </a:r>
            <a:r>
              <a:rPr lang="cs-CZ" sz="2800" b="1" dirty="0" smtClean="0"/>
              <a:t> pondělí          ____     </a:t>
            </a:r>
          </a:p>
          <a:p>
            <a:r>
              <a:rPr lang="cs-CZ" sz="2800" b="1" dirty="0" smtClean="0"/>
              <a:t>v úterý              ____</a:t>
            </a:r>
          </a:p>
          <a:p>
            <a:r>
              <a:rPr lang="cs-CZ" sz="2800" b="1" dirty="0"/>
              <a:t>m</a:t>
            </a:r>
            <a:r>
              <a:rPr lang="cs-CZ" sz="2800" b="1" dirty="0" smtClean="0"/>
              <a:t>á                     ____</a:t>
            </a:r>
          </a:p>
          <a:p>
            <a:r>
              <a:rPr lang="cs-CZ" sz="2800" b="1" dirty="0" smtClean="0"/>
              <a:t>           __________________</a:t>
            </a:r>
          </a:p>
          <a:p>
            <a:r>
              <a:rPr lang="cs-CZ" sz="2800" b="1" dirty="0" smtClean="0"/>
              <a:t>________________________________________</a:t>
            </a:r>
          </a:p>
          <a:p>
            <a:endParaRPr lang="cs-CZ" sz="2800" b="1" dirty="0"/>
          </a:p>
          <a:p>
            <a:r>
              <a:rPr lang="cs-CZ" sz="2800" b="1" i="1" dirty="0" smtClean="0"/>
              <a:t>Kolik vajíček musí slepice snést, aby jich bylo 60?</a:t>
            </a:r>
          </a:p>
          <a:p>
            <a:r>
              <a:rPr lang="cs-CZ" sz="2800" b="1" i="1" dirty="0" smtClean="0"/>
              <a:t>          ____________________             </a:t>
            </a:r>
          </a:p>
          <a:p>
            <a:r>
              <a:rPr lang="cs-CZ" sz="2800" b="1" i="1" dirty="0" smtClean="0"/>
              <a:t>Slepice musí snést ještě ___ vajíček.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400979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8496944" cy="6336704"/>
          </a:xfrm>
          <a:prstGeom prst="rect">
            <a:avLst/>
          </a:prstGeom>
          <a:solidFill>
            <a:srgbClr val="FFEBAB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548680"/>
            <a:ext cx="7416824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548680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Luboš má 79 Kč. Koupil si pero za 21 Kč, tužky za 24 Kč a gumu za 4 Kč. Kolik Kč mu zbylo? 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683568" y="1700808"/>
            <a:ext cx="7920880" cy="456636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99592" y="1742861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m</a:t>
            </a:r>
            <a:r>
              <a:rPr lang="cs-CZ" sz="2400" b="1" dirty="0" smtClean="0"/>
              <a:t>á             79 Kč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ero          21 Kč</a:t>
            </a:r>
          </a:p>
          <a:p>
            <a:r>
              <a:rPr lang="cs-CZ" sz="2400" b="1" dirty="0"/>
              <a:t>t</a:t>
            </a:r>
            <a:r>
              <a:rPr lang="cs-CZ" sz="2400" b="1" dirty="0" smtClean="0"/>
              <a:t>užky         24 Kč</a:t>
            </a:r>
          </a:p>
          <a:p>
            <a:r>
              <a:rPr lang="cs-CZ" sz="2400" b="1" dirty="0"/>
              <a:t>g</a:t>
            </a:r>
            <a:r>
              <a:rPr lang="cs-CZ" sz="2400" b="1" dirty="0" smtClean="0"/>
              <a:t>uma           4 Kč</a:t>
            </a:r>
          </a:p>
          <a:p>
            <a:r>
              <a:rPr lang="cs-CZ" sz="2400" b="1" dirty="0" smtClean="0"/>
              <a:t>Zbylo         __ Kč</a:t>
            </a:r>
          </a:p>
          <a:p>
            <a:endParaRPr lang="cs-CZ" sz="2400" b="1" dirty="0"/>
          </a:p>
          <a:p>
            <a:r>
              <a:rPr lang="cs-CZ" sz="2400" b="1" dirty="0" smtClean="0"/>
              <a:t>_______________________</a:t>
            </a:r>
          </a:p>
          <a:p>
            <a:r>
              <a:rPr lang="cs-CZ" sz="2400" b="1" dirty="0" smtClean="0"/>
              <a:t>Lubošovi zbylo ____ Kč.</a:t>
            </a:r>
          </a:p>
          <a:p>
            <a:endParaRPr lang="cs-CZ" sz="2400" b="1" dirty="0"/>
          </a:p>
          <a:p>
            <a:r>
              <a:rPr lang="cs-CZ" sz="2400" b="1" i="1" dirty="0" smtClean="0"/>
              <a:t>Může si ještě  koupit sešit za  21 Kč?  ( vyznač )</a:t>
            </a:r>
          </a:p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_______________</a:t>
            </a:r>
          </a:p>
          <a:p>
            <a:r>
              <a:rPr lang="cs-CZ" sz="2400" b="1" i="1" dirty="0" smtClean="0"/>
              <a:t>Luboš si může – nemůže koupit sešit. </a:t>
            </a:r>
            <a:endParaRPr lang="cs-CZ" sz="2400" b="1" i="1" dirty="0"/>
          </a:p>
        </p:txBody>
      </p:sp>
    </p:spTree>
    <p:extLst>
      <p:ext uri="{BB962C8B-B14F-4D97-AF65-F5344CB8AC3E}">
        <p14:creationId xmlns:p14="http://schemas.microsoft.com/office/powerpoint/2010/main" val="128440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5516" y="1405219"/>
            <a:ext cx="4176464" cy="48245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5516" y="1405220"/>
            <a:ext cx="42484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(21 + 34)</a:t>
            </a:r>
            <a:r>
              <a:rPr lang="cs-CZ" sz="2800" dirty="0"/>
              <a:t> +</a:t>
            </a:r>
            <a:r>
              <a:rPr lang="cs-CZ" sz="2800" dirty="0" smtClean="0"/>
              <a:t> </a:t>
            </a:r>
            <a:r>
              <a:rPr lang="cs-CZ" sz="2800" dirty="0"/>
              <a:t>35 </a:t>
            </a:r>
            <a:r>
              <a:rPr lang="cs-CZ" sz="2800" dirty="0" smtClean="0"/>
              <a:t>= </a:t>
            </a:r>
            <a:r>
              <a:rPr lang="cs-CZ" sz="2800" dirty="0" smtClean="0">
                <a:solidFill>
                  <a:srgbClr val="FF0000"/>
                </a:solidFill>
              </a:rPr>
              <a:t>55</a:t>
            </a:r>
            <a:r>
              <a:rPr lang="cs-CZ" sz="2800" dirty="0">
                <a:solidFill>
                  <a:srgbClr val="FF0000"/>
                </a:solidFill>
              </a:rPr>
              <a:t>+</a:t>
            </a:r>
            <a:r>
              <a:rPr lang="cs-CZ" sz="2800" dirty="0" smtClean="0">
                <a:solidFill>
                  <a:srgbClr val="FF0000"/>
                </a:solidFill>
              </a:rPr>
              <a:t>35 =90</a:t>
            </a:r>
          </a:p>
          <a:p>
            <a:endParaRPr lang="cs-CZ" sz="2800" dirty="0"/>
          </a:p>
          <a:p>
            <a:r>
              <a:rPr lang="cs-CZ" sz="2800" dirty="0" smtClean="0"/>
              <a:t>85 – (51 + 12) = </a:t>
            </a:r>
            <a:r>
              <a:rPr lang="cs-CZ" sz="2800" dirty="0" smtClean="0">
                <a:solidFill>
                  <a:srgbClr val="FF0000"/>
                </a:solidFill>
              </a:rPr>
              <a:t>85 – 63=22</a:t>
            </a:r>
          </a:p>
          <a:p>
            <a:endParaRPr lang="cs-CZ" sz="2800" dirty="0"/>
          </a:p>
          <a:p>
            <a:r>
              <a:rPr lang="cs-CZ" sz="2800" dirty="0" smtClean="0"/>
              <a:t>(98 – 25)</a:t>
            </a:r>
            <a:r>
              <a:rPr lang="cs-CZ" sz="2800" dirty="0"/>
              <a:t> + </a:t>
            </a:r>
            <a:r>
              <a:rPr lang="cs-CZ" sz="2800" dirty="0" smtClean="0"/>
              <a:t>24 = </a:t>
            </a:r>
            <a:r>
              <a:rPr lang="cs-CZ" sz="2800" dirty="0" smtClean="0">
                <a:solidFill>
                  <a:srgbClr val="FF0000"/>
                </a:solidFill>
              </a:rPr>
              <a:t>63</a:t>
            </a:r>
            <a:r>
              <a:rPr lang="cs-CZ" sz="2800" dirty="0">
                <a:solidFill>
                  <a:srgbClr val="FF0000"/>
                </a:solidFill>
              </a:rPr>
              <a:t>+</a:t>
            </a:r>
            <a:r>
              <a:rPr lang="cs-CZ" sz="2800" dirty="0" smtClean="0">
                <a:solidFill>
                  <a:srgbClr val="FF0000"/>
                </a:solidFill>
              </a:rPr>
              <a:t>24 =87</a:t>
            </a:r>
          </a:p>
          <a:p>
            <a:endParaRPr lang="cs-CZ" sz="2800" dirty="0"/>
          </a:p>
          <a:p>
            <a:r>
              <a:rPr lang="cs-CZ" sz="2800" dirty="0" smtClean="0"/>
              <a:t>67 – (14 + 23) = </a:t>
            </a:r>
            <a:r>
              <a:rPr lang="cs-CZ" sz="2800" dirty="0" smtClean="0">
                <a:solidFill>
                  <a:srgbClr val="FF0000"/>
                </a:solidFill>
              </a:rPr>
              <a:t>67 – 37=30</a:t>
            </a:r>
          </a:p>
          <a:p>
            <a:endParaRPr lang="cs-CZ" sz="2800" dirty="0"/>
          </a:p>
          <a:p>
            <a:r>
              <a:rPr lang="cs-CZ" sz="2800" dirty="0" smtClean="0"/>
              <a:t>32 + (46 – 12) = </a:t>
            </a:r>
            <a:r>
              <a:rPr lang="cs-CZ" sz="2800" dirty="0" smtClean="0">
                <a:solidFill>
                  <a:srgbClr val="FF0000"/>
                </a:solidFill>
              </a:rPr>
              <a:t>32 + 34=66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/>
              <a:t>36 – (21 – 11) = </a:t>
            </a:r>
            <a:r>
              <a:rPr lang="cs-CZ" sz="2800" dirty="0" smtClean="0">
                <a:solidFill>
                  <a:srgbClr val="FF0000"/>
                </a:solidFill>
              </a:rPr>
              <a:t>36 – 10=26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788024" y="1405220"/>
            <a:ext cx="4104456" cy="48245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3610" y="1421452"/>
            <a:ext cx="42484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33 + (12 + 23) = </a:t>
            </a:r>
            <a:r>
              <a:rPr lang="cs-CZ" sz="2800" dirty="0" smtClean="0">
                <a:solidFill>
                  <a:srgbClr val="FF0000"/>
                </a:solidFill>
              </a:rPr>
              <a:t>33 + 35=68</a:t>
            </a:r>
          </a:p>
          <a:p>
            <a:endParaRPr lang="cs-CZ" sz="2800" dirty="0"/>
          </a:p>
          <a:p>
            <a:r>
              <a:rPr lang="cs-CZ" sz="2800" dirty="0" smtClean="0"/>
              <a:t>67 – (31 + 23) = </a:t>
            </a:r>
            <a:r>
              <a:rPr lang="cs-CZ" sz="2800" dirty="0" smtClean="0">
                <a:solidFill>
                  <a:srgbClr val="FF0000"/>
                </a:solidFill>
              </a:rPr>
              <a:t>67 – 54=</a:t>
            </a:r>
            <a:r>
              <a:rPr lang="cs-CZ" sz="2800" dirty="0">
                <a:solidFill>
                  <a:srgbClr val="FF0000"/>
                </a:solidFill>
              </a:rPr>
              <a:t>1</a:t>
            </a:r>
            <a:r>
              <a:rPr lang="cs-CZ" sz="2800" dirty="0" smtClean="0">
                <a:solidFill>
                  <a:srgbClr val="FF0000"/>
                </a:solidFill>
              </a:rPr>
              <a:t>3</a:t>
            </a:r>
          </a:p>
          <a:p>
            <a:endParaRPr lang="cs-CZ" sz="2800" dirty="0"/>
          </a:p>
          <a:p>
            <a:r>
              <a:rPr lang="cs-CZ" sz="2800" dirty="0" smtClean="0"/>
              <a:t>(42 – 21)</a:t>
            </a:r>
            <a:r>
              <a:rPr lang="cs-CZ" sz="2800" dirty="0"/>
              <a:t> + </a:t>
            </a:r>
            <a:r>
              <a:rPr lang="cs-CZ" sz="2800" dirty="0" smtClean="0"/>
              <a:t>36 = </a:t>
            </a:r>
            <a:r>
              <a:rPr lang="cs-CZ" sz="2800" dirty="0" smtClean="0">
                <a:solidFill>
                  <a:srgbClr val="FF0000"/>
                </a:solidFill>
              </a:rPr>
              <a:t>21+36 =57</a:t>
            </a:r>
          </a:p>
          <a:p>
            <a:endParaRPr lang="cs-CZ" sz="2800" dirty="0"/>
          </a:p>
          <a:p>
            <a:r>
              <a:rPr lang="cs-CZ" sz="2800" dirty="0" smtClean="0"/>
              <a:t>55 – (12 + 22) = </a:t>
            </a:r>
            <a:r>
              <a:rPr lang="cs-CZ" sz="2800" dirty="0" smtClean="0">
                <a:solidFill>
                  <a:srgbClr val="FF0000"/>
                </a:solidFill>
              </a:rPr>
              <a:t>55 – 34 =21</a:t>
            </a:r>
          </a:p>
          <a:p>
            <a:endParaRPr lang="cs-CZ" sz="2800" dirty="0"/>
          </a:p>
          <a:p>
            <a:r>
              <a:rPr lang="cs-CZ" sz="2800" dirty="0" smtClean="0"/>
              <a:t>4</a:t>
            </a:r>
            <a:r>
              <a:rPr lang="cs-CZ" sz="2800" dirty="0"/>
              <a:t>9</a:t>
            </a:r>
            <a:r>
              <a:rPr lang="cs-CZ" sz="2800" dirty="0" smtClean="0"/>
              <a:t> + (58 – 26) = </a:t>
            </a:r>
            <a:r>
              <a:rPr lang="cs-CZ" sz="2800" dirty="0" smtClean="0">
                <a:solidFill>
                  <a:srgbClr val="FF0000"/>
                </a:solidFill>
              </a:rPr>
              <a:t>49 – 32 =17</a:t>
            </a:r>
          </a:p>
          <a:p>
            <a:endParaRPr lang="cs-CZ" sz="2800" dirty="0"/>
          </a:p>
          <a:p>
            <a:r>
              <a:rPr lang="cs-CZ" sz="2800" dirty="0" smtClean="0"/>
              <a:t>89 – (64 – 31) = </a:t>
            </a:r>
            <a:r>
              <a:rPr lang="cs-CZ" sz="2800" dirty="0" smtClean="0">
                <a:solidFill>
                  <a:srgbClr val="FF0000"/>
                </a:solidFill>
              </a:rPr>
              <a:t>89 – 33 =56</a:t>
            </a:r>
          </a:p>
        </p:txBody>
      </p:sp>
      <p:sp>
        <p:nvSpPr>
          <p:cNvPr id="9" name="Šipka dolů 8"/>
          <p:cNvSpPr/>
          <p:nvPr/>
        </p:nvSpPr>
        <p:spPr>
          <a:xfrm>
            <a:off x="451958" y="242811"/>
            <a:ext cx="8440522" cy="936104"/>
          </a:xfrm>
          <a:prstGeom prst="downArrow">
            <a:avLst/>
          </a:prstGeom>
          <a:solidFill>
            <a:srgbClr val="FFEBAB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601988" y="237988"/>
            <a:ext cx="4238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DOKÁŽEŠ TO? URČITĚ ANO.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424038"/>
            <a:ext cx="5256584" cy="646331"/>
          </a:xfrm>
          <a:prstGeom prst="rect">
            <a:avLst/>
          </a:prstGeom>
          <a:solidFill>
            <a:srgbClr val="FFE07D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411122"/>
            <a:ext cx="6565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Slovní úlohy se závorkami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484784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669450"/>
            <a:ext cx="81369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Iva měla 42 Kč. Od dědy dostala 24 Kč a od tety 33 Kč. Kolik korun má Iva ?</a:t>
            </a:r>
          </a:p>
          <a:p>
            <a:endParaRPr lang="cs-CZ" sz="2800" b="1" dirty="0" smtClean="0"/>
          </a:p>
          <a:p>
            <a:r>
              <a:rPr lang="cs-CZ" sz="2800" b="1" dirty="0"/>
              <a:t>m</a:t>
            </a:r>
            <a:r>
              <a:rPr lang="cs-CZ" sz="2800" b="1" dirty="0" smtClean="0"/>
              <a:t>ěla            </a:t>
            </a:r>
            <a:r>
              <a:rPr lang="cs-CZ" sz="2800" b="1" dirty="0">
                <a:solidFill>
                  <a:srgbClr val="C00000"/>
                </a:solidFill>
              </a:rPr>
              <a:t>4</a:t>
            </a:r>
            <a:r>
              <a:rPr lang="cs-CZ" sz="2800" b="1" dirty="0" smtClean="0">
                <a:solidFill>
                  <a:srgbClr val="C00000"/>
                </a:solidFill>
              </a:rPr>
              <a:t>2 Kč</a:t>
            </a:r>
          </a:p>
          <a:p>
            <a:r>
              <a:rPr lang="cs-CZ" sz="2800" b="1" dirty="0"/>
              <a:t>d</a:t>
            </a:r>
            <a:r>
              <a:rPr lang="cs-CZ" sz="2800" b="1" dirty="0" smtClean="0"/>
              <a:t>ěda            </a:t>
            </a:r>
            <a:r>
              <a:rPr lang="cs-CZ" sz="2800" b="1" dirty="0" smtClean="0">
                <a:solidFill>
                  <a:srgbClr val="C00000"/>
                </a:solidFill>
              </a:rPr>
              <a:t>24 Kč</a:t>
            </a:r>
          </a:p>
          <a:p>
            <a:r>
              <a:rPr lang="cs-CZ" sz="2800" b="1" dirty="0"/>
              <a:t>t</a:t>
            </a:r>
            <a:r>
              <a:rPr lang="cs-CZ" sz="2800" b="1" dirty="0" smtClean="0"/>
              <a:t>eta              </a:t>
            </a:r>
            <a:r>
              <a:rPr lang="cs-CZ" sz="2800" b="1" dirty="0" smtClean="0">
                <a:solidFill>
                  <a:srgbClr val="C00000"/>
                </a:solidFill>
              </a:rPr>
              <a:t>33 Kč</a:t>
            </a:r>
          </a:p>
          <a:p>
            <a:r>
              <a:rPr lang="cs-CZ" sz="2800" b="1" dirty="0"/>
              <a:t>m</a:t>
            </a:r>
            <a:r>
              <a:rPr lang="cs-CZ" sz="2800" b="1" dirty="0" smtClean="0"/>
              <a:t>á               </a:t>
            </a:r>
            <a:r>
              <a:rPr lang="cs-CZ" sz="2800" b="1" dirty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 ?  Kč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</a:t>
            </a:r>
          </a:p>
          <a:p>
            <a:r>
              <a:rPr lang="cs-CZ" sz="2800" b="1" dirty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    42 + ( 24 + 33 ) = 42 + 57 = 99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Iva má 99 Kč.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01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4878" y="476672"/>
            <a:ext cx="84969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Babička měla 25 vajíček. V pondělí sebrala 13 vajíček          a v úterý 11 vajíček. Kolik vajíček má? </a:t>
            </a:r>
          </a:p>
          <a:p>
            <a:endParaRPr lang="cs-CZ" sz="2800" b="1" dirty="0"/>
          </a:p>
          <a:p>
            <a:r>
              <a:rPr lang="cs-CZ" sz="2800" b="1" dirty="0" smtClean="0"/>
              <a:t>měla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25</a:t>
            </a:r>
          </a:p>
          <a:p>
            <a:r>
              <a:rPr lang="cs-CZ" sz="2800" b="1" dirty="0"/>
              <a:t>v</a:t>
            </a:r>
            <a:r>
              <a:rPr lang="cs-CZ" sz="2800" b="1" dirty="0" smtClean="0"/>
              <a:t> pondělí          </a:t>
            </a:r>
            <a:r>
              <a:rPr lang="cs-CZ" sz="2800" b="1" dirty="0" smtClean="0">
                <a:solidFill>
                  <a:srgbClr val="FF0000"/>
                </a:solidFill>
              </a:rPr>
              <a:t>13     </a:t>
            </a:r>
          </a:p>
          <a:p>
            <a:r>
              <a:rPr lang="cs-CZ" sz="2800" b="1" dirty="0" smtClean="0"/>
              <a:t>v úterý              </a:t>
            </a:r>
            <a:r>
              <a:rPr lang="cs-CZ" sz="2800" b="1" dirty="0" smtClean="0">
                <a:solidFill>
                  <a:srgbClr val="FF0000"/>
                </a:solidFill>
              </a:rPr>
              <a:t>11</a:t>
            </a:r>
          </a:p>
          <a:p>
            <a:r>
              <a:rPr lang="cs-CZ" sz="2800" b="1" dirty="0"/>
              <a:t>m</a:t>
            </a:r>
            <a:r>
              <a:rPr lang="cs-CZ" sz="2800" b="1" dirty="0" smtClean="0"/>
              <a:t>á                     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sz="2800" b="1" dirty="0" smtClean="0"/>
              <a:t>           </a:t>
            </a:r>
            <a:r>
              <a:rPr lang="cs-CZ" sz="2800" b="1" dirty="0" smtClean="0">
                <a:solidFill>
                  <a:srgbClr val="FF0000"/>
                </a:solidFill>
              </a:rPr>
              <a:t>25 + (13 + 11)= 25 + 24= 49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Babička má 49 vajíček.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i="1" dirty="0" smtClean="0"/>
              <a:t>Kolik vajíček musí slepice snést, aby jich bylo 60?</a:t>
            </a:r>
          </a:p>
          <a:p>
            <a:r>
              <a:rPr lang="cs-CZ" sz="2800" b="1" i="1" dirty="0" smtClean="0"/>
              <a:t>          </a:t>
            </a:r>
            <a:r>
              <a:rPr lang="cs-CZ" sz="2800" b="1" i="1" dirty="0">
                <a:solidFill>
                  <a:srgbClr val="FF0000"/>
                </a:solidFill>
              </a:rPr>
              <a:t> </a:t>
            </a:r>
            <a:r>
              <a:rPr lang="cs-CZ" sz="2800" b="1" i="1" dirty="0" smtClean="0">
                <a:solidFill>
                  <a:srgbClr val="FF0000"/>
                </a:solidFill>
              </a:rPr>
              <a:t> 60 – 49 = 11             </a:t>
            </a:r>
          </a:p>
          <a:p>
            <a:r>
              <a:rPr lang="cs-CZ" sz="2800" b="1" i="1" dirty="0" smtClean="0"/>
              <a:t>Slepice musí snést ještě </a:t>
            </a:r>
            <a:r>
              <a:rPr lang="cs-CZ" sz="2800" b="1" i="1" dirty="0">
                <a:solidFill>
                  <a:srgbClr val="FF0000"/>
                </a:solidFill>
              </a:rPr>
              <a:t> </a:t>
            </a:r>
            <a:r>
              <a:rPr lang="cs-CZ" sz="2800" b="1" i="1" dirty="0" smtClean="0">
                <a:solidFill>
                  <a:srgbClr val="FF0000"/>
                </a:solidFill>
              </a:rPr>
              <a:t>11</a:t>
            </a:r>
            <a:r>
              <a:rPr lang="cs-CZ" sz="2800" b="1" i="1" dirty="0" smtClean="0"/>
              <a:t> vajíček.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376061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8496944" cy="6336704"/>
          </a:xfrm>
          <a:prstGeom prst="rect">
            <a:avLst/>
          </a:prstGeom>
          <a:solidFill>
            <a:srgbClr val="FFEBAB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548680"/>
            <a:ext cx="7416824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548680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Luboš má 79 Kč. Koupil si pero za 21 Kč, tužky za 24 Kč a gumu za 4 Kč. Kolik Kč mu zbylo? 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683568" y="1700808"/>
            <a:ext cx="7920880" cy="456636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99592" y="1742861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m</a:t>
            </a:r>
            <a:r>
              <a:rPr lang="cs-CZ" sz="2400" b="1" dirty="0" smtClean="0"/>
              <a:t>á             79 Kč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ero          21 Kč</a:t>
            </a:r>
          </a:p>
          <a:p>
            <a:r>
              <a:rPr lang="cs-CZ" sz="2400" b="1" dirty="0"/>
              <a:t>t</a:t>
            </a:r>
            <a:r>
              <a:rPr lang="cs-CZ" sz="2400" b="1" dirty="0" smtClean="0"/>
              <a:t>užky         24 Kč</a:t>
            </a:r>
          </a:p>
          <a:p>
            <a:r>
              <a:rPr lang="cs-CZ" sz="2400" b="1" dirty="0"/>
              <a:t>g</a:t>
            </a:r>
            <a:r>
              <a:rPr lang="cs-CZ" sz="2400" b="1" dirty="0" smtClean="0"/>
              <a:t>uma           4 Kč</a:t>
            </a:r>
          </a:p>
          <a:p>
            <a:r>
              <a:rPr lang="cs-CZ" sz="2400" b="1" dirty="0" smtClean="0"/>
              <a:t>Zbylo           </a:t>
            </a:r>
            <a:r>
              <a:rPr lang="cs-CZ" sz="2400" b="1" dirty="0" smtClean="0">
                <a:solidFill>
                  <a:srgbClr val="FF0000"/>
                </a:solidFill>
              </a:rPr>
              <a:t>?</a:t>
            </a:r>
            <a:r>
              <a:rPr lang="cs-CZ" sz="2400" b="1" dirty="0" smtClean="0"/>
              <a:t> Kč</a:t>
            </a:r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79 – ( 21 + 24 + 4 ) = 79 – 49 = 30</a:t>
            </a:r>
          </a:p>
          <a:p>
            <a:r>
              <a:rPr lang="cs-CZ" sz="2400" b="1" dirty="0" smtClean="0"/>
              <a:t>Lubošovi zbylo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30 </a:t>
            </a:r>
            <a:r>
              <a:rPr lang="cs-CZ" sz="2400" b="1" dirty="0" smtClean="0"/>
              <a:t> Kč.</a:t>
            </a:r>
          </a:p>
          <a:p>
            <a:endParaRPr lang="cs-CZ" sz="2400" b="1" dirty="0"/>
          </a:p>
          <a:p>
            <a:r>
              <a:rPr lang="cs-CZ" sz="2400" b="1" i="1" dirty="0" smtClean="0"/>
              <a:t>Může si ještě  koupit sešit za  21 Kč?  ( vyznač )</a:t>
            </a:r>
          </a:p>
          <a:p>
            <a:r>
              <a:rPr lang="cs-CZ" sz="2400" b="1" i="1" dirty="0"/>
              <a:t> </a:t>
            </a:r>
            <a:r>
              <a:rPr lang="cs-CZ" sz="2400" b="1" i="1" dirty="0" smtClean="0"/>
              <a:t>                 </a:t>
            </a:r>
            <a:r>
              <a:rPr lang="cs-CZ" sz="2400" b="1" i="1" dirty="0">
                <a:solidFill>
                  <a:srgbClr val="FF0000"/>
                </a:solidFill>
              </a:rPr>
              <a:t> </a:t>
            </a:r>
            <a:r>
              <a:rPr lang="cs-CZ" sz="2400" b="1" i="1" dirty="0" smtClean="0">
                <a:solidFill>
                  <a:srgbClr val="FF0000"/>
                </a:solidFill>
              </a:rPr>
              <a:t>  30 </a:t>
            </a:r>
            <a:r>
              <a:rPr lang="en-US" sz="2400" b="1" i="1" dirty="0" smtClean="0">
                <a:solidFill>
                  <a:srgbClr val="FF0000"/>
                </a:solidFill>
              </a:rPr>
              <a:t>&gt; 21</a:t>
            </a:r>
            <a:endParaRPr lang="cs-CZ" sz="2400" b="1" i="1" dirty="0" smtClean="0">
              <a:solidFill>
                <a:srgbClr val="FF0000"/>
              </a:solidFill>
            </a:endParaRPr>
          </a:p>
          <a:p>
            <a:r>
              <a:rPr lang="cs-CZ" sz="2400" b="1" i="1" dirty="0" smtClean="0"/>
              <a:t>Luboš si může – nemůže koupit sešit. </a:t>
            </a:r>
            <a:endParaRPr lang="cs-CZ" sz="2400" b="1" i="1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2987824" y="6010752"/>
            <a:ext cx="10081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47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0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747</Words>
  <Application>Microsoft Office PowerPoint</Application>
  <PresentationFormat>Předvádění na obrazovce (4:3)</PresentationFormat>
  <Paragraphs>144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16</cp:revision>
  <dcterms:created xsi:type="dcterms:W3CDTF">2012-08-09T21:20:22Z</dcterms:created>
  <dcterms:modified xsi:type="dcterms:W3CDTF">2012-09-15T19:25:30Z</dcterms:modified>
</cp:coreProperties>
</file>