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6" r:id="rId3"/>
    <p:sldId id="272" r:id="rId4"/>
    <p:sldId id="270" r:id="rId5"/>
    <p:sldId id="274" r:id="rId6"/>
    <p:sldId id="275" r:id="rId7"/>
    <p:sldId id="271" r:id="rId8"/>
    <p:sldId id="268" r:id="rId9"/>
    <p:sldId id="25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33CC"/>
    <a:srgbClr val="FF0066"/>
    <a:srgbClr val="FF3300"/>
    <a:srgbClr val="FFDD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12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VY_42_INOVACE_25_SČÍTÁNÍ TYP 26+37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dirty="0"/>
            <a:t>Téma</a:t>
          </a:r>
          <a:r>
            <a:rPr lang="cs-CZ" dirty="0" smtClean="0"/>
            <a:t>: Sčítání typ 26+37</a:t>
          </a:r>
        </a:p>
        <a:p>
          <a:pPr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2.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89D7D8-A904-4F09-B2C6-3FE4A4B997F4}" type="presOf" srcId="{EBC41103-E2E5-4D48-9B4B-425520D3D098}" destId="{F969C235-9271-4D34-B740-D627A121CAD0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B2AFF30B-A575-4A43-89F3-1C4DF71C0435}" type="presOf" srcId="{DAEA276B-ECF9-46F6-A7D3-4693B2D32BC4}" destId="{F69A1436-182C-465B-AD7F-FE48E0C090C1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80674979-8B0E-4C4C-835C-AF0671EB9AEF}" type="presOf" srcId="{445C7998-7549-48B0-BD68-D4F0167F02E5}" destId="{BC35EE03-4121-4EF9-923D-7CB6D30D358D}" srcOrd="0" destOrd="0" presId="urn:microsoft.com/office/officeart/2005/8/layout/target3"/>
    <dgm:cxn modelId="{CA53005A-9831-4765-96C6-297A79822710}" type="presOf" srcId="{FBBFC3EA-9D9D-4F3A-BEA6-9C2C0E46BF20}" destId="{832BF48F-0145-4429-9E02-8FCA946CCE9E}" srcOrd="1" destOrd="0" presId="urn:microsoft.com/office/officeart/2005/8/layout/target3"/>
    <dgm:cxn modelId="{847D67AD-30D3-4FB7-BB0C-27B05D0BB6B0}" type="presOf" srcId="{39F8B381-5807-488E-AC22-73DD4140ED4A}" destId="{71045F8C-00FA-488E-A7BD-E2E6753D979D}" srcOrd="0" destOrd="0" presId="urn:microsoft.com/office/officeart/2005/8/layout/target3"/>
    <dgm:cxn modelId="{28298688-F978-46EC-ADFF-8D91157364AC}" type="presOf" srcId="{019433A1-1324-4DE1-9E6F-32B851095F74}" destId="{A3817367-F2BC-482F-8832-FA00B51DCCF3}" srcOrd="0" destOrd="0" presId="urn:microsoft.com/office/officeart/2005/8/layout/target3"/>
    <dgm:cxn modelId="{A01E3900-0CBF-42AB-A451-9B6ADDD6037F}" type="presOf" srcId="{C73C7642-F245-4585-8F88-243F9FAEF6CA}" destId="{97289DF2-90F4-4EC2-A9FC-633B00BAB610}" srcOrd="0" destOrd="0" presId="urn:microsoft.com/office/officeart/2005/8/layout/target3"/>
    <dgm:cxn modelId="{0B66F9C4-4AD6-4794-9413-BF66F2A64948}" type="presOf" srcId="{FBBFC3EA-9D9D-4F3A-BEA6-9C2C0E46BF20}" destId="{643EA938-EDE0-4533-ACCC-D2BD6F3A527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FB0C73BC-3771-4824-B41D-1306B80B6E8D}" type="presOf" srcId="{019433A1-1324-4DE1-9E6F-32B851095F74}" destId="{E7297F21-D4FD-4A41-AE58-814D01A6B5E7}" srcOrd="1" destOrd="0" presId="urn:microsoft.com/office/officeart/2005/8/layout/target3"/>
    <dgm:cxn modelId="{D99CD080-2ED4-40D7-949B-CA065BAC0C56}" type="presOf" srcId="{445C7998-7549-48B0-BD68-D4F0167F02E5}" destId="{4D19AB04-24FA-40C2-B203-52AE3D15E171}" srcOrd="1" destOrd="0" presId="urn:microsoft.com/office/officeart/2005/8/layout/target3"/>
    <dgm:cxn modelId="{BACDEAFE-4FD8-4889-9E30-686289AE9671}" type="presOf" srcId="{C73C7642-F245-4585-8F88-243F9FAEF6CA}" destId="{AA41A67C-3D3F-4AE9-9E0F-5D7F7BB2E741}" srcOrd="1" destOrd="0" presId="urn:microsoft.com/office/officeart/2005/8/layout/target3"/>
    <dgm:cxn modelId="{480E30CF-FB58-4310-9B2C-DA1ABC012861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327B2617-237C-4F14-8882-959CAD1888BA}" type="presOf" srcId="{DAEA276B-ECF9-46F6-A7D3-4693B2D32BC4}" destId="{CDED6FE3-AD8F-4ACC-B6B8-710EDDD97598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70D0D370-3913-40BA-9B17-5A5A9F49E946}" type="presParOf" srcId="{71045F8C-00FA-488E-A7BD-E2E6753D979D}" destId="{3577EC6B-C980-4F34-8C69-4365E7B8FC8C}" srcOrd="0" destOrd="0" presId="urn:microsoft.com/office/officeart/2005/8/layout/target3"/>
    <dgm:cxn modelId="{55CF8FD6-ED02-4332-940B-823913799B04}" type="presParOf" srcId="{71045F8C-00FA-488E-A7BD-E2E6753D979D}" destId="{6940EB87-DC1D-4BC3-9408-9AC2E1FFC039}" srcOrd="1" destOrd="0" presId="urn:microsoft.com/office/officeart/2005/8/layout/target3"/>
    <dgm:cxn modelId="{CF1236D2-EE98-4A59-9E4C-B7292E32D564}" type="presParOf" srcId="{71045F8C-00FA-488E-A7BD-E2E6753D979D}" destId="{BC35EE03-4121-4EF9-923D-7CB6D30D358D}" srcOrd="2" destOrd="0" presId="urn:microsoft.com/office/officeart/2005/8/layout/target3"/>
    <dgm:cxn modelId="{DECC703A-1EC2-4EB5-8AC4-923BB29876D4}" type="presParOf" srcId="{71045F8C-00FA-488E-A7BD-E2E6753D979D}" destId="{C95EEA27-3CBF-4645-A92D-9D8AF5C1CBFC}" srcOrd="3" destOrd="0" presId="urn:microsoft.com/office/officeart/2005/8/layout/target3"/>
    <dgm:cxn modelId="{CE523317-03B4-474C-BAC9-B5000C2CAD47}" type="presParOf" srcId="{71045F8C-00FA-488E-A7BD-E2E6753D979D}" destId="{851BB866-B6AE-4566-893F-4C635BA974FC}" srcOrd="4" destOrd="0" presId="urn:microsoft.com/office/officeart/2005/8/layout/target3"/>
    <dgm:cxn modelId="{28F95598-E090-4405-B20D-CD7D96F822FB}" type="presParOf" srcId="{71045F8C-00FA-488E-A7BD-E2E6753D979D}" destId="{643EA938-EDE0-4533-ACCC-D2BD6F3A527C}" srcOrd="5" destOrd="0" presId="urn:microsoft.com/office/officeart/2005/8/layout/target3"/>
    <dgm:cxn modelId="{F89DDFDE-03F2-481C-9825-DB46D92871A3}" type="presParOf" srcId="{71045F8C-00FA-488E-A7BD-E2E6753D979D}" destId="{92F31B18-D66D-4CC7-89B9-378928DE877D}" srcOrd="6" destOrd="0" presId="urn:microsoft.com/office/officeart/2005/8/layout/target3"/>
    <dgm:cxn modelId="{E51C573F-1B17-4C6B-A057-4114168A3A6C}" type="presParOf" srcId="{71045F8C-00FA-488E-A7BD-E2E6753D979D}" destId="{902074E1-B931-4618-97F1-FADBE82E9C3C}" srcOrd="7" destOrd="0" presId="urn:microsoft.com/office/officeart/2005/8/layout/target3"/>
    <dgm:cxn modelId="{B41FF251-562E-46CA-9BA9-3CB8C97D9529}" type="presParOf" srcId="{71045F8C-00FA-488E-A7BD-E2E6753D979D}" destId="{A3817367-F2BC-482F-8832-FA00B51DCCF3}" srcOrd="8" destOrd="0" presId="urn:microsoft.com/office/officeart/2005/8/layout/target3"/>
    <dgm:cxn modelId="{F022DEDE-0673-4E08-8A3F-E2C576AB0D0C}" type="presParOf" srcId="{71045F8C-00FA-488E-A7BD-E2E6753D979D}" destId="{626ABFF6-56C8-4386-B662-68EC364EED9D}" srcOrd="9" destOrd="0" presId="urn:microsoft.com/office/officeart/2005/8/layout/target3"/>
    <dgm:cxn modelId="{99BCF96D-B9CC-4E25-8895-5A281E02ED57}" type="presParOf" srcId="{71045F8C-00FA-488E-A7BD-E2E6753D979D}" destId="{6DB11F1C-D028-4800-9625-6611CA9DE6D4}" srcOrd="10" destOrd="0" presId="urn:microsoft.com/office/officeart/2005/8/layout/target3"/>
    <dgm:cxn modelId="{627D137F-921E-450C-B0AB-97BEA2B19C98}" type="presParOf" srcId="{71045F8C-00FA-488E-A7BD-E2E6753D979D}" destId="{CDED6FE3-AD8F-4ACC-B6B8-710EDDD97598}" srcOrd="11" destOrd="0" presId="urn:microsoft.com/office/officeart/2005/8/layout/target3"/>
    <dgm:cxn modelId="{497A600C-83AD-46D5-A7AD-B4AD86012366}" type="presParOf" srcId="{71045F8C-00FA-488E-A7BD-E2E6753D979D}" destId="{397AC6D7-84A6-4150-958F-83C92D9ACF38}" srcOrd="12" destOrd="0" presId="urn:microsoft.com/office/officeart/2005/8/layout/target3"/>
    <dgm:cxn modelId="{1143B907-F319-4B46-A156-31100E12B8B7}" type="presParOf" srcId="{71045F8C-00FA-488E-A7BD-E2E6753D979D}" destId="{D7419528-33A6-416D-9E64-B3F7915C5149}" srcOrd="13" destOrd="0" presId="urn:microsoft.com/office/officeart/2005/8/layout/target3"/>
    <dgm:cxn modelId="{8F273D1F-1423-4741-8F64-EE00577AB3E7}" type="presParOf" srcId="{71045F8C-00FA-488E-A7BD-E2E6753D979D}" destId="{97289DF2-90F4-4EC2-A9FC-633B00BAB610}" srcOrd="14" destOrd="0" presId="urn:microsoft.com/office/officeart/2005/8/layout/target3"/>
    <dgm:cxn modelId="{3E925094-79FD-4339-9D7D-517E5BBCC591}" type="presParOf" srcId="{71045F8C-00FA-488E-A7BD-E2E6753D979D}" destId="{234EBA9D-95B4-4C20-A84E-6F65F1085DC6}" srcOrd="15" destOrd="0" presId="urn:microsoft.com/office/officeart/2005/8/layout/target3"/>
    <dgm:cxn modelId="{C5E4B69A-7364-43BE-8D70-A395A9E5308C}" type="presParOf" srcId="{71045F8C-00FA-488E-A7BD-E2E6753D979D}" destId="{12255512-213F-41DF-90A6-8B4CD74A2B52}" srcOrd="16" destOrd="0" presId="urn:microsoft.com/office/officeart/2005/8/layout/target3"/>
    <dgm:cxn modelId="{F101FF31-682A-43AA-B381-431C4F41263B}" type="presParOf" srcId="{71045F8C-00FA-488E-A7BD-E2E6753D979D}" destId="{50C2F88D-8688-44C2-A854-691F34009D3B}" srcOrd="17" destOrd="0" presId="urn:microsoft.com/office/officeart/2005/8/layout/target3"/>
    <dgm:cxn modelId="{E9F7C7F1-B946-4014-9025-409D05EA25E4}" type="presParOf" srcId="{71045F8C-00FA-488E-A7BD-E2E6753D979D}" destId="{4D19AB04-24FA-40C2-B203-52AE3D15E171}" srcOrd="18" destOrd="0" presId="urn:microsoft.com/office/officeart/2005/8/layout/target3"/>
    <dgm:cxn modelId="{60A075D3-0D4C-4B1C-ABA3-90B4ABB6DB06}" type="presParOf" srcId="{71045F8C-00FA-488E-A7BD-E2E6753D979D}" destId="{832BF48F-0145-4429-9E02-8FCA946CCE9E}" srcOrd="19" destOrd="0" presId="urn:microsoft.com/office/officeart/2005/8/layout/target3"/>
    <dgm:cxn modelId="{3B363265-4374-4827-B4F1-7BEB7127C9D9}" type="presParOf" srcId="{71045F8C-00FA-488E-A7BD-E2E6753D979D}" destId="{E7297F21-D4FD-4A41-AE58-814D01A6B5E7}" srcOrd="20" destOrd="0" presId="urn:microsoft.com/office/officeart/2005/8/layout/target3"/>
    <dgm:cxn modelId="{F69B95F1-C8A9-4A8A-9921-5E110170E273}" type="presParOf" srcId="{71045F8C-00FA-488E-A7BD-E2E6753D979D}" destId="{F69A1436-182C-465B-AD7F-FE48E0C090C1}" srcOrd="21" destOrd="0" presId="urn:microsoft.com/office/officeart/2005/8/layout/target3"/>
    <dgm:cxn modelId="{20F69576-3E88-4D0D-82DA-74B5FFF0D234}" type="presParOf" srcId="{71045F8C-00FA-488E-A7BD-E2E6753D979D}" destId="{AA41A67C-3D3F-4AE9-9E0F-5D7F7BB2E741}" srcOrd="22" destOrd="0" presId="urn:microsoft.com/office/officeart/2005/8/layout/target3"/>
    <dgm:cxn modelId="{3AC93EA1-1DA8-41F3-93D6-2C7FA334EACB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školy</a:t>
          </a:r>
          <a:r>
            <a:rPr lang="cs-CZ" sz="1300" kern="1200" dirty="0" smtClean="0"/>
            <a:t>: Základní škola a mateřská škola  Domažlice , </a:t>
          </a:r>
          <a:r>
            <a:rPr lang="cs-CZ" sz="1300" kern="1200" dirty="0" err="1" smtClean="0"/>
            <a:t>Msgre</a:t>
          </a:r>
          <a:r>
            <a:rPr lang="cs-CZ" sz="1300" kern="1200" dirty="0" smtClean="0"/>
            <a:t> B. Staška 232, příspěvková organizace </a:t>
          </a:r>
          <a:endParaRPr lang="cs-CZ" sz="13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Autor: </a:t>
          </a:r>
          <a:r>
            <a:rPr lang="cs-CZ" sz="1300" kern="1200" dirty="0" smtClean="0"/>
            <a:t> Mgr. Radmila Uzlíková</a:t>
          </a:r>
          <a:endParaRPr lang="cs-CZ" sz="13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: </a:t>
          </a:r>
          <a:r>
            <a:rPr lang="cs-CZ" sz="1300" kern="1200" dirty="0" smtClean="0"/>
            <a:t>VY_42_INOVACE_25_SČÍTÁNÍ TYP 26+37</a:t>
          </a:r>
          <a:endParaRPr lang="cs-CZ" sz="13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Sada:  Matematika  pro  2. ročník</a:t>
          </a:r>
          <a:endParaRPr lang="cs-CZ" sz="13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300" kern="1200" dirty="0"/>
            <a:t>Téma</a:t>
          </a:r>
          <a:r>
            <a:rPr lang="cs-CZ" sz="1300" kern="1200" dirty="0" smtClean="0"/>
            <a:t>: Sčítání typ 26+37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3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Číslo projektu</a:t>
          </a:r>
          <a:r>
            <a:rPr lang="cs-CZ" sz="1300" kern="1200" dirty="0" smtClean="0"/>
            <a:t>: CZ.1.07/1.4.00/21.1437</a:t>
          </a:r>
          <a:endParaRPr lang="cs-CZ" sz="13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187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146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0825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204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9030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5020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4647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538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6367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2578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0848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6865A3-DB88-4851-A4CE-C141C588C1D1}" type="datetimeFigureOut">
              <a:rPr lang="cs-CZ" smtClean="0"/>
              <a:t>15.9.2012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BBC16-FF70-4268-993E-CDDE34B76F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586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0435529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546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7344816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j-lt"/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latin typeface="+mj-lt"/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Určeno pro  2. ročník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Rozklady čísel, sčítání dvojciferných čísel s přechodem přes desítku v oboru 0-100</a:t>
            </a:r>
          </a:p>
          <a:p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Práce na interaktivní tabuli (pero, sešit)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Inovace: Kontrola </a:t>
            </a:r>
            <a:r>
              <a:rPr lang="cs-CZ" sz="2400" dirty="0">
                <a:latin typeface="+mj-lt"/>
                <a:cs typeface="Times New Roman" pitchFamily="18" charset="0"/>
              </a:rPr>
              <a:t>práce pomocí </a:t>
            </a:r>
            <a:r>
              <a:rPr lang="cs-CZ" sz="2400">
                <a:latin typeface="+mj-lt"/>
                <a:cs typeface="Times New Roman" pitchFamily="18" charset="0"/>
              </a:rPr>
              <a:t>interaktivní </a:t>
            </a:r>
            <a:r>
              <a:rPr lang="cs-CZ" sz="2400" smtClean="0">
                <a:latin typeface="+mj-lt"/>
                <a:cs typeface="Times New Roman" pitchFamily="18" charset="0"/>
              </a:rPr>
              <a:t>tabule </a:t>
            </a:r>
            <a:r>
              <a:rPr lang="cs-CZ" sz="2400" smtClean="0">
                <a:latin typeface="+mj-lt"/>
                <a:cs typeface="Times New Roman" pitchFamily="18" charset="0"/>
              </a:rPr>
              <a:t>a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její využití k rozvoji matematických  dovedností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605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6901" y="170803"/>
            <a:ext cx="8856984" cy="655272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1098692" y="444896"/>
            <a:ext cx="7200800" cy="1008112"/>
          </a:xfrm>
          <a:prstGeom prst="rect">
            <a:avLst/>
          </a:prstGeom>
          <a:solidFill>
            <a:srgbClr val="FF99FF"/>
          </a:solidFill>
          <a:ln w="57150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1582950" y="487287"/>
            <a:ext cx="62322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SČÍTEJ PODLE VZORU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05886" y="1780682"/>
            <a:ext cx="1800200" cy="120032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26 + 37 =  63</a:t>
            </a:r>
          </a:p>
          <a:p>
            <a:r>
              <a:rPr lang="cs-CZ" sz="2400" b="1" dirty="0">
                <a:solidFill>
                  <a:srgbClr val="C0000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C00000"/>
                </a:solidFill>
              </a:rPr>
              <a:t>      4 + 33</a:t>
            </a:r>
          </a:p>
        </p:txBody>
      </p:sp>
      <p:cxnSp>
        <p:nvCxnSpPr>
          <p:cNvPr id="45" name="Přímá spojnice se šipkou 44"/>
          <p:cNvCxnSpPr/>
          <p:nvPr/>
        </p:nvCxnSpPr>
        <p:spPr>
          <a:xfrm flipH="1">
            <a:off x="922944" y="2146350"/>
            <a:ext cx="216024" cy="42642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>
            <a:off x="1169982" y="2146350"/>
            <a:ext cx="216024" cy="42642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ovéPole 46"/>
          <p:cNvSpPr txBox="1"/>
          <p:nvPr/>
        </p:nvSpPr>
        <p:spPr>
          <a:xfrm>
            <a:off x="2663070" y="1780681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7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5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+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17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=  </a:t>
            </a:r>
          </a:p>
          <a:p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       </a:t>
            </a:r>
          </a:p>
          <a:p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      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    +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4967326" y="1780682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15 </a:t>
            </a:r>
            <a:r>
              <a:rPr lang="cs-CZ" sz="2400" b="1" dirty="0">
                <a:solidFill>
                  <a:srgbClr val="00B050"/>
                </a:solidFill>
              </a:rPr>
              <a:t>+ </a:t>
            </a:r>
            <a:r>
              <a:rPr lang="cs-CZ" sz="2400" b="1" dirty="0" smtClean="0">
                <a:solidFill>
                  <a:srgbClr val="00B050"/>
                </a:solidFill>
              </a:rPr>
              <a:t>46 </a:t>
            </a:r>
            <a:r>
              <a:rPr lang="cs-CZ" sz="2400" b="1" dirty="0">
                <a:solidFill>
                  <a:srgbClr val="00B050"/>
                </a:solidFill>
              </a:rPr>
              <a:t>=  </a:t>
            </a:r>
          </a:p>
          <a:p>
            <a:r>
              <a:rPr lang="cs-CZ" sz="2400" b="1" dirty="0">
                <a:solidFill>
                  <a:srgbClr val="00B05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00B050"/>
                </a:solidFill>
              </a:rPr>
              <a:t>      </a:t>
            </a:r>
            <a:r>
              <a:rPr lang="cs-CZ" sz="2400" b="1" dirty="0" smtClean="0">
                <a:solidFill>
                  <a:srgbClr val="00B050"/>
                </a:solidFill>
              </a:rPr>
              <a:t>     </a:t>
            </a:r>
            <a:r>
              <a:rPr lang="cs-CZ" sz="2400" b="1" dirty="0">
                <a:solidFill>
                  <a:srgbClr val="00B050"/>
                </a:solidFill>
              </a:rPr>
              <a:t>+ 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377894" y="3436865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69 </a:t>
            </a:r>
            <a:r>
              <a:rPr lang="cs-CZ" sz="2400" b="1" dirty="0">
                <a:solidFill>
                  <a:srgbClr val="0070C0"/>
                </a:solidFill>
              </a:rPr>
              <a:t>+ 2</a:t>
            </a:r>
            <a:r>
              <a:rPr lang="cs-CZ" sz="2400" b="1" dirty="0" smtClean="0">
                <a:solidFill>
                  <a:srgbClr val="0070C0"/>
                </a:solidFill>
              </a:rPr>
              <a:t>4 </a:t>
            </a:r>
            <a:r>
              <a:rPr lang="cs-CZ" sz="2400" b="1" dirty="0">
                <a:solidFill>
                  <a:srgbClr val="0070C0"/>
                </a:solidFill>
              </a:rPr>
              <a:t>=  </a:t>
            </a:r>
          </a:p>
          <a:p>
            <a:r>
              <a:rPr lang="cs-CZ" sz="2400" b="1" dirty="0">
                <a:solidFill>
                  <a:srgbClr val="0070C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0070C0"/>
                </a:solidFill>
              </a:rPr>
              <a:t>      </a:t>
            </a:r>
            <a:r>
              <a:rPr lang="cs-CZ" sz="2400" b="1" dirty="0" smtClean="0">
                <a:solidFill>
                  <a:srgbClr val="0070C0"/>
                </a:solidFill>
              </a:rPr>
              <a:t>    </a:t>
            </a:r>
            <a:r>
              <a:rPr lang="cs-CZ" sz="2400" b="1" dirty="0">
                <a:solidFill>
                  <a:srgbClr val="0070C0"/>
                </a:solidFill>
              </a:rPr>
              <a:t>+ 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2620230" y="3406976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28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+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57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=  </a:t>
            </a:r>
          </a:p>
          <a:p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       </a:t>
            </a:r>
          </a:p>
          <a:p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   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+ 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4967326" y="3449907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56 </a:t>
            </a:r>
            <a:r>
              <a:rPr lang="cs-CZ" sz="2400" b="1" dirty="0">
                <a:solidFill>
                  <a:srgbClr val="00B050"/>
                </a:solidFill>
              </a:rPr>
              <a:t>+ </a:t>
            </a:r>
            <a:r>
              <a:rPr lang="cs-CZ" sz="2400" b="1" dirty="0" smtClean="0">
                <a:solidFill>
                  <a:srgbClr val="00B050"/>
                </a:solidFill>
              </a:rPr>
              <a:t>19 </a:t>
            </a:r>
            <a:r>
              <a:rPr lang="cs-CZ" sz="2400" b="1" dirty="0">
                <a:solidFill>
                  <a:srgbClr val="00B050"/>
                </a:solidFill>
              </a:rPr>
              <a:t>= </a:t>
            </a:r>
          </a:p>
          <a:p>
            <a:r>
              <a:rPr lang="cs-CZ" sz="2400" b="1" dirty="0">
                <a:solidFill>
                  <a:srgbClr val="00B05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00B050"/>
                </a:solidFill>
              </a:rPr>
              <a:t>      </a:t>
            </a:r>
            <a:r>
              <a:rPr lang="cs-CZ" sz="2400" b="1" dirty="0" smtClean="0">
                <a:solidFill>
                  <a:srgbClr val="00B050"/>
                </a:solidFill>
              </a:rPr>
              <a:t>    </a:t>
            </a:r>
            <a:r>
              <a:rPr lang="cs-CZ" sz="2400" b="1" dirty="0">
                <a:solidFill>
                  <a:srgbClr val="00B050"/>
                </a:solidFill>
              </a:rPr>
              <a:t>+ </a:t>
            </a:r>
          </a:p>
        </p:txBody>
      </p:sp>
      <p:sp>
        <p:nvSpPr>
          <p:cNvPr id="52" name="TextovéPole 51"/>
          <p:cNvSpPr txBox="1"/>
          <p:nvPr/>
        </p:nvSpPr>
        <p:spPr>
          <a:xfrm>
            <a:off x="377894" y="5237065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19 </a:t>
            </a:r>
            <a:r>
              <a:rPr lang="cs-CZ" sz="2400" b="1" dirty="0">
                <a:solidFill>
                  <a:srgbClr val="0070C0"/>
                </a:solidFill>
              </a:rPr>
              <a:t>+ </a:t>
            </a:r>
            <a:r>
              <a:rPr lang="cs-CZ" sz="2400" b="1" dirty="0" smtClean="0">
                <a:solidFill>
                  <a:srgbClr val="0070C0"/>
                </a:solidFill>
              </a:rPr>
              <a:t>18 </a:t>
            </a:r>
            <a:r>
              <a:rPr lang="cs-CZ" sz="2400" b="1" dirty="0">
                <a:solidFill>
                  <a:srgbClr val="0070C0"/>
                </a:solidFill>
              </a:rPr>
              <a:t>=  </a:t>
            </a:r>
          </a:p>
          <a:p>
            <a:r>
              <a:rPr lang="cs-CZ" sz="2400" b="1" dirty="0">
                <a:solidFill>
                  <a:srgbClr val="0070C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0070C0"/>
                </a:solidFill>
              </a:rPr>
              <a:t>      </a:t>
            </a:r>
            <a:r>
              <a:rPr lang="cs-CZ" sz="2400" b="1" dirty="0" smtClean="0">
                <a:solidFill>
                  <a:srgbClr val="0070C0"/>
                </a:solidFill>
              </a:rPr>
              <a:t>    </a:t>
            </a:r>
            <a:r>
              <a:rPr lang="cs-CZ" sz="2400" b="1" dirty="0">
                <a:solidFill>
                  <a:srgbClr val="0070C0"/>
                </a:solidFill>
              </a:rPr>
              <a:t>+ </a:t>
            </a:r>
          </a:p>
        </p:txBody>
      </p:sp>
      <p:sp>
        <p:nvSpPr>
          <p:cNvPr id="53" name="TextovéPole 52"/>
          <p:cNvSpPr txBox="1"/>
          <p:nvPr/>
        </p:nvSpPr>
        <p:spPr>
          <a:xfrm>
            <a:off x="2663070" y="5233659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28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+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27 =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       </a:t>
            </a:r>
          </a:p>
          <a:p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   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+ </a:t>
            </a:r>
          </a:p>
        </p:txBody>
      </p:sp>
      <p:sp>
        <p:nvSpPr>
          <p:cNvPr id="54" name="TextovéPole 53"/>
          <p:cNvSpPr txBox="1"/>
          <p:nvPr/>
        </p:nvSpPr>
        <p:spPr>
          <a:xfrm>
            <a:off x="4967326" y="5254945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88 </a:t>
            </a:r>
            <a:r>
              <a:rPr lang="cs-CZ" sz="2400" b="1" dirty="0">
                <a:solidFill>
                  <a:srgbClr val="00B050"/>
                </a:solidFill>
              </a:rPr>
              <a:t>+ </a:t>
            </a:r>
            <a:r>
              <a:rPr lang="cs-CZ" sz="2400" b="1" dirty="0" smtClean="0">
                <a:solidFill>
                  <a:srgbClr val="00B050"/>
                </a:solidFill>
              </a:rPr>
              <a:t>9 </a:t>
            </a:r>
            <a:r>
              <a:rPr lang="cs-CZ" sz="2400" b="1" dirty="0">
                <a:solidFill>
                  <a:srgbClr val="00B050"/>
                </a:solidFill>
              </a:rPr>
              <a:t>=  </a:t>
            </a:r>
          </a:p>
          <a:p>
            <a:r>
              <a:rPr lang="cs-CZ" sz="2400" b="1" dirty="0">
                <a:solidFill>
                  <a:srgbClr val="00B05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00B050"/>
                </a:solidFill>
              </a:rPr>
              <a:t>      </a:t>
            </a:r>
            <a:r>
              <a:rPr lang="cs-CZ" sz="2400" b="1" dirty="0" smtClean="0">
                <a:solidFill>
                  <a:srgbClr val="00B050"/>
                </a:solidFill>
              </a:rPr>
              <a:t>    </a:t>
            </a:r>
            <a:r>
              <a:rPr lang="cs-CZ" sz="2400" b="1" dirty="0">
                <a:solidFill>
                  <a:srgbClr val="00B050"/>
                </a:solidFill>
              </a:rPr>
              <a:t>+ </a:t>
            </a:r>
          </a:p>
        </p:txBody>
      </p:sp>
      <p:cxnSp>
        <p:nvCxnSpPr>
          <p:cNvPr id="55" name="Přímá spojnice se šipkou 54"/>
          <p:cNvCxnSpPr/>
          <p:nvPr/>
        </p:nvCxnSpPr>
        <p:spPr>
          <a:xfrm flipH="1">
            <a:off x="1009042" y="3812170"/>
            <a:ext cx="216024" cy="426420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se šipkou 55"/>
          <p:cNvCxnSpPr/>
          <p:nvPr/>
        </p:nvCxnSpPr>
        <p:spPr>
          <a:xfrm>
            <a:off x="1226471" y="3815575"/>
            <a:ext cx="216024" cy="426420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se šipkou 56"/>
          <p:cNvCxnSpPr/>
          <p:nvPr/>
        </p:nvCxnSpPr>
        <p:spPr>
          <a:xfrm flipH="1">
            <a:off x="1023934" y="5620614"/>
            <a:ext cx="216024" cy="426420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se šipkou 57"/>
          <p:cNvCxnSpPr/>
          <p:nvPr/>
        </p:nvCxnSpPr>
        <p:spPr>
          <a:xfrm>
            <a:off x="1241363" y="5624019"/>
            <a:ext cx="216024" cy="426420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se šipkou 58"/>
          <p:cNvCxnSpPr/>
          <p:nvPr/>
        </p:nvCxnSpPr>
        <p:spPr>
          <a:xfrm flipH="1">
            <a:off x="5649997" y="2142945"/>
            <a:ext cx="216024" cy="42642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se šipkou 59"/>
          <p:cNvCxnSpPr/>
          <p:nvPr/>
        </p:nvCxnSpPr>
        <p:spPr>
          <a:xfrm>
            <a:off x="5867426" y="2146350"/>
            <a:ext cx="216024" cy="42642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ovéPole 60"/>
          <p:cNvSpPr txBox="1"/>
          <p:nvPr/>
        </p:nvSpPr>
        <p:spPr>
          <a:xfrm>
            <a:off x="7063410" y="1741157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7030A0"/>
                </a:solidFill>
              </a:rPr>
              <a:t>5</a:t>
            </a:r>
            <a:r>
              <a:rPr lang="cs-CZ" sz="2400" b="1" dirty="0" smtClean="0">
                <a:solidFill>
                  <a:srgbClr val="7030A0"/>
                </a:solidFill>
              </a:rPr>
              <a:t>5 </a:t>
            </a:r>
            <a:r>
              <a:rPr lang="cs-CZ" sz="2400" b="1" dirty="0">
                <a:solidFill>
                  <a:srgbClr val="7030A0"/>
                </a:solidFill>
              </a:rPr>
              <a:t>+ </a:t>
            </a:r>
            <a:r>
              <a:rPr lang="cs-CZ" sz="2400" b="1" dirty="0" smtClean="0">
                <a:solidFill>
                  <a:srgbClr val="7030A0"/>
                </a:solidFill>
              </a:rPr>
              <a:t>38 </a:t>
            </a:r>
            <a:r>
              <a:rPr lang="cs-CZ" sz="2400" b="1" dirty="0">
                <a:solidFill>
                  <a:srgbClr val="7030A0"/>
                </a:solidFill>
              </a:rPr>
              <a:t>=  </a:t>
            </a:r>
          </a:p>
          <a:p>
            <a:r>
              <a:rPr lang="cs-CZ" sz="2400" b="1" dirty="0">
                <a:solidFill>
                  <a:srgbClr val="7030A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7030A0"/>
                </a:solidFill>
              </a:rPr>
              <a:t>      </a:t>
            </a:r>
            <a:r>
              <a:rPr lang="cs-CZ" sz="2400" b="1" dirty="0" smtClean="0">
                <a:solidFill>
                  <a:srgbClr val="7030A0"/>
                </a:solidFill>
              </a:rPr>
              <a:t>   </a:t>
            </a:r>
            <a:r>
              <a:rPr lang="cs-CZ" sz="2400" b="1" dirty="0">
                <a:solidFill>
                  <a:srgbClr val="7030A0"/>
                </a:solidFill>
              </a:rPr>
              <a:t>+ </a:t>
            </a:r>
          </a:p>
        </p:txBody>
      </p:sp>
      <p:sp>
        <p:nvSpPr>
          <p:cNvPr id="62" name="TextovéPole 61"/>
          <p:cNvSpPr txBox="1"/>
          <p:nvPr/>
        </p:nvSpPr>
        <p:spPr>
          <a:xfrm>
            <a:off x="7063410" y="3410382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18 </a:t>
            </a:r>
            <a:r>
              <a:rPr lang="cs-CZ" sz="2400" b="1" dirty="0">
                <a:solidFill>
                  <a:srgbClr val="7030A0"/>
                </a:solidFill>
              </a:rPr>
              <a:t>+ </a:t>
            </a:r>
            <a:r>
              <a:rPr lang="cs-CZ" sz="2400" b="1" dirty="0" smtClean="0">
                <a:solidFill>
                  <a:srgbClr val="7030A0"/>
                </a:solidFill>
              </a:rPr>
              <a:t>33 </a:t>
            </a:r>
            <a:r>
              <a:rPr lang="cs-CZ" sz="2400" b="1" dirty="0">
                <a:solidFill>
                  <a:srgbClr val="7030A0"/>
                </a:solidFill>
              </a:rPr>
              <a:t>=  </a:t>
            </a:r>
          </a:p>
          <a:p>
            <a:r>
              <a:rPr lang="cs-CZ" sz="2400" b="1" dirty="0">
                <a:solidFill>
                  <a:srgbClr val="7030A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7030A0"/>
                </a:solidFill>
              </a:rPr>
              <a:t>      </a:t>
            </a:r>
            <a:r>
              <a:rPr lang="cs-CZ" sz="2400" b="1" dirty="0" smtClean="0">
                <a:solidFill>
                  <a:srgbClr val="7030A0"/>
                </a:solidFill>
              </a:rPr>
              <a:t>    </a:t>
            </a:r>
            <a:r>
              <a:rPr lang="cs-CZ" sz="2400" b="1" dirty="0">
                <a:solidFill>
                  <a:srgbClr val="7030A0"/>
                </a:solidFill>
              </a:rPr>
              <a:t>+ </a:t>
            </a:r>
          </a:p>
        </p:txBody>
      </p:sp>
      <p:sp>
        <p:nvSpPr>
          <p:cNvPr id="63" name="TextovéPole 62"/>
          <p:cNvSpPr txBox="1"/>
          <p:nvPr/>
        </p:nvSpPr>
        <p:spPr>
          <a:xfrm>
            <a:off x="7063410" y="5215420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27 </a:t>
            </a:r>
            <a:r>
              <a:rPr lang="cs-CZ" sz="2400" b="1" dirty="0">
                <a:solidFill>
                  <a:srgbClr val="7030A0"/>
                </a:solidFill>
              </a:rPr>
              <a:t>+ </a:t>
            </a:r>
            <a:r>
              <a:rPr lang="cs-CZ" sz="2400" b="1" dirty="0" smtClean="0">
                <a:solidFill>
                  <a:srgbClr val="7030A0"/>
                </a:solidFill>
              </a:rPr>
              <a:t>65 </a:t>
            </a:r>
            <a:r>
              <a:rPr lang="cs-CZ" sz="2400" b="1" dirty="0">
                <a:solidFill>
                  <a:srgbClr val="7030A0"/>
                </a:solidFill>
              </a:rPr>
              <a:t>= </a:t>
            </a:r>
          </a:p>
          <a:p>
            <a:r>
              <a:rPr lang="cs-CZ" sz="2400" b="1" dirty="0">
                <a:solidFill>
                  <a:srgbClr val="7030A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7030A0"/>
                </a:solidFill>
              </a:rPr>
              <a:t>      </a:t>
            </a:r>
            <a:r>
              <a:rPr lang="cs-CZ" sz="2400" b="1" dirty="0" smtClean="0">
                <a:solidFill>
                  <a:srgbClr val="7030A0"/>
                </a:solidFill>
              </a:rPr>
              <a:t>    </a:t>
            </a:r>
            <a:r>
              <a:rPr lang="cs-CZ" sz="2400" b="1" dirty="0">
                <a:solidFill>
                  <a:srgbClr val="7030A0"/>
                </a:solidFill>
              </a:rPr>
              <a:t>+ </a:t>
            </a:r>
          </a:p>
        </p:txBody>
      </p:sp>
      <p:cxnSp>
        <p:nvCxnSpPr>
          <p:cNvPr id="64" name="Přímá spojnice se šipkou 63"/>
          <p:cNvCxnSpPr/>
          <p:nvPr/>
        </p:nvCxnSpPr>
        <p:spPr>
          <a:xfrm flipH="1">
            <a:off x="3345741" y="2184168"/>
            <a:ext cx="216024" cy="42642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se šipkou 64"/>
          <p:cNvCxnSpPr/>
          <p:nvPr/>
        </p:nvCxnSpPr>
        <p:spPr>
          <a:xfrm>
            <a:off x="3563170" y="2187573"/>
            <a:ext cx="216024" cy="42642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se šipkou 65"/>
          <p:cNvCxnSpPr/>
          <p:nvPr/>
        </p:nvCxnSpPr>
        <p:spPr>
          <a:xfrm flipH="1">
            <a:off x="7638069" y="2142945"/>
            <a:ext cx="216024" cy="42642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se šipkou 66"/>
          <p:cNvCxnSpPr/>
          <p:nvPr/>
        </p:nvCxnSpPr>
        <p:spPr>
          <a:xfrm>
            <a:off x="7855498" y="2146350"/>
            <a:ext cx="216024" cy="42642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se šipkou 67"/>
          <p:cNvCxnSpPr/>
          <p:nvPr/>
        </p:nvCxnSpPr>
        <p:spPr>
          <a:xfrm flipH="1">
            <a:off x="7704646" y="3793931"/>
            <a:ext cx="216024" cy="42642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se šipkou 68"/>
          <p:cNvCxnSpPr/>
          <p:nvPr/>
        </p:nvCxnSpPr>
        <p:spPr>
          <a:xfrm>
            <a:off x="7922075" y="3797336"/>
            <a:ext cx="216024" cy="42642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se šipkou 69"/>
          <p:cNvCxnSpPr/>
          <p:nvPr/>
        </p:nvCxnSpPr>
        <p:spPr>
          <a:xfrm flipH="1">
            <a:off x="5608562" y="3833456"/>
            <a:ext cx="216024" cy="42642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se šipkou 70"/>
          <p:cNvCxnSpPr/>
          <p:nvPr/>
        </p:nvCxnSpPr>
        <p:spPr>
          <a:xfrm>
            <a:off x="5825991" y="3836861"/>
            <a:ext cx="216024" cy="42642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se šipkou 71"/>
          <p:cNvCxnSpPr/>
          <p:nvPr/>
        </p:nvCxnSpPr>
        <p:spPr>
          <a:xfrm flipH="1">
            <a:off x="3304306" y="3830323"/>
            <a:ext cx="216024" cy="42642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se šipkou 72"/>
          <p:cNvCxnSpPr/>
          <p:nvPr/>
        </p:nvCxnSpPr>
        <p:spPr>
          <a:xfrm>
            <a:off x="3521735" y="3833728"/>
            <a:ext cx="216024" cy="42642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se šipkou 73"/>
          <p:cNvCxnSpPr/>
          <p:nvPr/>
        </p:nvCxnSpPr>
        <p:spPr>
          <a:xfrm flipH="1">
            <a:off x="7707456" y="5638494"/>
            <a:ext cx="216024" cy="42642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se šipkou 74"/>
          <p:cNvCxnSpPr/>
          <p:nvPr/>
        </p:nvCxnSpPr>
        <p:spPr>
          <a:xfrm>
            <a:off x="7924885" y="5641899"/>
            <a:ext cx="216024" cy="42642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se šipkou 75"/>
          <p:cNvCxnSpPr/>
          <p:nvPr/>
        </p:nvCxnSpPr>
        <p:spPr>
          <a:xfrm flipH="1">
            <a:off x="5589040" y="5638494"/>
            <a:ext cx="216024" cy="42642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se šipkou 76"/>
          <p:cNvCxnSpPr/>
          <p:nvPr/>
        </p:nvCxnSpPr>
        <p:spPr>
          <a:xfrm>
            <a:off x="5806469" y="5641899"/>
            <a:ext cx="216024" cy="42642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se šipkou 77"/>
          <p:cNvCxnSpPr/>
          <p:nvPr/>
        </p:nvCxnSpPr>
        <p:spPr>
          <a:xfrm flipH="1">
            <a:off x="3292367" y="5617208"/>
            <a:ext cx="216024" cy="42642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se šipkou 78"/>
          <p:cNvCxnSpPr/>
          <p:nvPr/>
        </p:nvCxnSpPr>
        <p:spPr>
          <a:xfrm>
            <a:off x="3509796" y="5620613"/>
            <a:ext cx="216024" cy="42642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53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3" name="Šipka dolů 2"/>
          <p:cNvSpPr/>
          <p:nvPr/>
        </p:nvSpPr>
        <p:spPr>
          <a:xfrm>
            <a:off x="1043608" y="349238"/>
            <a:ext cx="6984776" cy="1224136"/>
          </a:xfrm>
          <a:prstGeom prst="downArrow">
            <a:avLst/>
          </a:prstGeom>
          <a:solidFill>
            <a:srgbClr val="FFDD71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771800" y="342398"/>
            <a:ext cx="33843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C00000"/>
                </a:solidFill>
              </a:rPr>
              <a:t>OPAKUJ ROZKLADY ČÍSEL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974948" y="4957257"/>
            <a:ext cx="360040" cy="347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7983578" y="4882593"/>
            <a:ext cx="43204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7603802" y="3890897"/>
            <a:ext cx="360040" cy="3474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8388607" y="3890897"/>
            <a:ext cx="360040" cy="3474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772889" y="5728492"/>
            <a:ext cx="360040" cy="347464"/>
          </a:xfrm>
          <a:prstGeom prst="rect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451618" y="6223653"/>
            <a:ext cx="360040" cy="347464"/>
          </a:xfrm>
          <a:prstGeom prst="rect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7614908" y="5737045"/>
            <a:ext cx="360040" cy="3474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614908" y="6247554"/>
            <a:ext cx="360040" cy="3474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772889" y="6222991"/>
            <a:ext cx="360040" cy="347464"/>
          </a:xfrm>
          <a:prstGeom prst="rect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4451618" y="5732418"/>
            <a:ext cx="360040" cy="347464"/>
          </a:xfrm>
          <a:prstGeom prst="rect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se šipkou 14"/>
          <p:cNvCxnSpPr/>
          <p:nvPr/>
        </p:nvCxnSpPr>
        <p:spPr>
          <a:xfrm>
            <a:off x="8175683" y="5298138"/>
            <a:ext cx="318610" cy="31094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7803558" y="5322944"/>
            <a:ext cx="293458" cy="2845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4091578" y="4934303"/>
            <a:ext cx="360040" cy="347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4100208" y="4859639"/>
            <a:ext cx="43204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/>
              <a:t>3</a:t>
            </a:r>
          </a:p>
        </p:txBody>
      </p:sp>
      <p:cxnSp>
        <p:nvCxnSpPr>
          <p:cNvPr id="19" name="Přímá spojnice se šipkou 18"/>
          <p:cNvCxnSpPr/>
          <p:nvPr/>
        </p:nvCxnSpPr>
        <p:spPr>
          <a:xfrm>
            <a:off x="4292313" y="5275184"/>
            <a:ext cx="318610" cy="310945"/>
          </a:xfrm>
          <a:prstGeom prst="straightConnector1">
            <a:avLst/>
          </a:prstGeom>
          <a:ln>
            <a:solidFill>
              <a:srgbClr val="FF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3920188" y="5299990"/>
            <a:ext cx="293458" cy="284564"/>
          </a:xfrm>
          <a:prstGeom prst="straightConnector1">
            <a:avLst/>
          </a:prstGeom>
          <a:ln>
            <a:solidFill>
              <a:srgbClr val="FF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bdélník 20"/>
          <p:cNvSpPr/>
          <p:nvPr/>
        </p:nvSpPr>
        <p:spPr>
          <a:xfrm>
            <a:off x="2141526" y="4312433"/>
            <a:ext cx="360040" cy="347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2150156" y="4237769"/>
            <a:ext cx="43204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/>
              <a:t>4</a:t>
            </a:r>
          </a:p>
        </p:txBody>
      </p:sp>
      <p:cxnSp>
        <p:nvCxnSpPr>
          <p:cNvPr id="23" name="Přímá spojnice se šipkou 22"/>
          <p:cNvCxnSpPr/>
          <p:nvPr/>
        </p:nvCxnSpPr>
        <p:spPr>
          <a:xfrm>
            <a:off x="2342261" y="4653314"/>
            <a:ext cx="318610" cy="310945"/>
          </a:xfrm>
          <a:prstGeom prst="straightConnector1">
            <a:avLst/>
          </a:prstGeom>
          <a:ln>
            <a:solidFill>
              <a:srgbClr val="FF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H="1">
            <a:off x="1970136" y="4678120"/>
            <a:ext cx="293458" cy="284564"/>
          </a:xfrm>
          <a:prstGeom prst="straightConnector1">
            <a:avLst/>
          </a:prstGeom>
          <a:ln>
            <a:solidFill>
              <a:srgbClr val="FF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bdélník 24"/>
          <p:cNvSpPr/>
          <p:nvPr/>
        </p:nvSpPr>
        <p:spPr>
          <a:xfrm>
            <a:off x="8332071" y="6247554"/>
            <a:ext cx="360040" cy="3474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7605536" y="2898012"/>
            <a:ext cx="360040" cy="3474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8361620" y="2387503"/>
            <a:ext cx="360040" cy="3474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7605536" y="2387107"/>
            <a:ext cx="360040" cy="3474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8326358" y="5737045"/>
            <a:ext cx="360040" cy="3474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02930" y="2291100"/>
            <a:ext cx="360040" cy="347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611560" y="2216436"/>
            <a:ext cx="43204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/>
              <a:t>9</a:t>
            </a:r>
          </a:p>
        </p:txBody>
      </p:sp>
      <p:cxnSp>
        <p:nvCxnSpPr>
          <p:cNvPr id="32" name="Přímá spojnice se šipkou 31"/>
          <p:cNvCxnSpPr/>
          <p:nvPr/>
        </p:nvCxnSpPr>
        <p:spPr>
          <a:xfrm>
            <a:off x="803665" y="2631981"/>
            <a:ext cx="318610" cy="310945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H="1">
            <a:off x="431540" y="2656787"/>
            <a:ext cx="293458" cy="284564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bdélník 33"/>
          <p:cNvSpPr/>
          <p:nvPr/>
        </p:nvSpPr>
        <p:spPr>
          <a:xfrm>
            <a:off x="2141526" y="1579458"/>
            <a:ext cx="360040" cy="347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2105522" y="1486045"/>
            <a:ext cx="43204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/>
              <a:t>5</a:t>
            </a:r>
          </a:p>
        </p:txBody>
      </p:sp>
      <p:cxnSp>
        <p:nvCxnSpPr>
          <p:cNvPr id="36" name="Přímá spojnice se šipkou 35"/>
          <p:cNvCxnSpPr/>
          <p:nvPr/>
        </p:nvCxnSpPr>
        <p:spPr>
          <a:xfrm>
            <a:off x="2378265" y="1961468"/>
            <a:ext cx="318610" cy="310945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 flipH="1">
            <a:off x="1958793" y="1961468"/>
            <a:ext cx="293458" cy="28456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bdélník 37"/>
          <p:cNvSpPr/>
          <p:nvPr/>
        </p:nvSpPr>
        <p:spPr>
          <a:xfrm>
            <a:off x="7990237" y="1609804"/>
            <a:ext cx="360040" cy="347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9" name="Přímá spojnice se šipkou 38"/>
          <p:cNvCxnSpPr/>
          <p:nvPr/>
        </p:nvCxnSpPr>
        <p:spPr>
          <a:xfrm>
            <a:off x="8190972" y="1950685"/>
            <a:ext cx="318610" cy="310945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/>
          <p:nvPr/>
        </p:nvCxnSpPr>
        <p:spPr>
          <a:xfrm flipH="1">
            <a:off x="7818847" y="1975491"/>
            <a:ext cx="293458" cy="284564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bdélník 40"/>
          <p:cNvSpPr/>
          <p:nvPr/>
        </p:nvSpPr>
        <p:spPr>
          <a:xfrm>
            <a:off x="7605536" y="3397876"/>
            <a:ext cx="360040" cy="3474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8388607" y="3397978"/>
            <a:ext cx="360040" cy="3474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8362566" y="2894003"/>
            <a:ext cx="360040" cy="3474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5492155" y="2996958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5492155" y="3578518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5483525" y="4097900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5492155" y="4641024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5492155" y="5215332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6222543" y="2996958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6222543" y="3578518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6213913" y="4097900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6222543" y="4641024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6222543" y="5215332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5843565" y="2258829"/>
            <a:ext cx="360040" cy="347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8</a:t>
            </a:r>
            <a:endParaRPr lang="cs-CZ" sz="2800" dirty="0">
              <a:solidFill>
                <a:schemeClr val="tx1"/>
              </a:solidFill>
            </a:endParaRPr>
          </a:p>
        </p:txBody>
      </p:sp>
      <p:cxnSp>
        <p:nvCxnSpPr>
          <p:cNvPr id="55" name="Přímá spojnice se šipkou 54"/>
          <p:cNvCxnSpPr/>
          <p:nvPr/>
        </p:nvCxnSpPr>
        <p:spPr>
          <a:xfrm>
            <a:off x="6044300" y="2599710"/>
            <a:ext cx="318610" cy="310945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se šipkou 55"/>
          <p:cNvCxnSpPr/>
          <p:nvPr/>
        </p:nvCxnSpPr>
        <p:spPr>
          <a:xfrm flipH="1">
            <a:off x="5672175" y="2624516"/>
            <a:ext cx="293458" cy="28456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bdélník 56"/>
          <p:cNvSpPr/>
          <p:nvPr/>
        </p:nvSpPr>
        <p:spPr>
          <a:xfrm>
            <a:off x="251520" y="3042443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/>
          <p:cNvSpPr/>
          <p:nvPr/>
        </p:nvSpPr>
        <p:spPr>
          <a:xfrm>
            <a:off x="251520" y="3624003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>
            <a:off x="242890" y="4143385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/>
          <p:cNvSpPr/>
          <p:nvPr/>
        </p:nvSpPr>
        <p:spPr>
          <a:xfrm>
            <a:off x="251520" y="4686509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/>
          <p:cNvSpPr/>
          <p:nvPr/>
        </p:nvSpPr>
        <p:spPr>
          <a:xfrm>
            <a:off x="251520" y="5260817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61"/>
          <p:cNvSpPr/>
          <p:nvPr/>
        </p:nvSpPr>
        <p:spPr>
          <a:xfrm>
            <a:off x="981908" y="3042443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/>
          <p:cNvSpPr/>
          <p:nvPr/>
        </p:nvSpPr>
        <p:spPr>
          <a:xfrm>
            <a:off x="981908" y="3624003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/>
          <p:cNvSpPr/>
          <p:nvPr/>
        </p:nvSpPr>
        <p:spPr>
          <a:xfrm>
            <a:off x="973278" y="4143385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/>
          <p:cNvSpPr/>
          <p:nvPr/>
        </p:nvSpPr>
        <p:spPr>
          <a:xfrm>
            <a:off x="981908" y="4686509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bdélník 65"/>
          <p:cNvSpPr/>
          <p:nvPr/>
        </p:nvSpPr>
        <p:spPr>
          <a:xfrm>
            <a:off x="981908" y="5260817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TextovéPole 66"/>
          <p:cNvSpPr txBox="1"/>
          <p:nvPr/>
        </p:nvSpPr>
        <p:spPr>
          <a:xfrm>
            <a:off x="7974948" y="1492808"/>
            <a:ext cx="43204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/>
              <a:t>6</a:t>
            </a:r>
          </a:p>
        </p:txBody>
      </p:sp>
      <p:sp>
        <p:nvSpPr>
          <p:cNvPr id="68" name="Obdélník 67"/>
          <p:cNvSpPr/>
          <p:nvPr/>
        </p:nvSpPr>
        <p:spPr>
          <a:xfrm>
            <a:off x="1781486" y="2926149"/>
            <a:ext cx="360040" cy="3474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bdélník 68"/>
          <p:cNvSpPr/>
          <p:nvPr/>
        </p:nvSpPr>
        <p:spPr>
          <a:xfrm>
            <a:off x="2537570" y="2415640"/>
            <a:ext cx="360040" cy="3474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/>
          <p:cNvSpPr/>
          <p:nvPr/>
        </p:nvSpPr>
        <p:spPr>
          <a:xfrm>
            <a:off x="1781486" y="2415244"/>
            <a:ext cx="360040" cy="3474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délník 70"/>
          <p:cNvSpPr/>
          <p:nvPr/>
        </p:nvSpPr>
        <p:spPr>
          <a:xfrm>
            <a:off x="1781486" y="3426013"/>
            <a:ext cx="360040" cy="3474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bdélník 71"/>
          <p:cNvSpPr/>
          <p:nvPr/>
        </p:nvSpPr>
        <p:spPr>
          <a:xfrm>
            <a:off x="2564557" y="3426115"/>
            <a:ext cx="360040" cy="3474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bdélník 72"/>
          <p:cNvSpPr/>
          <p:nvPr/>
        </p:nvSpPr>
        <p:spPr>
          <a:xfrm>
            <a:off x="2538516" y="2922140"/>
            <a:ext cx="360040" cy="3474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bdélník 73"/>
          <p:cNvSpPr/>
          <p:nvPr/>
        </p:nvSpPr>
        <p:spPr>
          <a:xfrm>
            <a:off x="1790116" y="5066758"/>
            <a:ext cx="360040" cy="347464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délník 74"/>
          <p:cNvSpPr/>
          <p:nvPr/>
        </p:nvSpPr>
        <p:spPr>
          <a:xfrm>
            <a:off x="1790116" y="5577267"/>
            <a:ext cx="360040" cy="347464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bdélník 75"/>
          <p:cNvSpPr/>
          <p:nvPr/>
        </p:nvSpPr>
        <p:spPr>
          <a:xfrm>
            <a:off x="2507279" y="5577267"/>
            <a:ext cx="360040" cy="347464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bdélník 76"/>
          <p:cNvSpPr/>
          <p:nvPr/>
        </p:nvSpPr>
        <p:spPr>
          <a:xfrm>
            <a:off x="2501566" y="5066758"/>
            <a:ext cx="360040" cy="347464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Obdélník 77"/>
          <p:cNvSpPr/>
          <p:nvPr/>
        </p:nvSpPr>
        <p:spPr>
          <a:xfrm>
            <a:off x="3679234" y="4297121"/>
            <a:ext cx="360040" cy="34746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bdélník 78"/>
          <p:cNvSpPr/>
          <p:nvPr/>
        </p:nvSpPr>
        <p:spPr>
          <a:xfrm>
            <a:off x="4464039" y="4297121"/>
            <a:ext cx="360040" cy="34746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bdélník 79"/>
          <p:cNvSpPr/>
          <p:nvPr/>
        </p:nvSpPr>
        <p:spPr>
          <a:xfrm>
            <a:off x="3680968" y="3304236"/>
            <a:ext cx="360040" cy="34746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bdélník 80"/>
          <p:cNvSpPr/>
          <p:nvPr/>
        </p:nvSpPr>
        <p:spPr>
          <a:xfrm>
            <a:off x="4437052" y="2793727"/>
            <a:ext cx="360040" cy="34746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Obdélník 81"/>
          <p:cNvSpPr/>
          <p:nvPr/>
        </p:nvSpPr>
        <p:spPr>
          <a:xfrm>
            <a:off x="3680968" y="2793331"/>
            <a:ext cx="360040" cy="34746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Obdélník 82"/>
          <p:cNvSpPr/>
          <p:nvPr/>
        </p:nvSpPr>
        <p:spPr>
          <a:xfrm>
            <a:off x="4065669" y="2016028"/>
            <a:ext cx="360040" cy="347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4" name="Přímá spojnice se šipkou 83"/>
          <p:cNvCxnSpPr/>
          <p:nvPr/>
        </p:nvCxnSpPr>
        <p:spPr>
          <a:xfrm>
            <a:off x="4266404" y="2356909"/>
            <a:ext cx="318610" cy="310945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Přímá spojnice se šipkou 84"/>
          <p:cNvCxnSpPr/>
          <p:nvPr/>
        </p:nvCxnSpPr>
        <p:spPr>
          <a:xfrm flipH="1">
            <a:off x="3894279" y="2381715"/>
            <a:ext cx="293458" cy="284564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Obdélník 85"/>
          <p:cNvSpPr/>
          <p:nvPr/>
        </p:nvSpPr>
        <p:spPr>
          <a:xfrm>
            <a:off x="3680968" y="3804100"/>
            <a:ext cx="360040" cy="34746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Obdélník 86"/>
          <p:cNvSpPr/>
          <p:nvPr/>
        </p:nvSpPr>
        <p:spPr>
          <a:xfrm>
            <a:off x="4464039" y="3804202"/>
            <a:ext cx="360040" cy="34746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bdélník 87"/>
          <p:cNvSpPr/>
          <p:nvPr/>
        </p:nvSpPr>
        <p:spPr>
          <a:xfrm>
            <a:off x="4437998" y="3300227"/>
            <a:ext cx="360040" cy="34746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TextovéPole 88"/>
          <p:cNvSpPr txBox="1"/>
          <p:nvPr/>
        </p:nvSpPr>
        <p:spPr>
          <a:xfrm>
            <a:off x="4050380" y="1899032"/>
            <a:ext cx="43204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33044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16632"/>
            <a:ext cx="8856984" cy="66247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1403648" y="404664"/>
            <a:ext cx="5976664" cy="1656184"/>
          </a:xfrm>
          <a:prstGeom prst="ellipse">
            <a:avLst/>
          </a:prstGeom>
          <a:solidFill>
            <a:schemeClr val="bg2">
              <a:lumMod val="25000"/>
            </a:schemeClr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812829" y="632591"/>
            <a:ext cx="57488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Vyhledej k </a:t>
            </a:r>
            <a:r>
              <a:rPr lang="cs-CZ" sz="3600" b="1" dirty="0">
                <a:solidFill>
                  <a:srgbClr val="FFC000"/>
                </a:solidFill>
              </a:rPr>
              <a:t>příkladům </a:t>
            </a:r>
          </a:p>
          <a:p>
            <a:r>
              <a:rPr lang="cs-CZ" sz="3600" b="1" dirty="0" smtClean="0">
                <a:solidFill>
                  <a:srgbClr val="FFC000"/>
                </a:solidFill>
              </a:rPr>
              <a:t>správné výsledky.</a:t>
            </a:r>
            <a:r>
              <a:rPr lang="cs-CZ" sz="3600" b="1" dirty="0">
                <a:solidFill>
                  <a:srgbClr val="FFC000"/>
                </a:solidFill>
              </a:rPr>
              <a:t> </a:t>
            </a:r>
            <a:r>
              <a:rPr lang="cs-CZ" sz="3600" b="1" dirty="0" smtClean="0">
                <a:solidFill>
                  <a:srgbClr val="FFC000"/>
                </a:solidFill>
              </a:rPr>
              <a:t>Vybarvi.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15616" y="2924944"/>
            <a:ext cx="1224136" cy="457200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2891934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55 + 19</a:t>
            </a:r>
            <a:endParaRPr lang="cs-CZ" sz="2800" dirty="0"/>
          </a:p>
        </p:txBody>
      </p:sp>
      <p:sp>
        <p:nvSpPr>
          <p:cNvPr id="7" name="Slza 6"/>
          <p:cNvSpPr/>
          <p:nvPr/>
        </p:nvSpPr>
        <p:spPr>
          <a:xfrm rot="18932670">
            <a:off x="6216393" y="3713597"/>
            <a:ext cx="2543246" cy="2744855"/>
          </a:xfrm>
          <a:prstGeom prst="teardrop">
            <a:avLst>
              <a:gd name="adj" fmla="val 200000"/>
            </a:avLst>
          </a:prstGeom>
          <a:solidFill>
            <a:schemeClr val="bg2">
              <a:lumMod val="25000"/>
            </a:schemeClr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699792" y="3342858"/>
            <a:ext cx="1224136" cy="457200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699792" y="3309848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8 + 9</a:t>
            </a:r>
            <a:endParaRPr lang="cs-CZ" sz="2800" dirty="0"/>
          </a:p>
        </p:txBody>
      </p:sp>
      <p:sp>
        <p:nvSpPr>
          <p:cNvPr id="10" name="Obdélník 9"/>
          <p:cNvSpPr/>
          <p:nvPr/>
        </p:nvSpPr>
        <p:spPr>
          <a:xfrm>
            <a:off x="1591012" y="4405194"/>
            <a:ext cx="1224136" cy="457200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591012" y="4372184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48 +37</a:t>
            </a:r>
            <a:endParaRPr lang="cs-CZ" sz="2800" dirty="0"/>
          </a:p>
        </p:txBody>
      </p:sp>
      <p:sp>
        <p:nvSpPr>
          <p:cNvPr id="12" name="Obdélník 11"/>
          <p:cNvSpPr/>
          <p:nvPr/>
        </p:nvSpPr>
        <p:spPr>
          <a:xfrm>
            <a:off x="1115616" y="5334218"/>
            <a:ext cx="1224136" cy="457200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5301208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1</a:t>
            </a:r>
            <a:r>
              <a:rPr lang="cs-CZ" sz="2800" dirty="0" smtClean="0"/>
              <a:t>6 +25</a:t>
            </a:r>
            <a:endParaRPr lang="cs-CZ" sz="2800" dirty="0"/>
          </a:p>
        </p:txBody>
      </p:sp>
      <p:sp>
        <p:nvSpPr>
          <p:cNvPr id="14" name="Obdélník 13"/>
          <p:cNvSpPr/>
          <p:nvPr/>
        </p:nvSpPr>
        <p:spPr>
          <a:xfrm>
            <a:off x="4591396" y="2891934"/>
            <a:ext cx="1224136" cy="457200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4591396" y="2858924"/>
            <a:ext cx="1348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19 + 17</a:t>
            </a:r>
            <a:endParaRPr lang="cs-CZ" sz="2800" dirty="0"/>
          </a:p>
        </p:txBody>
      </p:sp>
      <p:sp>
        <p:nvSpPr>
          <p:cNvPr id="16" name="Obdélník 15"/>
          <p:cNvSpPr/>
          <p:nvPr/>
        </p:nvSpPr>
        <p:spPr>
          <a:xfrm>
            <a:off x="3779912" y="4337426"/>
            <a:ext cx="1224136" cy="457200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3680204" y="4304416"/>
            <a:ext cx="1423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14 +  39</a:t>
            </a:r>
            <a:endParaRPr lang="cs-CZ" sz="2800" dirty="0"/>
          </a:p>
        </p:txBody>
      </p:sp>
      <p:sp>
        <p:nvSpPr>
          <p:cNvPr id="18" name="Obdélník 17"/>
          <p:cNvSpPr/>
          <p:nvPr/>
        </p:nvSpPr>
        <p:spPr>
          <a:xfrm>
            <a:off x="4315158" y="5367228"/>
            <a:ext cx="1224136" cy="457200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4315158" y="5334218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36 +28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175757" y="2519312"/>
            <a:ext cx="27718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                </a:t>
            </a:r>
            <a:r>
              <a:rPr lang="cs-CZ" sz="3200" b="1" dirty="0" smtClean="0">
                <a:solidFill>
                  <a:srgbClr val="00B0F0"/>
                </a:solidFill>
              </a:rPr>
              <a:t>64</a:t>
            </a:r>
          </a:p>
          <a:p>
            <a:r>
              <a:rPr lang="cs-CZ" sz="3200" b="1" dirty="0">
                <a:solidFill>
                  <a:srgbClr val="0070C0"/>
                </a:solidFill>
              </a:rPr>
              <a:t> </a:t>
            </a:r>
            <a:r>
              <a:rPr lang="cs-CZ" sz="3200" b="1" dirty="0" smtClean="0">
                <a:solidFill>
                  <a:srgbClr val="0070C0"/>
                </a:solidFill>
              </a:rPr>
              <a:t>      </a:t>
            </a:r>
          </a:p>
          <a:p>
            <a:r>
              <a:rPr lang="cs-CZ" sz="3200" b="1" dirty="0" smtClean="0">
                <a:solidFill>
                  <a:srgbClr val="0070C0"/>
                </a:solidFill>
              </a:rPr>
              <a:t>   </a:t>
            </a:r>
            <a:r>
              <a:rPr lang="cs-CZ" sz="3200" b="1" dirty="0" smtClean="0">
                <a:solidFill>
                  <a:srgbClr val="FF0000"/>
                </a:solidFill>
              </a:rPr>
              <a:t>   36      </a:t>
            </a:r>
            <a:r>
              <a:rPr lang="cs-CZ" sz="3200" b="1" dirty="0" smtClean="0">
                <a:solidFill>
                  <a:srgbClr val="00B050"/>
                </a:solidFill>
              </a:rPr>
              <a:t>53</a:t>
            </a:r>
          </a:p>
          <a:p>
            <a:r>
              <a:rPr lang="cs-CZ" sz="3200" b="1" dirty="0" smtClean="0">
                <a:solidFill>
                  <a:srgbClr val="0070C0"/>
                </a:solidFill>
              </a:rPr>
              <a:t>          </a:t>
            </a:r>
            <a:r>
              <a:rPr lang="cs-CZ" sz="3200" b="1" dirty="0" smtClean="0">
                <a:solidFill>
                  <a:srgbClr val="FF99FF"/>
                </a:solidFill>
              </a:rPr>
              <a:t>74</a:t>
            </a:r>
            <a:endParaRPr lang="cs-CZ" sz="3200" b="1" dirty="0">
              <a:solidFill>
                <a:srgbClr val="FF99FF"/>
              </a:solidFill>
            </a:endParaRPr>
          </a:p>
          <a:p>
            <a:r>
              <a:rPr lang="cs-CZ" sz="3200" b="1" dirty="0" smtClean="0">
                <a:solidFill>
                  <a:srgbClr val="0070C0"/>
                </a:solidFill>
              </a:rPr>
              <a:t>   </a:t>
            </a:r>
            <a:r>
              <a:rPr lang="cs-CZ" sz="3200" b="1" dirty="0" smtClean="0">
                <a:solidFill>
                  <a:srgbClr val="FFC000"/>
                </a:solidFill>
              </a:rPr>
              <a:t>17           </a:t>
            </a:r>
            <a:r>
              <a:rPr lang="cs-CZ" sz="3200" b="1" dirty="0">
                <a:solidFill>
                  <a:schemeClr val="bg1"/>
                </a:solidFill>
              </a:rPr>
              <a:t>4</a:t>
            </a:r>
            <a:r>
              <a:rPr lang="cs-CZ" sz="3200" b="1" dirty="0" smtClean="0">
                <a:solidFill>
                  <a:schemeClr val="bg1"/>
                </a:solidFill>
              </a:rPr>
              <a:t>1</a:t>
            </a:r>
          </a:p>
          <a:p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           85</a:t>
            </a:r>
          </a:p>
          <a:p>
            <a:endParaRPr lang="cs-CZ" sz="3200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25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6901" y="170803"/>
            <a:ext cx="8856984" cy="655272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Obdélník 41"/>
          <p:cNvSpPr/>
          <p:nvPr/>
        </p:nvSpPr>
        <p:spPr>
          <a:xfrm>
            <a:off x="1098692" y="444896"/>
            <a:ext cx="7200800" cy="1008112"/>
          </a:xfrm>
          <a:prstGeom prst="rect">
            <a:avLst/>
          </a:prstGeom>
          <a:solidFill>
            <a:srgbClr val="FF99FF"/>
          </a:solidFill>
          <a:ln w="57150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1582950" y="487287"/>
            <a:ext cx="62322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SČÍTEJ PODLE VZORU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05886" y="1780682"/>
            <a:ext cx="1800200" cy="120032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26 + 37 =  63</a:t>
            </a:r>
          </a:p>
          <a:p>
            <a:r>
              <a:rPr lang="cs-CZ" sz="2400" b="1" dirty="0">
                <a:solidFill>
                  <a:srgbClr val="C0000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C00000"/>
                </a:solidFill>
              </a:rPr>
              <a:t>      4 + 33</a:t>
            </a:r>
          </a:p>
        </p:txBody>
      </p:sp>
      <p:cxnSp>
        <p:nvCxnSpPr>
          <p:cNvPr id="45" name="Přímá spojnice se šipkou 44"/>
          <p:cNvCxnSpPr/>
          <p:nvPr/>
        </p:nvCxnSpPr>
        <p:spPr>
          <a:xfrm flipH="1">
            <a:off x="922944" y="2146350"/>
            <a:ext cx="216024" cy="42642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>
            <a:off x="1169982" y="2146350"/>
            <a:ext cx="216024" cy="42642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ovéPole 46"/>
          <p:cNvSpPr txBox="1"/>
          <p:nvPr/>
        </p:nvSpPr>
        <p:spPr>
          <a:xfrm>
            <a:off x="2663070" y="1780681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7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5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+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17 = </a:t>
            </a:r>
            <a:r>
              <a:rPr lang="cs-CZ" sz="2400" b="1" dirty="0" smtClean="0">
                <a:solidFill>
                  <a:srgbClr val="FF0000"/>
                </a:solidFill>
              </a:rPr>
              <a:t>92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5  + 12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4967326" y="1780682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15 </a:t>
            </a:r>
            <a:r>
              <a:rPr lang="cs-CZ" sz="2400" b="1" dirty="0">
                <a:solidFill>
                  <a:srgbClr val="00B050"/>
                </a:solidFill>
              </a:rPr>
              <a:t>+ </a:t>
            </a:r>
            <a:r>
              <a:rPr lang="cs-CZ" sz="2400" b="1" dirty="0" smtClean="0">
                <a:solidFill>
                  <a:srgbClr val="00B050"/>
                </a:solidFill>
              </a:rPr>
              <a:t>46 = </a:t>
            </a:r>
            <a:r>
              <a:rPr lang="cs-CZ" sz="2400" b="1" dirty="0" smtClean="0">
                <a:solidFill>
                  <a:srgbClr val="FF0000"/>
                </a:solidFill>
              </a:rPr>
              <a:t>61 </a:t>
            </a:r>
            <a:r>
              <a:rPr lang="cs-CZ" sz="2400" b="1" dirty="0" smtClean="0">
                <a:solidFill>
                  <a:srgbClr val="00B050"/>
                </a:solidFill>
              </a:rPr>
              <a:t> </a:t>
            </a:r>
            <a:endParaRPr lang="cs-CZ" sz="2400" b="1" dirty="0">
              <a:solidFill>
                <a:srgbClr val="00B050"/>
              </a:solidFill>
            </a:endParaRPr>
          </a:p>
          <a:p>
            <a:r>
              <a:rPr lang="cs-CZ" sz="2400" b="1" dirty="0">
                <a:solidFill>
                  <a:srgbClr val="00B05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    </a:t>
            </a:r>
            <a:r>
              <a:rPr lang="cs-CZ" sz="2400" b="1" dirty="0" smtClean="0">
                <a:solidFill>
                  <a:srgbClr val="FF0000"/>
                </a:solidFill>
              </a:rPr>
              <a:t> 5 + 41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323528" y="3436865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69 </a:t>
            </a:r>
            <a:r>
              <a:rPr lang="cs-CZ" sz="2400" b="1" dirty="0">
                <a:solidFill>
                  <a:srgbClr val="0070C0"/>
                </a:solidFill>
              </a:rPr>
              <a:t>+ 2</a:t>
            </a:r>
            <a:r>
              <a:rPr lang="cs-CZ" sz="2400" b="1" dirty="0" smtClean="0">
                <a:solidFill>
                  <a:srgbClr val="0070C0"/>
                </a:solidFill>
              </a:rPr>
              <a:t>4 = </a:t>
            </a:r>
            <a:r>
              <a:rPr lang="cs-CZ" sz="2400" b="1" dirty="0" smtClean="0">
                <a:solidFill>
                  <a:srgbClr val="FF0000"/>
                </a:solidFill>
              </a:rPr>
              <a:t>93</a:t>
            </a:r>
            <a:r>
              <a:rPr lang="cs-CZ" sz="2400" b="1" dirty="0" smtClean="0">
                <a:solidFill>
                  <a:srgbClr val="0070C0"/>
                </a:solidFill>
              </a:rPr>
              <a:t>  </a:t>
            </a:r>
            <a:endParaRPr lang="cs-CZ" sz="2400" b="1" dirty="0">
              <a:solidFill>
                <a:srgbClr val="0070C0"/>
              </a:solidFill>
            </a:endParaRPr>
          </a:p>
          <a:p>
            <a:r>
              <a:rPr lang="cs-CZ" sz="2400" b="1" dirty="0">
                <a:solidFill>
                  <a:srgbClr val="0070C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0070C0"/>
                </a:solidFill>
              </a:rPr>
              <a:t>      </a:t>
            </a:r>
            <a:r>
              <a:rPr lang="cs-CZ" sz="2400" b="1" dirty="0" smtClean="0">
                <a:solidFill>
                  <a:srgbClr val="0070C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1 +23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2620230" y="3406976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28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+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57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= </a:t>
            </a:r>
            <a:r>
              <a:rPr lang="cs-CZ" sz="2400" b="1" dirty="0" smtClean="0">
                <a:solidFill>
                  <a:srgbClr val="FF0000"/>
                </a:solidFill>
              </a:rPr>
              <a:t>85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       </a:t>
            </a:r>
          </a:p>
          <a:p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2 + 55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4967326" y="3449907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56 </a:t>
            </a:r>
            <a:r>
              <a:rPr lang="cs-CZ" sz="2400" b="1" dirty="0">
                <a:solidFill>
                  <a:srgbClr val="00B050"/>
                </a:solidFill>
              </a:rPr>
              <a:t>+ </a:t>
            </a:r>
            <a:r>
              <a:rPr lang="cs-CZ" sz="2400" b="1" dirty="0" smtClean="0">
                <a:solidFill>
                  <a:srgbClr val="00B050"/>
                </a:solidFill>
              </a:rPr>
              <a:t>19 = </a:t>
            </a:r>
            <a:r>
              <a:rPr lang="cs-CZ" sz="2400" b="1" dirty="0" smtClean="0">
                <a:solidFill>
                  <a:srgbClr val="FF0000"/>
                </a:solidFill>
              </a:rPr>
              <a:t>75</a:t>
            </a:r>
            <a:r>
              <a:rPr lang="cs-CZ" sz="2400" b="1" dirty="0" smtClean="0">
                <a:solidFill>
                  <a:srgbClr val="00B050"/>
                </a:solidFill>
              </a:rPr>
              <a:t> </a:t>
            </a:r>
            <a:endParaRPr lang="cs-CZ" sz="2400" b="1" dirty="0">
              <a:solidFill>
                <a:srgbClr val="00B050"/>
              </a:solidFill>
            </a:endParaRPr>
          </a:p>
          <a:p>
            <a:r>
              <a:rPr lang="cs-CZ" sz="2400" b="1" dirty="0">
                <a:solidFill>
                  <a:srgbClr val="00B05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00B05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4 + 15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377894" y="5237065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19 </a:t>
            </a:r>
            <a:r>
              <a:rPr lang="cs-CZ" sz="2400" b="1" dirty="0">
                <a:solidFill>
                  <a:srgbClr val="0070C0"/>
                </a:solidFill>
              </a:rPr>
              <a:t>+ </a:t>
            </a:r>
            <a:r>
              <a:rPr lang="cs-CZ" sz="2400" b="1" dirty="0" smtClean="0">
                <a:solidFill>
                  <a:srgbClr val="0070C0"/>
                </a:solidFill>
              </a:rPr>
              <a:t>18 = </a:t>
            </a:r>
            <a:r>
              <a:rPr lang="cs-CZ" sz="2400" b="1" dirty="0" smtClean="0">
                <a:solidFill>
                  <a:srgbClr val="FF0000"/>
                </a:solidFill>
              </a:rPr>
              <a:t>37</a:t>
            </a:r>
            <a:r>
              <a:rPr lang="cs-CZ" sz="2400" b="1" dirty="0" smtClean="0">
                <a:solidFill>
                  <a:srgbClr val="0070C0"/>
                </a:solidFill>
              </a:rPr>
              <a:t>  </a:t>
            </a:r>
            <a:endParaRPr lang="cs-CZ" sz="2400" b="1" dirty="0">
              <a:solidFill>
                <a:srgbClr val="0070C0"/>
              </a:solidFill>
            </a:endParaRPr>
          </a:p>
          <a:p>
            <a:r>
              <a:rPr lang="cs-CZ" sz="2400" b="1" dirty="0">
                <a:solidFill>
                  <a:srgbClr val="0070C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0070C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1 </a:t>
            </a:r>
            <a:r>
              <a:rPr lang="cs-CZ" sz="2400" b="1" dirty="0">
                <a:solidFill>
                  <a:srgbClr val="FF0000"/>
                </a:solidFill>
              </a:rPr>
              <a:t>+ </a:t>
            </a:r>
            <a:r>
              <a:rPr lang="cs-CZ" sz="2400" b="1" dirty="0" smtClean="0">
                <a:solidFill>
                  <a:srgbClr val="FF0000"/>
                </a:solidFill>
              </a:rPr>
              <a:t>17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2663070" y="5233659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28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+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27 = </a:t>
            </a:r>
            <a:r>
              <a:rPr lang="cs-CZ" sz="2400" b="1" dirty="0" smtClean="0">
                <a:solidFill>
                  <a:srgbClr val="FF0000"/>
                </a:solidFill>
              </a:rPr>
              <a:t>55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   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       </a:t>
            </a:r>
          </a:p>
          <a:p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    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2 </a:t>
            </a:r>
            <a:r>
              <a:rPr lang="cs-CZ" sz="2400" b="1" dirty="0">
                <a:solidFill>
                  <a:srgbClr val="FF0000"/>
                </a:solidFill>
              </a:rPr>
              <a:t>+ </a:t>
            </a:r>
            <a:r>
              <a:rPr lang="cs-CZ" sz="2400" b="1" dirty="0" smtClean="0">
                <a:solidFill>
                  <a:srgbClr val="FF0000"/>
                </a:solidFill>
              </a:rPr>
              <a:t>25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4967326" y="5254945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88 </a:t>
            </a:r>
            <a:r>
              <a:rPr lang="cs-CZ" sz="2400" b="1" dirty="0">
                <a:solidFill>
                  <a:srgbClr val="00B050"/>
                </a:solidFill>
              </a:rPr>
              <a:t>+ </a:t>
            </a:r>
            <a:r>
              <a:rPr lang="cs-CZ" sz="2400" b="1" dirty="0" smtClean="0">
                <a:solidFill>
                  <a:srgbClr val="00B050"/>
                </a:solidFill>
              </a:rPr>
              <a:t>9 = </a:t>
            </a:r>
            <a:r>
              <a:rPr lang="cs-CZ" sz="2400" b="1" dirty="0" smtClean="0">
                <a:solidFill>
                  <a:srgbClr val="FF0000"/>
                </a:solidFill>
              </a:rPr>
              <a:t>97</a:t>
            </a:r>
            <a:r>
              <a:rPr lang="cs-CZ" sz="2400" b="1" dirty="0" smtClean="0">
                <a:solidFill>
                  <a:srgbClr val="00B050"/>
                </a:solidFill>
              </a:rPr>
              <a:t>  </a:t>
            </a:r>
            <a:endParaRPr lang="cs-CZ" sz="2400" b="1" dirty="0">
              <a:solidFill>
                <a:srgbClr val="00B050"/>
              </a:solidFill>
            </a:endParaRPr>
          </a:p>
          <a:p>
            <a:r>
              <a:rPr lang="cs-CZ" sz="2400" b="1" dirty="0">
                <a:solidFill>
                  <a:srgbClr val="00B05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FF0000"/>
                </a:solidFill>
              </a:rPr>
              <a:t>      2</a:t>
            </a:r>
            <a:r>
              <a:rPr lang="cs-CZ" sz="2400" b="1" dirty="0" smtClean="0">
                <a:solidFill>
                  <a:srgbClr val="FF0000"/>
                </a:solidFill>
              </a:rPr>
              <a:t> +  7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55" name="Přímá spojnice se šipkou 54"/>
          <p:cNvCxnSpPr/>
          <p:nvPr/>
        </p:nvCxnSpPr>
        <p:spPr>
          <a:xfrm flipH="1">
            <a:off x="1009042" y="3812170"/>
            <a:ext cx="216024" cy="426420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se šipkou 55"/>
          <p:cNvCxnSpPr/>
          <p:nvPr/>
        </p:nvCxnSpPr>
        <p:spPr>
          <a:xfrm>
            <a:off x="1226471" y="3815575"/>
            <a:ext cx="216024" cy="426420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se šipkou 56"/>
          <p:cNvCxnSpPr/>
          <p:nvPr/>
        </p:nvCxnSpPr>
        <p:spPr>
          <a:xfrm flipH="1">
            <a:off x="1023934" y="5620614"/>
            <a:ext cx="216024" cy="426420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se šipkou 57"/>
          <p:cNvCxnSpPr/>
          <p:nvPr/>
        </p:nvCxnSpPr>
        <p:spPr>
          <a:xfrm>
            <a:off x="1241363" y="5624019"/>
            <a:ext cx="216024" cy="426420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se šipkou 58"/>
          <p:cNvCxnSpPr/>
          <p:nvPr/>
        </p:nvCxnSpPr>
        <p:spPr>
          <a:xfrm flipH="1">
            <a:off x="5649997" y="2142945"/>
            <a:ext cx="216024" cy="42642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se šipkou 59"/>
          <p:cNvCxnSpPr/>
          <p:nvPr/>
        </p:nvCxnSpPr>
        <p:spPr>
          <a:xfrm>
            <a:off x="5867426" y="2146350"/>
            <a:ext cx="216024" cy="42642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ovéPole 60"/>
          <p:cNvSpPr txBox="1"/>
          <p:nvPr/>
        </p:nvSpPr>
        <p:spPr>
          <a:xfrm>
            <a:off x="7063410" y="1741157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7030A0"/>
                </a:solidFill>
              </a:rPr>
              <a:t>5</a:t>
            </a:r>
            <a:r>
              <a:rPr lang="cs-CZ" sz="2400" b="1" dirty="0" smtClean="0">
                <a:solidFill>
                  <a:srgbClr val="7030A0"/>
                </a:solidFill>
              </a:rPr>
              <a:t>5 </a:t>
            </a:r>
            <a:r>
              <a:rPr lang="cs-CZ" sz="2400" b="1" dirty="0">
                <a:solidFill>
                  <a:srgbClr val="7030A0"/>
                </a:solidFill>
              </a:rPr>
              <a:t>+ </a:t>
            </a:r>
            <a:r>
              <a:rPr lang="cs-CZ" sz="2400" b="1" dirty="0" smtClean="0">
                <a:solidFill>
                  <a:srgbClr val="7030A0"/>
                </a:solidFill>
              </a:rPr>
              <a:t>38 = </a:t>
            </a:r>
            <a:r>
              <a:rPr lang="cs-CZ" sz="2400" b="1" dirty="0" smtClean="0">
                <a:solidFill>
                  <a:srgbClr val="FF0000"/>
                </a:solidFill>
              </a:rPr>
              <a:t>93  </a:t>
            </a:r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>
                <a:solidFill>
                  <a:srgbClr val="7030A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7030A0"/>
                </a:solidFill>
              </a:rPr>
              <a:t>     </a:t>
            </a:r>
            <a:r>
              <a:rPr lang="cs-CZ" sz="2400" b="1" dirty="0" smtClean="0">
                <a:solidFill>
                  <a:srgbClr val="FF0000"/>
                </a:solidFill>
              </a:rPr>
              <a:t>5 </a:t>
            </a:r>
            <a:r>
              <a:rPr lang="cs-CZ" sz="2400" b="1" dirty="0">
                <a:solidFill>
                  <a:srgbClr val="FF0000"/>
                </a:solidFill>
              </a:rPr>
              <a:t>+ </a:t>
            </a:r>
            <a:r>
              <a:rPr lang="cs-CZ" sz="2400" b="1" dirty="0" smtClean="0">
                <a:solidFill>
                  <a:srgbClr val="FF0000"/>
                </a:solidFill>
              </a:rPr>
              <a:t>33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7063410" y="3410382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18 </a:t>
            </a:r>
            <a:r>
              <a:rPr lang="cs-CZ" sz="2400" b="1" dirty="0">
                <a:solidFill>
                  <a:srgbClr val="7030A0"/>
                </a:solidFill>
              </a:rPr>
              <a:t>+ </a:t>
            </a:r>
            <a:r>
              <a:rPr lang="cs-CZ" sz="2400" b="1" dirty="0" smtClean="0">
                <a:solidFill>
                  <a:srgbClr val="7030A0"/>
                </a:solidFill>
              </a:rPr>
              <a:t>33 = </a:t>
            </a:r>
            <a:r>
              <a:rPr lang="cs-CZ" sz="2400" b="1" dirty="0" smtClean="0">
                <a:solidFill>
                  <a:srgbClr val="FF0000"/>
                </a:solidFill>
              </a:rPr>
              <a:t>51  </a:t>
            </a:r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b="1" dirty="0">
                <a:solidFill>
                  <a:srgbClr val="7030A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7030A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2 + 31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7063410" y="5215420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27 </a:t>
            </a:r>
            <a:r>
              <a:rPr lang="cs-CZ" sz="2400" b="1" dirty="0">
                <a:solidFill>
                  <a:srgbClr val="7030A0"/>
                </a:solidFill>
              </a:rPr>
              <a:t>+ </a:t>
            </a:r>
            <a:r>
              <a:rPr lang="cs-CZ" sz="2400" b="1" dirty="0" smtClean="0">
                <a:solidFill>
                  <a:srgbClr val="7030A0"/>
                </a:solidFill>
              </a:rPr>
              <a:t>65 = </a:t>
            </a:r>
            <a:r>
              <a:rPr lang="cs-CZ" sz="2400" b="1" dirty="0" smtClean="0">
                <a:solidFill>
                  <a:srgbClr val="FF0000"/>
                </a:solidFill>
              </a:rPr>
              <a:t>92</a:t>
            </a:r>
            <a:r>
              <a:rPr lang="cs-CZ" sz="2400" b="1" dirty="0" smtClean="0">
                <a:solidFill>
                  <a:srgbClr val="7030A0"/>
                </a:solidFill>
              </a:rPr>
              <a:t>  </a:t>
            </a:r>
            <a:endParaRPr lang="cs-CZ" sz="2400" b="1" dirty="0">
              <a:solidFill>
                <a:srgbClr val="7030A0"/>
              </a:solidFill>
            </a:endParaRPr>
          </a:p>
          <a:p>
            <a:r>
              <a:rPr lang="cs-CZ" sz="2400" b="1" dirty="0">
                <a:solidFill>
                  <a:srgbClr val="7030A0"/>
                </a:solidFill>
              </a:rPr>
              <a:t>       </a:t>
            </a:r>
          </a:p>
          <a:p>
            <a:r>
              <a:rPr lang="cs-CZ" sz="2400" b="1" dirty="0">
                <a:solidFill>
                  <a:srgbClr val="7030A0"/>
                </a:solidFill>
              </a:rPr>
              <a:t>   </a:t>
            </a:r>
            <a:r>
              <a:rPr lang="cs-CZ" sz="2400" b="1" dirty="0" smtClean="0">
                <a:solidFill>
                  <a:srgbClr val="7030A0"/>
                </a:solidFill>
              </a:rPr>
              <a:t>   </a:t>
            </a:r>
            <a:r>
              <a:rPr lang="cs-CZ" sz="2400" b="1" dirty="0" smtClean="0">
                <a:solidFill>
                  <a:srgbClr val="FF0000"/>
                </a:solidFill>
              </a:rPr>
              <a:t> 3 +62</a:t>
            </a:r>
            <a:endParaRPr lang="cs-CZ" sz="2400" b="1" dirty="0">
              <a:solidFill>
                <a:srgbClr val="FF0000"/>
              </a:solidFill>
            </a:endParaRPr>
          </a:p>
        </p:txBody>
      </p:sp>
      <p:cxnSp>
        <p:nvCxnSpPr>
          <p:cNvPr id="64" name="Přímá spojnice se šipkou 63"/>
          <p:cNvCxnSpPr/>
          <p:nvPr/>
        </p:nvCxnSpPr>
        <p:spPr>
          <a:xfrm flipH="1">
            <a:off x="3345741" y="2184168"/>
            <a:ext cx="216024" cy="42642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se šipkou 64"/>
          <p:cNvCxnSpPr/>
          <p:nvPr/>
        </p:nvCxnSpPr>
        <p:spPr>
          <a:xfrm>
            <a:off x="3563170" y="2187573"/>
            <a:ext cx="216024" cy="42642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se šipkou 65"/>
          <p:cNvCxnSpPr/>
          <p:nvPr/>
        </p:nvCxnSpPr>
        <p:spPr>
          <a:xfrm flipH="1">
            <a:off x="7638069" y="2142945"/>
            <a:ext cx="216024" cy="42642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se šipkou 66"/>
          <p:cNvCxnSpPr/>
          <p:nvPr/>
        </p:nvCxnSpPr>
        <p:spPr>
          <a:xfrm>
            <a:off x="7855498" y="2146350"/>
            <a:ext cx="216024" cy="42642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se šipkou 67"/>
          <p:cNvCxnSpPr/>
          <p:nvPr/>
        </p:nvCxnSpPr>
        <p:spPr>
          <a:xfrm flipH="1">
            <a:off x="7704646" y="3793931"/>
            <a:ext cx="216024" cy="42642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se šipkou 68"/>
          <p:cNvCxnSpPr/>
          <p:nvPr/>
        </p:nvCxnSpPr>
        <p:spPr>
          <a:xfrm>
            <a:off x="7922075" y="3797336"/>
            <a:ext cx="216024" cy="42642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se šipkou 69"/>
          <p:cNvCxnSpPr/>
          <p:nvPr/>
        </p:nvCxnSpPr>
        <p:spPr>
          <a:xfrm flipH="1">
            <a:off x="5608562" y="3833456"/>
            <a:ext cx="216024" cy="42642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se šipkou 70"/>
          <p:cNvCxnSpPr/>
          <p:nvPr/>
        </p:nvCxnSpPr>
        <p:spPr>
          <a:xfrm>
            <a:off x="5825991" y="3836861"/>
            <a:ext cx="216024" cy="42642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se šipkou 71"/>
          <p:cNvCxnSpPr/>
          <p:nvPr/>
        </p:nvCxnSpPr>
        <p:spPr>
          <a:xfrm flipH="1">
            <a:off x="3304306" y="3830323"/>
            <a:ext cx="216024" cy="42642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se šipkou 72"/>
          <p:cNvCxnSpPr/>
          <p:nvPr/>
        </p:nvCxnSpPr>
        <p:spPr>
          <a:xfrm>
            <a:off x="3521735" y="3833728"/>
            <a:ext cx="216024" cy="42642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se šipkou 73"/>
          <p:cNvCxnSpPr/>
          <p:nvPr/>
        </p:nvCxnSpPr>
        <p:spPr>
          <a:xfrm flipH="1">
            <a:off x="7707456" y="5638494"/>
            <a:ext cx="216024" cy="42642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se šipkou 74"/>
          <p:cNvCxnSpPr/>
          <p:nvPr/>
        </p:nvCxnSpPr>
        <p:spPr>
          <a:xfrm>
            <a:off x="7924885" y="5641899"/>
            <a:ext cx="216024" cy="42642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se šipkou 75"/>
          <p:cNvCxnSpPr/>
          <p:nvPr/>
        </p:nvCxnSpPr>
        <p:spPr>
          <a:xfrm flipH="1">
            <a:off x="5589040" y="5638494"/>
            <a:ext cx="216024" cy="42642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se šipkou 76"/>
          <p:cNvCxnSpPr/>
          <p:nvPr/>
        </p:nvCxnSpPr>
        <p:spPr>
          <a:xfrm>
            <a:off x="5806469" y="5641899"/>
            <a:ext cx="216024" cy="42642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se šipkou 77"/>
          <p:cNvCxnSpPr/>
          <p:nvPr/>
        </p:nvCxnSpPr>
        <p:spPr>
          <a:xfrm flipH="1">
            <a:off x="3292367" y="5617208"/>
            <a:ext cx="216024" cy="42642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se šipkou 78"/>
          <p:cNvCxnSpPr/>
          <p:nvPr/>
        </p:nvCxnSpPr>
        <p:spPr>
          <a:xfrm>
            <a:off x="3509796" y="5620613"/>
            <a:ext cx="216024" cy="426420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2835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Šipka dolů 95"/>
          <p:cNvSpPr/>
          <p:nvPr/>
        </p:nvSpPr>
        <p:spPr>
          <a:xfrm>
            <a:off x="1043608" y="349238"/>
            <a:ext cx="6984776" cy="1224136"/>
          </a:xfrm>
          <a:prstGeom prst="downArrow">
            <a:avLst/>
          </a:prstGeom>
          <a:solidFill>
            <a:srgbClr val="FFDD71"/>
          </a:solidFill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TextovéPole 96"/>
          <p:cNvSpPr txBox="1"/>
          <p:nvPr/>
        </p:nvSpPr>
        <p:spPr>
          <a:xfrm>
            <a:off x="2771800" y="342398"/>
            <a:ext cx="33843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C00000"/>
                </a:solidFill>
              </a:rPr>
              <a:t>OPAKUJ ROZKLADY ČÍSEL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98" name="Obdélník 97"/>
          <p:cNvSpPr/>
          <p:nvPr/>
        </p:nvSpPr>
        <p:spPr>
          <a:xfrm>
            <a:off x="7974948" y="4957257"/>
            <a:ext cx="360040" cy="347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9" name="TextovéPole 98"/>
          <p:cNvSpPr txBox="1"/>
          <p:nvPr/>
        </p:nvSpPr>
        <p:spPr>
          <a:xfrm>
            <a:off x="7983578" y="4882593"/>
            <a:ext cx="43204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</a:t>
            </a:r>
            <a:endParaRPr lang="cs-CZ" sz="2800" dirty="0"/>
          </a:p>
        </p:txBody>
      </p:sp>
      <p:sp>
        <p:nvSpPr>
          <p:cNvPr id="100" name="Obdélník 99"/>
          <p:cNvSpPr/>
          <p:nvPr/>
        </p:nvSpPr>
        <p:spPr>
          <a:xfrm>
            <a:off x="7614908" y="4051578"/>
            <a:ext cx="360040" cy="3474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Obdélník 100"/>
          <p:cNvSpPr/>
          <p:nvPr/>
        </p:nvSpPr>
        <p:spPr>
          <a:xfrm>
            <a:off x="8388607" y="4067878"/>
            <a:ext cx="360040" cy="3474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Obdélník 101"/>
          <p:cNvSpPr/>
          <p:nvPr/>
        </p:nvSpPr>
        <p:spPr>
          <a:xfrm>
            <a:off x="3772889" y="5728492"/>
            <a:ext cx="360040" cy="347464"/>
          </a:xfrm>
          <a:prstGeom prst="rect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Obdélník 102"/>
          <p:cNvSpPr/>
          <p:nvPr/>
        </p:nvSpPr>
        <p:spPr>
          <a:xfrm>
            <a:off x="4451618" y="6223653"/>
            <a:ext cx="360040" cy="347464"/>
          </a:xfrm>
          <a:prstGeom prst="rect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4" name="Obdélník 103"/>
          <p:cNvSpPr/>
          <p:nvPr/>
        </p:nvSpPr>
        <p:spPr>
          <a:xfrm>
            <a:off x="7614908" y="5737045"/>
            <a:ext cx="360040" cy="3474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Obdélník 104"/>
          <p:cNvSpPr/>
          <p:nvPr/>
        </p:nvSpPr>
        <p:spPr>
          <a:xfrm>
            <a:off x="7614908" y="6247554"/>
            <a:ext cx="360040" cy="3474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bdélník 105"/>
          <p:cNvSpPr/>
          <p:nvPr/>
        </p:nvSpPr>
        <p:spPr>
          <a:xfrm>
            <a:off x="3772889" y="6222991"/>
            <a:ext cx="360040" cy="347464"/>
          </a:xfrm>
          <a:prstGeom prst="rect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bdélník 106"/>
          <p:cNvSpPr/>
          <p:nvPr/>
        </p:nvSpPr>
        <p:spPr>
          <a:xfrm>
            <a:off x="4451618" y="5732418"/>
            <a:ext cx="360040" cy="347464"/>
          </a:xfrm>
          <a:prstGeom prst="rect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8" name="Přímá spojnice se šipkou 107"/>
          <p:cNvCxnSpPr/>
          <p:nvPr/>
        </p:nvCxnSpPr>
        <p:spPr>
          <a:xfrm>
            <a:off x="8175683" y="5298138"/>
            <a:ext cx="318610" cy="31094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Přímá spojnice se šipkou 108"/>
          <p:cNvCxnSpPr/>
          <p:nvPr/>
        </p:nvCxnSpPr>
        <p:spPr>
          <a:xfrm flipH="1">
            <a:off x="7803558" y="5322944"/>
            <a:ext cx="293458" cy="2845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Obdélník 109"/>
          <p:cNvSpPr/>
          <p:nvPr/>
        </p:nvSpPr>
        <p:spPr>
          <a:xfrm>
            <a:off x="4091578" y="4934303"/>
            <a:ext cx="360040" cy="347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TextovéPole 110"/>
          <p:cNvSpPr txBox="1"/>
          <p:nvPr/>
        </p:nvSpPr>
        <p:spPr>
          <a:xfrm>
            <a:off x="4100208" y="4859639"/>
            <a:ext cx="43204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/>
              <a:t>3</a:t>
            </a:r>
          </a:p>
        </p:txBody>
      </p:sp>
      <p:cxnSp>
        <p:nvCxnSpPr>
          <p:cNvPr id="112" name="Přímá spojnice se šipkou 111"/>
          <p:cNvCxnSpPr/>
          <p:nvPr/>
        </p:nvCxnSpPr>
        <p:spPr>
          <a:xfrm>
            <a:off x="4292313" y="5275184"/>
            <a:ext cx="318610" cy="310945"/>
          </a:xfrm>
          <a:prstGeom prst="straightConnector1">
            <a:avLst/>
          </a:prstGeom>
          <a:ln>
            <a:solidFill>
              <a:srgbClr val="FF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Přímá spojnice se šipkou 112"/>
          <p:cNvCxnSpPr/>
          <p:nvPr/>
        </p:nvCxnSpPr>
        <p:spPr>
          <a:xfrm flipH="1">
            <a:off x="3920188" y="5299990"/>
            <a:ext cx="293458" cy="284564"/>
          </a:xfrm>
          <a:prstGeom prst="straightConnector1">
            <a:avLst/>
          </a:prstGeom>
          <a:ln>
            <a:solidFill>
              <a:srgbClr val="FF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Obdélník 113"/>
          <p:cNvSpPr/>
          <p:nvPr/>
        </p:nvSpPr>
        <p:spPr>
          <a:xfrm>
            <a:off x="2141526" y="4312433"/>
            <a:ext cx="360040" cy="347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5" name="TextovéPole 114"/>
          <p:cNvSpPr txBox="1"/>
          <p:nvPr/>
        </p:nvSpPr>
        <p:spPr>
          <a:xfrm>
            <a:off x="2150156" y="4237769"/>
            <a:ext cx="43204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/>
              <a:t>4</a:t>
            </a:r>
          </a:p>
        </p:txBody>
      </p:sp>
      <p:cxnSp>
        <p:nvCxnSpPr>
          <p:cNvPr id="116" name="Přímá spojnice se šipkou 115"/>
          <p:cNvCxnSpPr/>
          <p:nvPr/>
        </p:nvCxnSpPr>
        <p:spPr>
          <a:xfrm>
            <a:off x="2342261" y="4653314"/>
            <a:ext cx="318610" cy="310945"/>
          </a:xfrm>
          <a:prstGeom prst="straightConnector1">
            <a:avLst/>
          </a:prstGeom>
          <a:ln>
            <a:solidFill>
              <a:srgbClr val="FF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Přímá spojnice se šipkou 116"/>
          <p:cNvCxnSpPr/>
          <p:nvPr/>
        </p:nvCxnSpPr>
        <p:spPr>
          <a:xfrm flipH="1">
            <a:off x="1970136" y="4678120"/>
            <a:ext cx="293458" cy="284564"/>
          </a:xfrm>
          <a:prstGeom prst="straightConnector1">
            <a:avLst/>
          </a:prstGeom>
          <a:ln>
            <a:solidFill>
              <a:srgbClr val="FF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Obdélník 117"/>
          <p:cNvSpPr/>
          <p:nvPr/>
        </p:nvSpPr>
        <p:spPr>
          <a:xfrm>
            <a:off x="8332071" y="6247554"/>
            <a:ext cx="360040" cy="3474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9" name="Obdélník 118"/>
          <p:cNvSpPr/>
          <p:nvPr/>
        </p:nvSpPr>
        <p:spPr>
          <a:xfrm>
            <a:off x="7605536" y="2898012"/>
            <a:ext cx="360040" cy="3474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0" name="Obdélník 119"/>
          <p:cNvSpPr/>
          <p:nvPr/>
        </p:nvSpPr>
        <p:spPr>
          <a:xfrm>
            <a:off x="8361620" y="2387503"/>
            <a:ext cx="360040" cy="3474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1" name="Obdélník 120"/>
          <p:cNvSpPr/>
          <p:nvPr/>
        </p:nvSpPr>
        <p:spPr>
          <a:xfrm>
            <a:off x="7605536" y="2387107"/>
            <a:ext cx="360040" cy="3474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" name="Obdélník 121"/>
          <p:cNvSpPr/>
          <p:nvPr/>
        </p:nvSpPr>
        <p:spPr>
          <a:xfrm>
            <a:off x="8326358" y="5737045"/>
            <a:ext cx="360040" cy="3474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Obdélník 122"/>
          <p:cNvSpPr/>
          <p:nvPr/>
        </p:nvSpPr>
        <p:spPr>
          <a:xfrm>
            <a:off x="602930" y="2291100"/>
            <a:ext cx="360040" cy="347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4" name="TextovéPole 123"/>
          <p:cNvSpPr txBox="1"/>
          <p:nvPr/>
        </p:nvSpPr>
        <p:spPr>
          <a:xfrm>
            <a:off x="611560" y="2216436"/>
            <a:ext cx="43204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/>
              <a:t>9</a:t>
            </a:r>
          </a:p>
        </p:txBody>
      </p:sp>
      <p:cxnSp>
        <p:nvCxnSpPr>
          <p:cNvPr id="125" name="Přímá spojnice se šipkou 124"/>
          <p:cNvCxnSpPr/>
          <p:nvPr/>
        </p:nvCxnSpPr>
        <p:spPr>
          <a:xfrm>
            <a:off x="803665" y="2631981"/>
            <a:ext cx="318610" cy="310945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Přímá spojnice se šipkou 125"/>
          <p:cNvCxnSpPr/>
          <p:nvPr/>
        </p:nvCxnSpPr>
        <p:spPr>
          <a:xfrm flipH="1">
            <a:off x="431540" y="2656787"/>
            <a:ext cx="293458" cy="284564"/>
          </a:xfrm>
          <a:prstGeom prst="straightConnector1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Obdélník 126"/>
          <p:cNvSpPr/>
          <p:nvPr/>
        </p:nvSpPr>
        <p:spPr>
          <a:xfrm>
            <a:off x="2141526" y="1579458"/>
            <a:ext cx="360040" cy="347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8" name="TextovéPole 127"/>
          <p:cNvSpPr txBox="1"/>
          <p:nvPr/>
        </p:nvSpPr>
        <p:spPr>
          <a:xfrm>
            <a:off x="2105522" y="1486045"/>
            <a:ext cx="43204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/>
              <a:t>5</a:t>
            </a:r>
          </a:p>
        </p:txBody>
      </p:sp>
      <p:cxnSp>
        <p:nvCxnSpPr>
          <p:cNvPr id="129" name="Přímá spojnice se šipkou 128"/>
          <p:cNvCxnSpPr/>
          <p:nvPr/>
        </p:nvCxnSpPr>
        <p:spPr>
          <a:xfrm>
            <a:off x="2378265" y="1961468"/>
            <a:ext cx="318610" cy="310945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Přímá spojnice se šipkou 129"/>
          <p:cNvCxnSpPr/>
          <p:nvPr/>
        </p:nvCxnSpPr>
        <p:spPr>
          <a:xfrm flipH="1">
            <a:off x="1958793" y="1961468"/>
            <a:ext cx="293458" cy="28456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Obdélník 130"/>
          <p:cNvSpPr/>
          <p:nvPr/>
        </p:nvSpPr>
        <p:spPr>
          <a:xfrm>
            <a:off x="7990237" y="1609804"/>
            <a:ext cx="360040" cy="347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2" name="Přímá spojnice se šipkou 131"/>
          <p:cNvCxnSpPr/>
          <p:nvPr/>
        </p:nvCxnSpPr>
        <p:spPr>
          <a:xfrm>
            <a:off x="8190972" y="1950685"/>
            <a:ext cx="318610" cy="310945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Přímá spojnice se šipkou 132"/>
          <p:cNvCxnSpPr/>
          <p:nvPr/>
        </p:nvCxnSpPr>
        <p:spPr>
          <a:xfrm flipH="1">
            <a:off x="7818847" y="1975491"/>
            <a:ext cx="293458" cy="284564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Obdélník 133"/>
          <p:cNvSpPr/>
          <p:nvPr/>
        </p:nvSpPr>
        <p:spPr>
          <a:xfrm>
            <a:off x="7618151" y="3462540"/>
            <a:ext cx="360040" cy="3474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5" name="Obdélník 134"/>
          <p:cNvSpPr/>
          <p:nvPr/>
        </p:nvSpPr>
        <p:spPr>
          <a:xfrm>
            <a:off x="8388607" y="3477968"/>
            <a:ext cx="360040" cy="3474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6" name="Obdélník 135"/>
          <p:cNvSpPr/>
          <p:nvPr/>
        </p:nvSpPr>
        <p:spPr>
          <a:xfrm>
            <a:off x="8362566" y="2894003"/>
            <a:ext cx="360040" cy="3474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7" name="Obdélník 136"/>
          <p:cNvSpPr/>
          <p:nvPr/>
        </p:nvSpPr>
        <p:spPr>
          <a:xfrm>
            <a:off x="5492155" y="2996958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8" name="Obdélník 137"/>
          <p:cNvSpPr/>
          <p:nvPr/>
        </p:nvSpPr>
        <p:spPr>
          <a:xfrm>
            <a:off x="5492155" y="3578518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9" name="Obdélník 138"/>
          <p:cNvSpPr/>
          <p:nvPr/>
        </p:nvSpPr>
        <p:spPr>
          <a:xfrm>
            <a:off x="5483525" y="4097900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0" name="Obdélník 139"/>
          <p:cNvSpPr/>
          <p:nvPr/>
        </p:nvSpPr>
        <p:spPr>
          <a:xfrm>
            <a:off x="5492155" y="4641024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1" name="Obdélník 140"/>
          <p:cNvSpPr/>
          <p:nvPr/>
        </p:nvSpPr>
        <p:spPr>
          <a:xfrm>
            <a:off x="5492155" y="5215332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2" name="Obdélník 141"/>
          <p:cNvSpPr/>
          <p:nvPr/>
        </p:nvSpPr>
        <p:spPr>
          <a:xfrm>
            <a:off x="6222543" y="2996958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3" name="Obdélník 142"/>
          <p:cNvSpPr/>
          <p:nvPr/>
        </p:nvSpPr>
        <p:spPr>
          <a:xfrm>
            <a:off x="6222543" y="3578518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4" name="Obdélník 143"/>
          <p:cNvSpPr/>
          <p:nvPr/>
        </p:nvSpPr>
        <p:spPr>
          <a:xfrm>
            <a:off x="6213913" y="4097900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5" name="Obdélník 144"/>
          <p:cNvSpPr/>
          <p:nvPr/>
        </p:nvSpPr>
        <p:spPr>
          <a:xfrm>
            <a:off x="6222543" y="4641024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6" name="Obdélník 145"/>
          <p:cNvSpPr/>
          <p:nvPr/>
        </p:nvSpPr>
        <p:spPr>
          <a:xfrm>
            <a:off x="6222543" y="5215332"/>
            <a:ext cx="360040" cy="34746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7" name="Obdélník 146"/>
          <p:cNvSpPr/>
          <p:nvPr/>
        </p:nvSpPr>
        <p:spPr>
          <a:xfrm>
            <a:off x="5843565" y="2258829"/>
            <a:ext cx="360040" cy="347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8</a:t>
            </a:r>
            <a:endParaRPr lang="cs-CZ" sz="2800" dirty="0">
              <a:solidFill>
                <a:schemeClr val="tx1"/>
              </a:solidFill>
            </a:endParaRPr>
          </a:p>
        </p:txBody>
      </p:sp>
      <p:cxnSp>
        <p:nvCxnSpPr>
          <p:cNvPr id="148" name="Přímá spojnice se šipkou 147"/>
          <p:cNvCxnSpPr/>
          <p:nvPr/>
        </p:nvCxnSpPr>
        <p:spPr>
          <a:xfrm>
            <a:off x="6044300" y="2599710"/>
            <a:ext cx="318610" cy="310945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Přímá spojnice se šipkou 148"/>
          <p:cNvCxnSpPr/>
          <p:nvPr/>
        </p:nvCxnSpPr>
        <p:spPr>
          <a:xfrm flipH="1">
            <a:off x="5672175" y="2624516"/>
            <a:ext cx="293458" cy="28456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Obdélník 149"/>
          <p:cNvSpPr/>
          <p:nvPr/>
        </p:nvSpPr>
        <p:spPr>
          <a:xfrm>
            <a:off x="251520" y="3042443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1" name="Obdélník 150"/>
          <p:cNvSpPr/>
          <p:nvPr/>
        </p:nvSpPr>
        <p:spPr>
          <a:xfrm>
            <a:off x="251520" y="3624003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2" name="Obdélník 151"/>
          <p:cNvSpPr/>
          <p:nvPr/>
        </p:nvSpPr>
        <p:spPr>
          <a:xfrm>
            <a:off x="242890" y="4143385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3" name="Obdélník 152"/>
          <p:cNvSpPr/>
          <p:nvPr/>
        </p:nvSpPr>
        <p:spPr>
          <a:xfrm>
            <a:off x="251520" y="4686509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4" name="Obdélník 153"/>
          <p:cNvSpPr/>
          <p:nvPr/>
        </p:nvSpPr>
        <p:spPr>
          <a:xfrm>
            <a:off x="251520" y="5260817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5" name="Obdélník 154"/>
          <p:cNvSpPr/>
          <p:nvPr/>
        </p:nvSpPr>
        <p:spPr>
          <a:xfrm>
            <a:off x="981908" y="3042443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6" name="Obdélník 155"/>
          <p:cNvSpPr/>
          <p:nvPr/>
        </p:nvSpPr>
        <p:spPr>
          <a:xfrm>
            <a:off x="981908" y="3624003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7" name="Obdélník 156"/>
          <p:cNvSpPr/>
          <p:nvPr/>
        </p:nvSpPr>
        <p:spPr>
          <a:xfrm>
            <a:off x="973278" y="4143385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8" name="Obdélník 157"/>
          <p:cNvSpPr/>
          <p:nvPr/>
        </p:nvSpPr>
        <p:spPr>
          <a:xfrm>
            <a:off x="981908" y="4686509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9" name="Obdélník 158"/>
          <p:cNvSpPr/>
          <p:nvPr/>
        </p:nvSpPr>
        <p:spPr>
          <a:xfrm>
            <a:off x="981908" y="5260817"/>
            <a:ext cx="360040" cy="34746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0" name="TextovéPole 159"/>
          <p:cNvSpPr txBox="1"/>
          <p:nvPr/>
        </p:nvSpPr>
        <p:spPr>
          <a:xfrm>
            <a:off x="7974948" y="1492808"/>
            <a:ext cx="43204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/>
              <a:t>6</a:t>
            </a:r>
          </a:p>
        </p:txBody>
      </p:sp>
      <p:sp>
        <p:nvSpPr>
          <p:cNvPr id="161" name="Obdélník 160"/>
          <p:cNvSpPr/>
          <p:nvPr/>
        </p:nvSpPr>
        <p:spPr>
          <a:xfrm>
            <a:off x="1781486" y="2926149"/>
            <a:ext cx="360040" cy="3474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2" name="Obdélník 161"/>
          <p:cNvSpPr/>
          <p:nvPr/>
        </p:nvSpPr>
        <p:spPr>
          <a:xfrm>
            <a:off x="2537570" y="2415640"/>
            <a:ext cx="360040" cy="3474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3" name="Obdélník 162"/>
          <p:cNvSpPr/>
          <p:nvPr/>
        </p:nvSpPr>
        <p:spPr>
          <a:xfrm>
            <a:off x="1781486" y="2415244"/>
            <a:ext cx="360040" cy="3474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4" name="Obdélník 163"/>
          <p:cNvSpPr/>
          <p:nvPr/>
        </p:nvSpPr>
        <p:spPr>
          <a:xfrm>
            <a:off x="1790116" y="3477968"/>
            <a:ext cx="360040" cy="3474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5" name="Obdélník 164"/>
          <p:cNvSpPr/>
          <p:nvPr/>
        </p:nvSpPr>
        <p:spPr>
          <a:xfrm>
            <a:off x="2538516" y="3477968"/>
            <a:ext cx="360040" cy="3474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6" name="Obdélník 165"/>
          <p:cNvSpPr/>
          <p:nvPr/>
        </p:nvSpPr>
        <p:spPr>
          <a:xfrm>
            <a:off x="2538516" y="2922140"/>
            <a:ext cx="360040" cy="34746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7" name="Obdélník 166"/>
          <p:cNvSpPr/>
          <p:nvPr/>
        </p:nvSpPr>
        <p:spPr>
          <a:xfrm>
            <a:off x="1790116" y="5066758"/>
            <a:ext cx="360040" cy="347464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8" name="Obdélník 167"/>
          <p:cNvSpPr/>
          <p:nvPr/>
        </p:nvSpPr>
        <p:spPr>
          <a:xfrm>
            <a:off x="1790116" y="5577267"/>
            <a:ext cx="360040" cy="347464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9" name="Obdélník 168"/>
          <p:cNvSpPr/>
          <p:nvPr/>
        </p:nvSpPr>
        <p:spPr>
          <a:xfrm>
            <a:off x="2507279" y="5577267"/>
            <a:ext cx="360040" cy="347464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0" name="Obdélník 169"/>
          <p:cNvSpPr/>
          <p:nvPr/>
        </p:nvSpPr>
        <p:spPr>
          <a:xfrm>
            <a:off x="2501566" y="5066758"/>
            <a:ext cx="360040" cy="347464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1" name="Obdélník 170"/>
          <p:cNvSpPr/>
          <p:nvPr/>
        </p:nvSpPr>
        <p:spPr>
          <a:xfrm>
            <a:off x="3657940" y="4236584"/>
            <a:ext cx="360040" cy="34746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2" name="Obdélník 171"/>
          <p:cNvSpPr/>
          <p:nvPr/>
        </p:nvSpPr>
        <p:spPr>
          <a:xfrm>
            <a:off x="4448936" y="4227462"/>
            <a:ext cx="360040" cy="34746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3" name="Obdélník 172"/>
          <p:cNvSpPr/>
          <p:nvPr/>
        </p:nvSpPr>
        <p:spPr>
          <a:xfrm>
            <a:off x="3665865" y="3119085"/>
            <a:ext cx="360040" cy="34746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4" name="Obdélník 173"/>
          <p:cNvSpPr/>
          <p:nvPr/>
        </p:nvSpPr>
        <p:spPr>
          <a:xfrm>
            <a:off x="4421949" y="2608576"/>
            <a:ext cx="360040" cy="34746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5" name="Obdélník 174"/>
          <p:cNvSpPr/>
          <p:nvPr/>
        </p:nvSpPr>
        <p:spPr>
          <a:xfrm>
            <a:off x="3665865" y="2608180"/>
            <a:ext cx="360040" cy="34746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6" name="Obdélník 175"/>
          <p:cNvSpPr/>
          <p:nvPr/>
        </p:nvSpPr>
        <p:spPr>
          <a:xfrm>
            <a:off x="4050566" y="1830877"/>
            <a:ext cx="360040" cy="3474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7" name="Přímá spojnice se šipkou 176"/>
          <p:cNvCxnSpPr/>
          <p:nvPr/>
        </p:nvCxnSpPr>
        <p:spPr>
          <a:xfrm>
            <a:off x="4251301" y="2171758"/>
            <a:ext cx="318610" cy="310945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Přímá spojnice se šipkou 177"/>
          <p:cNvCxnSpPr/>
          <p:nvPr/>
        </p:nvCxnSpPr>
        <p:spPr>
          <a:xfrm flipH="1">
            <a:off x="3879176" y="2196564"/>
            <a:ext cx="293458" cy="284564"/>
          </a:xfrm>
          <a:prstGeom prst="straightConnector1">
            <a:avLst/>
          </a:prstGeom>
          <a:ln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9" name="Obdélník 178"/>
          <p:cNvSpPr/>
          <p:nvPr/>
        </p:nvSpPr>
        <p:spPr>
          <a:xfrm>
            <a:off x="3665865" y="3720414"/>
            <a:ext cx="360040" cy="34746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0" name="Obdélník 179"/>
          <p:cNvSpPr/>
          <p:nvPr/>
        </p:nvSpPr>
        <p:spPr>
          <a:xfrm>
            <a:off x="4420215" y="3708112"/>
            <a:ext cx="360040" cy="34746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1" name="Obdélník 180"/>
          <p:cNvSpPr/>
          <p:nvPr/>
        </p:nvSpPr>
        <p:spPr>
          <a:xfrm>
            <a:off x="4422895" y="3115076"/>
            <a:ext cx="360040" cy="34746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2" name="TextovéPole 181"/>
          <p:cNvSpPr txBox="1"/>
          <p:nvPr/>
        </p:nvSpPr>
        <p:spPr>
          <a:xfrm>
            <a:off x="4035277" y="1713881"/>
            <a:ext cx="432048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</a:t>
            </a:r>
            <a:endParaRPr lang="cs-CZ" sz="2800" dirty="0"/>
          </a:p>
        </p:txBody>
      </p:sp>
      <p:sp>
        <p:nvSpPr>
          <p:cNvPr id="183" name="TextovéPole 182"/>
          <p:cNvSpPr txBox="1"/>
          <p:nvPr/>
        </p:nvSpPr>
        <p:spPr>
          <a:xfrm>
            <a:off x="242890" y="3067735"/>
            <a:ext cx="123276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0            9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1            8</a:t>
            </a: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2            7</a:t>
            </a: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pPr marL="342900" indent="-342900">
              <a:buAutoNum type="arabicPlain" startAt="3"/>
            </a:pP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       6    </a:t>
            </a: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4            5</a:t>
            </a:r>
          </a:p>
          <a:p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84" name="TextovéPole 183"/>
          <p:cNvSpPr txBox="1"/>
          <p:nvPr/>
        </p:nvSpPr>
        <p:spPr>
          <a:xfrm>
            <a:off x="1781486" y="2415640"/>
            <a:ext cx="11431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0            5   </a:t>
            </a:r>
          </a:p>
          <a:p>
            <a:r>
              <a:rPr lang="cs-CZ" b="1" dirty="0">
                <a:solidFill>
                  <a:srgbClr val="FF0000"/>
                </a:solidFill>
              </a:rPr>
              <a:t> </a:t>
            </a:r>
            <a:endParaRPr lang="cs-CZ" b="1" dirty="0" smtClean="0">
              <a:solidFill>
                <a:srgbClr val="FF0000"/>
              </a:solidFill>
            </a:endParaRPr>
          </a:p>
          <a:p>
            <a:pPr marL="342900" indent="-342900">
              <a:buAutoNum type="arabicPlain"/>
            </a:pP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       4     </a:t>
            </a: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2             3</a:t>
            </a:r>
            <a:r>
              <a:rPr lang="cs-CZ" b="1" dirty="0" smtClean="0"/>
              <a:t> </a:t>
            </a:r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185" name="TextovéPole 184"/>
          <p:cNvSpPr txBox="1"/>
          <p:nvPr/>
        </p:nvSpPr>
        <p:spPr>
          <a:xfrm>
            <a:off x="3473545" y="2608576"/>
            <a:ext cx="133543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    </a:t>
            </a:r>
            <a:r>
              <a:rPr lang="cs-CZ" b="1" dirty="0" smtClean="0">
                <a:solidFill>
                  <a:srgbClr val="FF0000"/>
                </a:solidFill>
              </a:rPr>
              <a:t>0            7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    1            6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   </a:t>
            </a:r>
          </a:p>
          <a:p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   2            5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   </a:t>
            </a:r>
          </a:p>
          <a:p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   3             4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86" name="TextovéPole 185"/>
          <p:cNvSpPr txBox="1"/>
          <p:nvPr/>
        </p:nvSpPr>
        <p:spPr>
          <a:xfrm>
            <a:off x="1781486" y="5066758"/>
            <a:ext cx="14223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0            1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2            2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87" name="TextovéPole 186"/>
          <p:cNvSpPr txBox="1"/>
          <p:nvPr/>
        </p:nvSpPr>
        <p:spPr>
          <a:xfrm>
            <a:off x="3473545" y="5728492"/>
            <a:ext cx="18185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     </a:t>
            </a:r>
            <a:r>
              <a:rPr lang="cs-CZ" b="1" dirty="0" smtClean="0">
                <a:solidFill>
                  <a:srgbClr val="FF0000"/>
                </a:solidFill>
              </a:rPr>
              <a:t>0            1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      1           2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88" name="TextovéPole 187"/>
          <p:cNvSpPr txBox="1"/>
          <p:nvPr/>
        </p:nvSpPr>
        <p:spPr>
          <a:xfrm>
            <a:off x="5483525" y="2996958"/>
            <a:ext cx="132072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0             8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pPr marL="342900" indent="-342900">
              <a:buAutoNum type="arabicPlain"/>
            </a:pPr>
            <a:r>
              <a:rPr lang="cs-CZ" b="1" dirty="0" smtClean="0">
                <a:solidFill>
                  <a:srgbClr val="FF0000"/>
                </a:solidFill>
              </a:rPr>
              <a:t>        7</a:t>
            </a:r>
          </a:p>
          <a:p>
            <a:pPr marL="342900" indent="-342900">
              <a:buAutoNum type="arabicPlain"/>
            </a:pPr>
            <a:endParaRPr lang="cs-CZ" b="1" dirty="0">
              <a:solidFill>
                <a:srgbClr val="FF0000"/>
              </a:solidFill>
            </a:endParaRPr>
          </a:p>
          <a:p>
            <a:pPr marL="342900" indent="-342900">
              <a:buAutoNum type="arabicPlain" startAt="2"/>
            </a:pPr>
            <a:r>
              <a:rPr lang="cs-CZ" b="1" dirty="0" smtClean="0">
                <a:solidFill>
                  <a:srgbClr val="FF0000"/>
                </a:solidFill>
              </a:rPr>
              <a:t>        6</a:t>
            </a:r>
          </a:p>
          <a:p>
            <a:pPr marL="342900" indent="-342900">
              <a:buAutoNum type="arabicPlain" startAt="2"/>
            </a:pPr>
            <a:endParaRPr lang="cs-CZ" b="1" dirty="0">
              <a:solidFill>
                <a:srgbClr val="FF0000"/>
              </a:solidFill>
            </a:endParaRPr>
          </a:p>
          <a:p>
            <a:pPr marL="342900" indent="-342900">
              <a:buAutoNum type="arabicPlain" startAt="2"/>
            </a:pPr>
            <a:r>
              <a:rPr lang="cs-CZ" b="1" dirty="0" smtClean="0">
                <a:solidFill>
                  <a:srgbClr val="FF0000"/>
                </a:solidFill>
              </a:rPr>
              <a:t>        5</a:t>
            </a:r>
          </a:p>
          <a:p>
            <a:pPr marL="342900" indent="-342900">
              <a:buAutoNum type="arabicPlain" startAt="2"/>
            </a:pPr>
            <a:endParaRPr lang="cs-CZ" b="1" dirty="0">
              <a:solidFill>
                <a:srgbClr val="FF0000"/>
              </a:solidFill>
            </a:endParaRPr>
          </a:p>
          <a:p>
            <a:pPr marL="342900" indent="-342900">
              <a:buAutoNum type="arabicPlain" startAt="2"/>
            </a:pPr>
            <a:r>
              <a:rPr lang="cs-CZ" b="1" dirty="0" smtClean="0">
                <a:solidFill>
                  <a:srgbClr val="FF0000"/>
                </a:solidFill>
              </a:rPr>
              <a:t>        4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89" name="TextovéPole 188"/>
          <p:cNvSpPr txBox="1"/>
          <p:nvPr/>
        </p:nvSpPr>
        <p:spPr>
          <a:xfrm>
            <a:off x="7443749" y="2367717"/>
            <a:ext cx="15121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     0            6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     1            5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     2             4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     3             3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90" name="TextovéPole 189"/>
          <p:cNvSpPr txBox="1"/>
          <p:nvPr/>
        </p:nvSpPr>
        <p:spPr>
          <a:xfrm>
            <a:off x="7443749" y="5703114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  0            2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   1            1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3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délník 19"/>
          <p:cNvSpPr/>
          <p:nvPr/>
        </p:nvSpPr>
        <p:spPr>
          <a:xfrm>
            <a:off x="179512" y="116632"/>
            <a:ext cx="8856984" cy="66247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1403648" y="404664"/>
            <a:ext cx="5976664" cy="1656184"/>
          </a:xfrm>
          <a:prstGeom prst="ellipse">
            <a:avLst/>
          </a:prstGeom>
          <a:solidFill>
            <a:schemeClr val="bg2">
              <a:lumMod val="25000"/>
            </a:schemeClr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1812829" y="632591"/>
            <a:ext cx="57488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Vyhledej k </a:t>
            </a:r>
            <a:r>
              <a:rPr lang="cs-CZ" sz="3600" b="1" dirty="0">
                <a:solidFill>
                  <a:srgbClr val="FFC000"/>
                </a:solidFill>
              </a:rPr>
              <a:t>příkladům </a:t>
            </a:r>
          </a:p>
          <a:p>
            <a:r>
              <a:rPr lang="cs-CZ" sz="3600" b="1" dirty="0" smtClean="0">
                <a:solidFill>
                  <a:srgbClr val="FFC000"/>
                </a:solidFill>
              </a:rPr>
              <a:t>správné výsledky.</a:t>
            </a:r>
            <a:r>
              <a:rPr lang="cs-CZ" sz="3600" b="1" dirty="0">
                <a:solidFill>
                  <a:srgbClr val="FFC000"/>
                </a:solidFill>
              </a:rPr>
              <a:t> </a:t>
            </a:r>
            <a:r>
              <a:rPr lang="cs-CZ" sz="3600" b="1" dirty="0" smtClean="0">
                <a:solidFill>
                  <a:srgbClr val="FFC000"/>
                </a:solidFill>
              </a:rPr>
              <a:t>Vybarvi.</a:t>
            </a:r>
            <a:endParaRPr lang="cs-CZ" sz="3600" b="1" dirty="0">
              <a:solidFill>
                <a:srgbClr val="FFC0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115616" y="2924944"/>
            <a:ext cx="1224136" cy="457200"/>
          </a:xfrm>
          <a:prstGeom prst="rect">
            <a:avLst/>
          </a:prstGeom>
          <a:solidFill>
            <a:srgbClr val="FF99FF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1115616" y="2891934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55 + 19</a:t>
            </a:r>
            <a:endParaRPr lang="cs-CZ" sz="2800" dirty="0"/>
          </a:p>
        </p:txBody>
      </p:sp>
      <p:sp>
        <p:nvSpPr>
          <p:cNvPr id="25" name="Slza 24"/>
          <p:cNvSpPr/>
          <p:nvPr/>
        </p:nvSpPr>
        <p:spPr>
          <a:xfrm rot="18871421">
            <a:off x="6290034" y="3650085"/>
            <a:ext cx="2543246" cy="2744855"/>
          </a:xfrm>
          <a:prstGeom prst="teardrop">
            <a:avLst>
              <a:gd name="adj" fmla="val 200000"/>
            </a:avLst>
          </a:prstGeom>
          <a:solidFill>
            <a:schemeClr val="bg2">
              <a:lumMod val="25000"/>
            </a:schemeClr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699792" y="3342858"/>
            <a:ext cx="1224136" cy="457200"/>
          </a:xfrm>
          <a:prstGeom prst="rect">
            <a:avLst/>
          </a:prstGeom>
          <a:solidFill>
            <a:srgbClr val="FFC0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2699792" y="3309848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8 + 9</a:t>
            </a:r>
            <a:endParaRPr lang="cs-CZ" sz="2800" dirty="0"/>
          </a:p>
        </p:txBody>
      </p:sp>
      <p:sp>
        <p:nvSpPr>
          <p:cNvPr id="28" name="Obdélník 27"/>
          <p:cNvSpPr/>
          <p:nvPr/>
        </p:nvSpPr>
        <p:spPr>
          <a:xfrm>
            <a:off x="1591012" y="4405194"/>
            <a:ext cx="1224136" cy="4572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1591012" y="4372184"/>
            <a:ext cx="1396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48 + 37</a:t>
            </a:r>
            <a:endParaRPr lang="cs-CZ" sz="2800" dirty="0"/>
          </a:p>
        </p:txBody>
      </p:sp>
      <p:sp>
        <p:nvSpPr>
          <p:cNvPr id="30" name="Obdélník 29"/>
          <p:cNvSpPr/>
          <p:nvPr/>
        </p:nvSpPr>
        <p:spPr>
          <a:xfrm>
            <a:off x="1115616" y="5334218"/>
            <a:ext cx="1224136" cy="45720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1115616" y="5301208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1</a:t>
            </a:r>
            <a:r>
              <a:rPr lang="cs-CZ" sz="2800" dirty="0" smtClean="0"/>
              <a:t>6 + 25</a:t>
            </a:r>
            <a:endParaRPr lang="cs-CZ" sz="2800" dirty="0"/>
          </a:p>
        </p:txBody>
      </p:sp>
      <p:sp>
        <p:nvSpPr>
          <p:cNvPr id="32" name="Obdélník 31"/>
          <p:cNvSpPr/>
          <p:nvPr/>
        </p:nvSpPr>
        <p:spPr>
          <a:xfrm>
            <a:off x="4591396" y="2891934"/>
            <a:ext cx="1224136" cy="457200"/>
          </a:xfrm>
          <a:prstGeom prst="rect">
            <a:avLst/>
          </a:prstGeom>
          <a:solidFill>
            <a:srgbClr val="FF000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4591396" y="2858924"/>
            <a:ext cx="1348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19 + 17</a:t>
            </a:r>
            <a:endParaRPr lang="cs-CZ" sz="2800" dirty="0"/>
          </a:p>
        </p:txBody>
      </p:sp>
      <p:sp>
        <p:nvSpPr>
          <p:cNvPr id="34" name="Obdélník 33"/>
          <p:cNvSpPr/>
          <p:nvPr/>
        </p:nvSpPr>
        <p:spPr>
          <a:xfrm>
            <a:off x="3779912" y="4337426"/>
            <a:ext cx="1224136" cy="457200"/>
          </a:xfrm>
          <a:prstGeom prst="rect">
            <a:avLst/>
          </a:prstGeom>
          <a:solidFill>
            <a:srgbClr val="00B05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3779912" y="4304416"/>
            <a:ext cx="14858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14 </a:t>
            </a:r>
            <a:r>
              <a:rPr lang="cs-CZ" sz="2800" dirty="0"/>
              <a:t>+</a:t>
            </a:r>
            <a:r>
              <a:rPr lang="cs-CZ" sz="2800" dirty="0" smtClean="0"/>
              <a:t> 39</a:t>
            </a:r>
            <a:endParaRPr lang="cs-CZ" sz="2800" dirty="0"/>
          </a:p>
        </p:txBody>
      </p:sp>
      <p:sp>
        <p:nvSpPr>
          <p:cNvPr id="36" name="Obdélník 35"/>
          <p:cNvSpPr/>
          <p:nvPr/>
        </p:nvSpPr>
        <p:spPr>
          <a:xfrm>
            <a:off x="4315158" y="5367228"/>
            <a:ext cx="1224136" cy="457200"/>
          </a:xfrm>
          <a:prstGeom prst="rect">
            <a:avLst/>
          </a:prstGeom>
          <a:solidFill>
            <a:srgbClr val="00B0F0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TextovéPole 36"/>
          <p:cNvSpPr txBox="1"/>
          <p:nvPr/>
        </p:nvSpPr>
        <p:spPr>
          <a:xfrm>
            <a:off x="4315157" y="5334218"/>
            <a:ext cx="1376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36 + 28</a:t>
            </a:r>
            <a:endParaRPr lang="cs-CZ" sz="28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264696" y="2358480"/>
            <a:ext cx="27718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                </a:t>
            </a:r>
            <a:r>
              <a:rPr lang="cs-CZ" sz="3200" b="1" dirty="0" smtClean="0">
                <a:solidFill>
                  <a:srgbClr val="00B0F0"/>
                </a:solidFill>
              </a:rPr>
              <a:t>64</a:t>
            </a:r>
          </a:p>
          <a:p>
            <a:r>
              <a:rPr lang="cs-CZ" sz="3200" b="1" dirty="0">
                <a:solidFill>
                  <a:srgbClr val="0070C0"/>
                </a:solidFill>
              </a:rPr>
              <a:t> </a:t>
            </a:r>
            <a:r>
              <a:rPr lang="cs-CZ" sz="3200" b="1" dirty="0" smtClean="0">
                <a:solidFill>
                  <a:srgbClr val="0070C0"/>
                </a:solidFill>
              </a:rPr>
              <a:t>      </a:t>
            </a:r>
          </a:p>
          <a:p>
            <a:r>
              <a:rPr lang="cs-CZ" sz="3200" b="1" dirty="0" smtClean="0">
                <a:solidFill>
                  <a:srgbClr val="0070C0"/>
                </a:solidFill>
              </a:rPr>
              <a:t>   </a:t>
            </a:r>
            <a:r>
              <a:rPr lang="cs-CZ" sz="3200" b="1" dirty="0" smtClean="0">
                <a:solidFill>
                  <a:srgbClr val="FF0000"/>
                </a:solidFill>
              </a:rPr>
              <a:t>   36      </a:t>
            </a:r>
            <a:r>
              <a:rPr lang="cs-CZ" sz="3200" b="1" dirty="0" smtClean="0">
                <a:solidFill>
                  <a:srgbClr val="00B050"/>
                </a:solidFill>
              </a:rPr>
              <a:t>53</a:t>
            </a:r>
          </a:p>
          <a:p>
            <a:r>
              <a:rPr lang="cs-CZ" sz="3200" b="1" dirty="0" smtClean="0">
                <a:solidFill>
                  <a:srgbClr val="0070C0"/>
                </a:solidFill>
              </a:rPr>
              <a:t>          </a:t>
            </a:r>
            <a:r>
              <a:rPr lang="cs-CZ" sz="3200" b="1" dirty="0" smtClean="0">
                <a:solidFill>
                  <a:srgbClr val="FF99FF"/>
                </a:solidFill>
              </a:rPr>
              <a:t>74</a:t>
            </a:r>
            <a:endParaRPr lang="cs-CZ" sz="3200" b="1" dirty="0">
              <a:solidFill>
                <a:srgbClr val="FF99FF"/>
              </a:solidFill>
            </a:endParaRPr>
          </a:p>
          <a:p>
            <a:r>
              <a:rPr lang="cs-CZ" sz="3200" b="1" dirty="0" smtClean="0">
                <a:solidFill>
                  <a:srgbClr val="0070C0"/>
                </a:solidFill>
              </a:rPr>
              <a:t>   </a:t>
            </a:r>
            <a:r>
              <a:rPr lang="cs-CZ" sz="3200" b="1" dirty="0" smtClean="0">
                <a:solidFill>
                  <a:srgbClr val="FFC000"/>
                </a:solidFill>
              </a:rPr>
              <a:t>17           </a:t>
            </a:r>
            <a:r>
              <a:rPr lang="cs-CZ" sz="3200" b="1" dirty="0">
                <a:solidFill>
                  <a:schemeClr val="bg1"/>
                </a:solidFill>
              </a:rPr>
              <a:t>4</a:t>
            </a:r>
            <a:r>
              <a:rPr lang="cs-CZ" sz="3200" b="1" dirty="0" smtClean="0">
                <a:solidFill>
                  <a:schemeClr val="bg1"/>
                </a:solidFill>
              </a:rPr>
              <a:t>1</a:t>
            </a:r>
          </a:p>
          <a:p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           85</a:t>
            </a:r>
          </a:p>
          <a:p>
            <a:endParaRPr lang="cs-CZ" sz="3200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7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2662" y="79673"/>
            <a:ext cx="5533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dirty="0" smtClean="0">
              <a:solidFill>
                <a:prstClr val="black"/>
              </a:solidFill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Ilustrace</a:t>
            </a:r>
            <a:r>
              <a:rPr lang="cs-CZ" dirty="0">
                <a:solidFill>
                  <a:prstClr val="black"/>
                </a:solidFill>
              </a:rPr>
              <a:t>: 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40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489</Words>
  <Application>Microsoft Office PowerPoint</Application>
  <PresentationFormat>Předvádění na obrazovce (4:3)</PresentationFormat>
  <Paragraphs>192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Uzlíková</dc:creator>
  <cp:lastModifiedBy>Uzlíková</cp:lastModifiedBy>
  <cp:revision>21</cp:revision>
  <dcterms:created xsi:type="dcterms:W3CDTF">2012-08-09T21:20:22Z</dcterms:created>
  <dcterms:modified xsi:type="dcterms:W3CDTF">2012-09-15T19:46:34Z</dcterms:modified>
</cp:coreProperties>
</file>