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2" r:id="rId3"/>
    <p:sldId id="266" r:id="rId4"/>
    <p:sldId id="262" r:id="rId5"/>
    <p:sldId id="270" r:id="rId6"/>
    <p:sldId id="268" r:id="rId7"/>
    <p:sldId id="261" r:id="rId8"/>
    <p:sldId id="271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CAF"/>
    <a:srgbClr val="FFE181"/>
    <a:srgbClr val="FFD757"/>
    <a:srgbClr val="FF99CC"/>
    <a:srgbClr val="FF6699"/>
    <a:srgbClr val="FF3399"/>
    <a:srgbClr val="BCE2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VY_42_INOVACE_26_ODČÍTÁNÍ TYP 45-27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Odčítání typ 45-27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VY_42_INOVACE_26_ODČÍTÁNÍ TYP 45-27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Odčítání typ 45-27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2105028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70485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Rozklady čísel, </a:t>
            </a:r>
            <a:r>
              <a:rPr lang="cs-CZ" sz="2400" dirty="0">
                <a:latin typeface="+mj-lt"/>
                <a:cs typeface="Times New Roman" pitchFamily="18" charset="0"/>
              </a:rPr>
              <a:t>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dvojciferných čísel s přechodem desítek v oboru 0-100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Druhou část možno využít pro skupinovou práci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(pero, 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a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8784976" cy="6624736"/>
          </a:xfrm>
          <a:prstGeom prst="rect">
            <a:avLst/>
          </a:prstGeom>
          <a:solidFill>
            <a:srgbClr val="FFECAF"/>
          </a:solidFill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ů 2"/>
          <p:cNvSpPr/>
          <p:nvPr/>
        </p:nvSpPr>
        <p:spPr>
          <a:xfrm>
            <a:off x="1115616" y="476672"/>
            <a:ext cx="6912768" cy="1200329"/>
          </a:xfrm>
          <a:prstGeom prst="downArrow">
            <a:avLst/>
          </a:prstGeom>
          <a:solidFill>
            <a:srgbClr val="FF99CC"/>
          </a:solidFill>
          <a:ln w="76200"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404664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ODČÍTEJ PODLE VZORU.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06259" y="5301208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6" name="TextovéPole 5"/>
          <p:cNvSpPr txBox="1"/>
          <p:nvPr/>
        </p:nvSpPr>
        <p:spPr>
          <a:xfrm>
            <a:off x="1040918" y="5269834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83 - 14 =  </a:t>
            </a:r>
          </a:p>
          <a:p>
            <a:endParaRPr lang="cs-CZ" sz="2400" b="1" dirty="0"/>
          </a:p>
          <a:p>
            <a:r>
              <a:rPr lang="cs-CZ" sz="2400" b="1" dirty="0" smtClean="0"/>
              <a:t>      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3742563" y="5301208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8" name="TextovéPole 7"/>
          <p:cNvSpPr txBox="1"/>
          <p:nvPr/>
        </p:nvSpPr>
        <p:spPr>
          <a:xfrm>
            <a:off x="3742563" y="5241103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96 - </a:t>
            </a:r>
            <a:r>
              <a:rPr lang="cs-CZ" sz="2400" b="1" dirty="0"/>
              <a:t>5</a:t>
            </a:r>
            <a:r>
              <a:rPr lang="cs-CZ" sz="2400" b="1" dirty="0" smtClean="0"/>
              <a:t>7 = </a:t>
            </a:r>
          </a:p>
          <a:p>
            <a:endParaRPr lang="cs-CZ" sz="2400" b="1" dirty="0"/>
          </a:p>
          <a:p>
            <a:r>
              <a:rPr lang="cs-CZ" sz="2400" b="1" dirty="0" smtClean="0"/>
              <a:t>      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6373994" y="5301208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0" name="TextovéPole 9"/>
          <p:cNvSpPr txBox="1"/>
          <p:nvPr/>
        </p:nvSpPr>
        <p:spPr>
          <a:xfrm>
            <a:off x="6373994" y="5241103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72 - 43 =  </a:t>
            </a:r>
          </a:p>
          <a:p>
            <a:endParaRPr lang="cs-CZ" sz="2400" b="1" dirty="0"/>
          </a:p>
          <a:p>
            <a:r>
              <a:rPr lang="cs-CZ" sz="2400" b="1" dirty="0" smtClean="0"/>
              <a:t>      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971600" y="3708461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3648356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62 - 34 = </a:t>
            </a:r>
          </a:p>
          <a:p>
            <a:endParaRPr lang="cs-CZ" sz="2400" b="1" dirty="0"/>
          </a:p>
          <a:p>
            <a:r>
              <a:rPr lang="cs-CZ" sz="2400" b="1" dirty="0" smtClean="0"/>
              <a:t>      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3707904" y="3708461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3648356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54 - 45 =  </a:t>
            </a:r>
          </a:p>
          <a:p>
            <a:endParaRPr lang="cs-CZ" sz="2400" b="1" dirty="0"/>
          </a:p>
          <a:p>
            <a:r>
              <a:rPr lang="cs-CZ" sz="2400" b="1" dirty="0" smtClean="0"/>
              <a:t>      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6339335" y="3708461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6" name="TextovéPole 15"/>
          <p:cNvSpPr txBox="1"/>
          <p:nvPr/>
        </p:nvSpPr>
        <p:spPr>
          <a:xfrm>
            <a:off x="6339335" y="3648356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91 - 69 =  </a:t>
            </a:r>
          </a:p>
          <a:p>
            <a:endParaRPr lang="cs-CZ" sz="2400" b="1" dirty="0"/>
          </a:p>
          <a:p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17" name="Obdélník 16"/>
          <p:cNvSpPr/>
          <p:nvPr/>
        </p:nvSpPr>
        <p:spPr>
          <a:xfrm>
            <a:off x="971600" y="2209066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2148961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45 - 27 = 18 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      5   22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7130078" y="2536294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6908503" y="2536294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3707904" y="2209066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2" name="TextovéPole 21"/>
          <p:cNvSpPr txBox="1"/>
          <p:nvPr/>
        </p:nvSpPr>
        <p:spPr>
          <a:xfrm>
            <a:off x="3707904" y="2148961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5</a:t>
            </a:r>
            <a:r>
              <a:rPr lang="cs-CZ" sz="2400" b="1" dirty="0" smtClean="0"/>
              <a:t>5 - 38 =  </a:t>
            </a:r>
          </a:p>
          <a:p>
            <a:endParaRPr lang="cs-CZ" sz="2400" b="1" dirty="0"/>
          </a:p>
          <a:p>
            <a:r>
              <a:rPr lang="cs-CZ" sz="2400" b="1" dirty="0" smtClean="0"/>
              <a:t>      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6339335" y="2209066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4" name="TextovéPole 23"/>
          <p:cNvSpPr txBox="1"/>
          <p:nvPr/>
        </p:nvSpPr>
        <p:spPr>
          <a:xfrm>
            <a:off x="6339335" y="2148961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73 - 26 = </a:t>
            </a:r>
          </a:p>
          <a:p>
            <a:endParaRPr lang="cs-CZ" sz="2400" b="1" dirty="0"/>
          </a:p>
          <a:p>
            <a:r>
              <a:rPr lang="cs-CZ" sz="2400" b="1" dirty="0" smtClean="0"/>
              <a:t>      </a:t>
            </a:r>
            <a:endParaRPr lang="cs-CZ" sz="2400" b="1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1762343" y="2568321"/>
            <a:ext cx="216024" cy="425661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1540768" y="2553572"/>
            <a:ext cx="214679" cy="425661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498647" y="2568320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4277072" y="2553571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1718810" y="4050438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1497235" y="4035689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4505543" y="4038179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4283968" y="4023430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7095419" y="4023429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6873844" y="4008680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7203431" y="5628436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>
            <a:off x="6981856" y="5613687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4572000" y="5613686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4350425" y="5598937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1835696" y="5657167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1614121" y="5642418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1959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1185" y="203918"/>
            <a:ext cx="8712968" cy="6530206"/>
          </a:xfrm>
          <a:prstGeom prst="rect">
            <a:avLst/>
          </a:prstGeom>
          <a:solidFill>
            <a:srgbClr val="BCE292"/>
          </a:solidFill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pic>
        <p:nvPicPr>
          <p:cNvPr id="3" name="Picture 10" descr="C:\Users\Uzlíková\AppData\Local\Microsoft\Windows\Temporary Internet Files\Content.IE5\4IS3LJ0J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608609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1" descr="C:\Users\Uzlíková\AppData\Local\Microsoft\Windows\Temporary Internet Files\Content.IE5\GFOPX8EN\MC9001929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66" y="2705181"/>
            <a:ext cx="1048931" cy="67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Uzlíková\AppData\Local\Microsoft\Windows\Temporary Internet Files\Content.IE5\U5BWUOGB\MC9001929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62950"/>
            <a:ext cx="958237" cy="68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Uzlíková\AppData\Local\Microsoft\Windows\Temporary Internet Files\Content.IE5\A9R68WY4\MC9001929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10" y="5855052"/>
            <a:ext cx="1162031" cy="59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5" descr="C:\Users\Uzlíková\AppData\Local\Microsoft\Windows\Temporary Internet Files\Content.IE5\X23NRNFV\MC900192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527802"/>
            <a:ext cx="895634" cy="84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6" descr="C:\Users\Uzlíková\AppData\Local\Microsoft\Windows\Temporary Internet Files\Content.IE5\A9R68WY4\MC9001929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0818" y="3480820"/>
            <a:ext cx="1010454" cy="89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7" descr="C:\Users\Uzlíková\AppData\Local\Microsoft\Windows\Temporary Internet Files\Content.IE5\U5BWUOGB\MC9001929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569" y="4545680"/>
            <a:ext cx="1017152" cy="887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9" descr="C:\Users\Uzlíková\AppData\Local\Microsoft\Windows\Temporary Internet Files\Content.IE5\U5BWUOGB\MC9000839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0818" y="5556015"/>
            <a:ext cx="967642" cy="89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0" descr="C:\Users\Uzlíková\AppData\Local\Microsoft\Windows\Temporary Internet Files\Content.IE5\2NC8W7KR\MC9000840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569" y="1695489"/>
            <a:ext cx="1183666" cy="832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1" descr="C:\Users\Uzlíková\AppData\Local\Microsoft\Windows\Temporary Internet Files\Content.IE5\KLJ41I51\MC90008396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533"/>
            <a:ext cx="1061309" cy="77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4197355" y="2018953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197355" y="3938020"/>
            <a:ext cx="914400" cy="9144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197355" y="5745653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282955" y="4774551"/>
            <a:ext cx="914400" cy="914400"/>
          </a:xfrm>
          <a:prstGeom prst="ellipse">
            <a:avLst/>
          </a:prstGeom>
          <a:solidFill>
            <a:srgbClr val="FF3399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4989423" y="3019849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4654555" y="2562649"/>
            <a:ext cx="914400" cy="914400"/>
          </a:xfrm>
          <a:prstGeom prst="arc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15853331">
            <a:off x="4610851" y="3447076"/>
            <a:ext cx="914400" cy="914400"/>
          </a:xfrm>
          <a:prstGeom prst="arc">
            <a:avLst>
              <a:gd name="adj1" fmla="val 16200000"/>
              <a:gd name="adj2" fmla="val 21371156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6218562">
            <a:off x="3843886" y="4317350"/>
            <a:ext cx="914400" cy="914400"/>
          </a:xfrm>
          <a:prstGeom prst="arc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2162411">
            <a:off x="3740154" y="5467740"/>
            <a:ext cx="914400" cy="914400"/>
          </a:xfrm>
          <a:prstGeom prst="arc">
            <a:avLst>
              <a:gd name="adj1" fmla="val 14696930"/>
              <a:gd name="adj2" fmla="val 701642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>
            <a:off x="369527" y="203918"/>
            <a:ext cx="8280920" cy="1520409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529767" y="21990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Doveď motýla ke květu.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4" name="Picture 22" descr="C:\Users\Uzlíková\AppData\Local\Microsoft\Windows\Temporary Internet Files\Content.IE5\A9R68WY4\MP90044486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193" y="720496"/>
            <a:ext cx="1067857" cy="82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1656413" y="5855053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672869" y="4837140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56413" y="3799110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656413" y="2813693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629541" y="1854966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00192" y="1905489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315784" y="4783214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300192" y="3810099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300192" y="2813693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344696" y="5741880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616607" y="1854966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55- 28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616607" y="2790506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63- 15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600151" y="3786912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92- 36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616607" y="4794140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3- </a:t>
            </a:r>
            <a:r>
              <a:rPr lang="cs-CZ" sz="2400" dirty="0"/>
              <a:t>4</a:t>
            </a:r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630708" y="5865979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98- 23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232602" y="1905489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53- 19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243930" y="2789016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91- 16 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243930" y="3805785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74- 18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77970" y="4744787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42-15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13944" y="5695957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</a:t>
            </a:r>
            <a:r>
              <a:rPr lang="cs-CZ" sz="2400" dirty="0"/>
              <a:t>5</a:t>
            </a:r>
            <a:r>
              <a:rPr lang="cs-CZ" sz="2400" dirty="0" smtClean="0"/>
              <a:t>- 37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315273" y="4143571"/>
            <a:ext cx="688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27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5156010" y="3151587"/>
            <a:ext cx="688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48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336009" y="2214543"/>
            <a:ext cx="688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34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3404778" y="4964941"/>
            <a:ext cx="688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56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4356750" y="5892582"/>
            <a:ext cx="688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75</a:t>
            </a:r>
          </a:p>
        </p:txBody>
      </p:sp>
    </p:spTree>
    <p:extLst>
      <p:ext uri="{BB962C8B-B14F-4D97-AF65-F5344CB8AC3E}">
        <p14:creationId xmlns:p14="http://schemas.microsoft.com/office/powerpoint/2010/main" val="412462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64807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75304" y="455374"/>
            <a:ext cx="8154243" cy="57606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2199" y="455374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OPIŠ SLOUPEČKY  DO SEŠITU A VYPOČÍTEJ.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9283" y="1620837"/>
            <a:ext cx="2304256" cy="170645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51263" y="1567772"/>
            <a:ext cx="2304256" cy="1720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23299" y="1606965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1633320"/>
            <a:ext cx="20162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85 – 28 = </a:t>
            </a:r>
          </a:p>
          <a:p>
            <a:r>
              <a:rPr lang="cs-CZ" sz="2400" b="1" dirty="0" smtClean="0"/>
              <a:t>53 – 36 =</a:t>
            </a:r>
          </a:p>
          <a:p>
            <a:r>
              <a:rPr lang="cs-CZ" sz="2400" b="1" dirty="0"/>
              <a:t>6</a:t>
            </a:r>
            <a:r>
              <a:rPr lang="cs-CZ" sz="2400" b="1" dirty="0" smtClean="0"/>
              <a:t>7 – 49 =</a:t>
            </a:r>
          </a:p>
          <a:p>
            <a:r>
              <a:rPr lang="cs-CZ" sz="2400" b="1" dirty="0" smtClean="0"/>
              <a:t>82 – 67 = 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95279" y="1606610"/>
            <a:ext cx="20162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67 – 39 = </a:t>
            </a:r>
          </a:p>
          <a:p>
            <a:r>
              <a:rPr lang="cs-CZ" sz="2400" b="1" dirty="0" smtClean="0"/>
              <a:t>45 – 27 =</a:t>
            </a:r>
          </a:p>
          <a:p>
            <a:r>
              <a:rPr lang="cs-CZ" sz="2400" b="1" dirty="0" smtClean="0"/>
              <a:t>92 – 63 =</a:t>
            </a:r>
          </a:p>
          <a:p>
            <a:r>
              <a:rPr lang="cs-CZ" sz="2400" b="1" dirty="0" smtClean="0"/>
              <a:t>43 – 18 =  </a:t>
            </a:r>
            <a:endParaRPr lang="cs-CZ" sz="2400" b="1" dirty="0"/>
          </a:p>
        </p:txBody>
      </p:sp>
      <p:pic>
        <p:nvPicPr>
          <p:cNvPr id="10" name="Picture 5" descr="C:\Users\Uzlíková\AppData\Local\Microsoft\Windows\Temporary Internet Files\Content.IE5\A9R68WY4\MC900432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613" y="1564460"/>
            <a:ext cx="556766" cy="124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Uzlíková\AppData\Local\Microsoft\Windows\Temporary Internet Files\Content.IE5\GFOPX8EN\MC900412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613" y="4873774"/>
            <a:ext cx="770092" cy="105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66229" y="4221088"/>
            <a:ext cx="2304256" cy="1706453"/>
          </a:xfrm>
          <a:prstGeom prst="rect">
            <a:avLst/>
          </a:prstGeom>
          <a:solidFill>
            <a:srgbClr val="FFECAF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61627" y="4221088"/>
            <a:ext cx="2304256" cy="1706453"/>
          </a:xfrm>
          <a:prstGeom prst="rect">
            <a:avLst/>
          </a:prstGeom>
          <a:solidFill>
            <a:srgbClr val="FFECAF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109299" y="3060848"/>
            <a:ext cx="2808312" cy="142045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81307" y="3072526"/>
            <a:ext cx="28803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Máš vše správně? Odkryj čtverec a hádej pohádku.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0245" y="4289484"/>
            <a:ext cx="20162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34 – 15 = </a:t>
            </a:r>
          </a:p>
          <a:p>
            <a:r>
              <a:rPr lang="cs-CZ" sz="2400" b="1" dirty="0" smtClean="0"/>
              <a:t>75 – 59 =</a:t>
            </a:r>
          </a:p>
          <a:p>
            <a:r>
              <a:rPr lang="cs-CZ" sz="2400" b="1" dirty="0" smtClean="0"/>
              <a:t>81 – 36 =</a:t>
            </a:r>
          </a:p>
          <a:p>
            <a:r>
              <a:rPr lang="cs-CZ" sz="2400" b="1" dirty="0" smtClean="0"/>
              <a:t>52 – 27 = 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05643" y="4305398"/>
            <a:ext cx="20162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65 – 38 = </a:t>
            </a:r>
          </a:p>
          <a:p>
            <a:r>
              <a:rPr lang="cs-CZ" sz="2400" b="1" dirty="0" smtClean="0"/>
              <a:t>33 – 17 =</a:t>
            </a:r>
          </a:p>
          <a:p>
            <a:r>
              <a:rPr lang="cs-CZ" sz="2400" b="1" dirty="0" smtClean="0"/>
              <a:t>91 – 64 =</a:t>
            </a:r>
          </a:p>
          <a:p>
            <a:r>
              <a:rPr lang="cs-CZ" sz="2400" b="1" dirty="0" smtClean="0"/>
              <a:t>46 – 29 =  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3885178" y="1567785"/>
            <a:ext cx="1237460" cy="124629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33696" y="4681242"/>
            <a:ext cx="1237460" cy="124629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52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8784976" cy="6624736"/>
          </a:xfrm>
          <a:prstGeom prst="rect">
            <a:avLst/>
          </a:prstGeom>
          <a:solidFill>
            <a:srgbClr val="FFECAF"/>
          </a:solidFill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ů 2"/>
          <p:cNvSpPr/>
          <p:nvPr/>
        </p:nvSpPr>
        <p:spPr>
          <a:xfrm>
            <a:off x="1115616" y="476672"/>
            <a:ext cx="6912768" cy="1200329"/>
          </a:xfrm>
          <a:prstGeom prst="downArrow">
            <a:avLst/>
          </a:prstGeom>
          <a:solidFill>
            <a:srgbClr val="FF99CC"/>
          </a:solidFill>
          <a:ln w="76200"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404664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ODČÍTEJ PODLE VZORU.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06259" y="5301208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6" name="TextovéPole 5"/>
          <p:cNvSpPr txBox="1"/>
          <p:nvPr/>
        </p:nvSpPr>
        <p:spPr>
          <a:xfrm>
            <a:off x="1040918" y="5269834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83 - 14 = </a:t>
            </a:r>
            <a:r>
              <a:rPr lang="cs-CZ" sz="2400" b="1" dirty="0" smtClean="0">
                <a:solidFill>
                  <a:srgbClr val="FF0000"/>
                </a:solidFill>
              </a:rPr>
              <a:t>69 </a:t>
            </a:r>
          </a:p>
          <a:p>
            <a:endParaRPr lang="cs-CZ" sz="2400" b="1" dirty="0"/>
          </a:p>
          <a:p>
            <a:r>
              <a:rPr lang="cs-CZ" sz="2400" b="1" dirty="0" smtClean="0"/>
              <a:t>     </a:t>
            </a:r>
            <a:r>
              <a:rPr lang="cs-CZ" sz="2400" b="1" dirty="0" smtClean="0">
                <a:solidFill>
                  <a:srgbClr val="FF0000"/>
                </a:solidFill>
              </a:rPr>
              <a:t>3    11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42563" y="5301208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8" name="TextovéPole 7"/>
          <p:cNvSpPr txBox="1"/>
          <p:nvPr/>
        </p:nvSpPr>
        <p:spPr>
          <a:xfrm>
            <a:off x="3742563" y="5241103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96 - </a:t>
            </a:r>
            <a:r>
              <a:rPr lang="cs-CZ" sz="2400" b="1" dirty="0"/>
              <a:t>5</a:t>
            </a:r>
            <a:r>
              <a:rPr lang="cs-CZ" sz="2400" b="1" dirty="0" smtClean="0"/>
              <a:t>7 = </a:t>
            </a:r>
            <a:r>
              <a:rPr lang="cs-CZ" sz="2400" b="1" dirty="0" smtClean="0">
                <a:solidFill>
                  <a:srgbClr val="FF0000"/>
                </a:solidFill>
              </a:rPr>
              <a:t>39 </a:t>
            </a:r>
          </a:p>
          <a:p>
            <a:endParaRPr lang="cs-CZ" sz="2400" b="1" dirty="0"/>
          </a:p>
          <a:p>
            <a:r>
              <a:rPr lang="cs-CZ" sz="2400" b="1" dirty="0" smtClean="0"/>
              <a:t>      </a:t>
            </a:r>
            <a:r>
              <a:rPr lang="cs-CZ" sz="2400" b="1" dirty="0" smtClean="0">
                <a:solidFill>
                  <a:srgbClr val="FF0000"/>
                </a:solidFill>
              </a:rPr>
              <a:t>6    51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73994" y="5301208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0" name="TextovéPole 9"/>
          <p:cNvSpPr txBox="1"/>
          <p:nvPr/>
        </p:nvSpPr>
        <p:spPr>
          <a:xfrm>
            <a:off x="6373994" y="5241103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72 - 43 = </a:t>
            </a:r>
            <a:r>
              <a:rPr lang="cs-CZ" sz="2400" b="1" dirty="0" smtClean="0">
                <a:solidFill>
                  <a:srgbClr val="FF0000"/>
                </a:solidFill>
              </a:rPr>
              <a:t>29 </a:t>
            </a:r>
            <a:r>
              <a:rPr lang="cs-CZ" sz="2400" b="1" dirty="0" smtClean="0"/>
              <a:t> </a:t>
            </a:r>
          </a:p>
          <a:p>
            <a:endParaRPr lang="cs-CZ" sz="2400" b="1" dirty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2    41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71600" y="3708461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3648356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62 - 34 = </a:t>
            </a:r>
            <a:r>
              <a:rPr lang="cs-CZ" sz="2400" b="1" dirty="0" smtClean="0">
                <a:solidFill>
                  <a:srgbClr val="FF0000"/>
                </a:solidFill>
              </a:rPr>
              <a:t>38</a:t>
            </a:r>
            <a:r>
              <a:rPr lang="cs-CZ" sz="2400" b="1" dirty="0" smtClean="0"/>
              <a:t> </a:t>
            </a:r>
          </a:p>
          <a:p>
            <a:endParaRPr lang="cs-CZ" sz="2400" b="1" dirty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  2    22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07904" y="3708461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3648356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54 - 45 = </a:t>
            </a:r>
            <a:r>
              <a:rPr lang="cs-CZ" sz="2400" b="1" dirty="0" smtClean="0">
                <a:solidFill>
                  <a:srgbClr val="FF0000"/>
                </a:solidFill>
              </a:rPr>
              <a:t>9 </a:t>
            </a:r>
          </a:p>
          <a:p>
            <a:endParaRPr lang="cs-CZ" sz="2400" b="1" dirty="0"/>
          </a:p>
          <a:p>
            <a:r>
              <a:rPr lang="cs-CZ" sz="2400" b="1" dirty="0" smtClean="0"/>
              <a:t>      </a:t>
            </a:r>
            <a:r>
              <a:rPr lang="cs-CZ" sz="2400" b="1" dirty="0" smtClean="0">
                <a:solidFill>
                  <a:srgbClr val="FF0000"/>
                </a:solidFill>
              </a:rPr>
              <a:t>4   41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39335" y="3708461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6" name="TextovéPole 15"/>
          <p:cNvSpPr txBox="1"/>
          <p:nvPr/>
        </p:nvSpPr>
        <p:spPr>
          <a:xfrm>
            <a:off x="6339335" y="3648356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91 - 69 = </a:t>
            </a:r>
            <a:r>
              <a:rPr lang="cs-CZ" sz="2400" b="1" dirty="0" smtClean="0">
                <a:solidFill>
                  <a:srgbClr val="FF0000"/>
                </a:solidFill>
              </a:rPr>
              <a:t>21 </a:t>
            </a:r>
            <a:r>
              <a:rPr lang="cs-CZ" sz="2400" b="1" dirty="0" smtClean="0"/>
              <a:t> </a:t>
            </a:r>
          </a:p>
          <a:p>
            <a:endParaRPr lang="cs-CZ" sz="2400" b="1" dirty="0"/>
          </a:p>
          <a:p>
            <a:r>
              <a:rPr lang="cs-CZ" sz="2400" b="1" dirty="0" smtClean="0"/>
              <a:t>     </a:t>
            </a:r>
            <a:r>
              <a:rPr lang="cs-CZ" sz="2400" b="1" dirty="0" smtClean="0">
                <a:solidFill>
                  <a:srgbClr val="FF0000"/>
                </a:solidFill>
              </a:rPr>
              <a:t>1    68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971600" y="2209066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2148961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45 - 27 = 18 </a:t>
            </a:r>
          </a:p>
          <a:p>
            <a:endParaRPr lang="cs-CZ" sz="2400" b="1" dirty="0">
              <a:solidFill>
                <a:srgbClr val="C00000"/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      5   22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7130078" y="2536294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6908503" y="2536294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3707904" y="2209066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2" name="TextovéPole 21"/>
          <p:cNvSpPr txBox="1"/>
          <p:nvPr/>
        </p:nvSpPr>
        <p:spPr>
          <a:xfrm>
            <a:off x="3707904" y="2148961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5</a:t>
            </a:r>
            <a:r>
              <a:rPr lang="cs-CZ" sz="2400" b="1" dirty="0" smtClean="0"/>
              <a:t>5 - 38 = </a:t>
            </a:r>
            <a:r>
              <a:rPr lang="cs-CZ" sz="2400" b="1" dirty="0" smtClean="0">
                <a:solidFill>
                  <a:srgbClr val="FF0000"/>
                </a:solidFill>
              </a:rPr>
              <a:t>17  </a:t>
            </a:r>
          </a:p>
          <a:p>
            <a:endParaRPr lang="cs-CZ" sz="2400" b="1" dirty="0"/>
          </a:p>
          <a:p>
            <a:r>
              <a:rPr lang="cs-CZ" sz="2400" b="1" dirty="0" smtClean="0"/>
              <a:t>      </a:t>
            </a:r>
            <a:r>
              <a:rPr lang="cs-CZ" sz="2400" b="1" dirty="0" smtClean="0">
                <a:solidFill>
                  <a:srgbClr val="FF0000"/>
                </a:solidFill>
              </a:rPr>
              <a:t>5   33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339335" y="2209066"/>
            <a:ext cx="1728192" cy="108012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4" name="TextovéPole 23"/>
          <p:cNvSpPr txBox="1"/>
          <p:nvPr/>
        </p:nvSpPr>
        <p:spPr>
          <a:xfrm>
            <a:off x="6339335" y="2148961"/>
            <a:ext cx="17281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73 - 26 = </a:t>
            </a:r>
            <a:r>
              <a:rPr lang="cs-CZ" sz="2400" b="1" dirty="0" smtClean="0">
                <a:solidFill>
                  <a:srgbClr val="FF0000"/>
                </a:solidFill>
              </a:rPr>
              <a:t>47</a:t>
            </a:r>
            <a:r>
              <a:rPr lang="cs-CZ" sz="2400" b="1" dirty="0" smtClean="0"/>
              <a:t>  </a:t>
            </a:r>
          </a:p>
          <a:p>
            <a:endParaRPr lang="cs-CZ" sz="2400" b="1" dirty="0"/>
          </a:p>
          <a:p>
            <a:r>
              <a:rPr lang="cs-CZ" sz="2400" b="1" dirty="0" smtClean="0"/>
              <a:t>      </a:t>
            </a:r>
            <a:r>
              <a:rPr lang="cs-CZ" sz="2400" b="1" dirty="0" smtClean="0">
                <a:solidFill>
                  <a:srgbClr val="FF0000"/>
                </a:solidFill>
              </a:rPr>
              <a:t>3   23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1762343" y="2568321"/>
            <a:ext cx="216024" cy="425661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1540768" y="2553572"/>
            <a:ext cx="214679" cy="425661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498647" y="2568320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4277072" y="2553571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1718810" y="4050438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1497235" y="4035689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4505543" y="4038179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4283968" y="4023430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7095419" y="4023429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>
            <a:off x="6873844" y="4008680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7203431" y="5628436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>
            <a:off x="6981856" y="5613687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4572000" y="5613686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4350425" y="5598937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1835696" y="5657167"/>
            <a:ext cx="216024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1614121" y="5642418"/>
            <a:ext cx="214679" cy="42566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624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0662" y="241613"/>
            <a:ext cx="8712968" cy="6480720"/>
          </a:xfrm>
          <a:prstGeom prst="rect">
            <a:avLst/>
          </a:prstGeom>
          <a:solidFill>
            <a:srgbClr val="BCE292"/>
          </a:solidFill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10" descr="C:\Users\Uzlíková\AppData\Local\Microsoft\Windows\Temporary Internet Files\Content.IE5\4IS3LJ0J\MC9004380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608609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1" descr="C:\Users\Uzlíková\AppData\Local\Microsoft\Windows\Temporary Internet Files\Content.IE5\GFOPX8EN\MC9001929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66" y="2705181"/>
            <a:ext cx="1048931" cy="67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Uzlíková\AppData\Local\Microsoft\Windows\Temporary Internet Files\Content.IE5\U5BWUOGB\MC9001929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62950"/>
            <a:ext cx="958237" cy="68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Uzlíková\AppData\Local\Microsoft\Windows\Temporary Internet Files\Content.IE5\A9R68WY4\MC9001929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10" y="5855052"/>
            <a:ext cx="1162031" cy="59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5" descr="C:\Users\Uzlíková\AppData\Local\Microsoft\Windows\Temporary Internet Files\Content.IE5\X23NRNFV\MC900192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527802"/>
            <a:ext cx="895634" cy="84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6" descr="C:\Users\Uzlíková\AppData\Local\Microsoft\Windows\Temporary Internet Files\Content.IE5\A9R68WY4\MC9001929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0818" y="3480820"/>
            <a:ext cx="1010454" cy="89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7" descr="C:\Users\Uzlíková\AppData\Local\Microsoft\Windows\Temporary Internet Files\Content.IE5\U5BWUOGB\MC9001929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569" y="4545680"/>
            <a:ext cx="1017152" cy="887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9" descr="C:\Users\Uzlíková\AppData\Local\Microsoft\Windows\Temporary Internet Files\Content.IE5\U5BWUOGB\MC9000839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0818" y="5556015"/>
            <a:ext cx="967642" cy="89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0" descr="C:\Users\Uzlíková\AppData\Local\Microsoft\Windows\Temporary Internet Files\Content.IE5\2NC8W7KR\MC90008405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569" y="1695489"/>
            <a:ext cx="1183666" cy="832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1" descr="C:\Users\Uzlíková\AppData\Local\Microsoft\Windows\Temporary Internet Files\Content.IE5\KLJ41I51\MC90008396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533"/>
            <a:ext cx="1061309" cy="77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4197355" y="2018953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4197355" y="3938020"/>
            <a:ext cx="914400" cy="9144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197355" y="5745653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282955" y="4774551"/>
            <a:ext cx="914400" cy="914400"/>
          </a:xfrm>
          <a:prstGeom prst="ellipse">
            <a:avLst/>
          </a:prstGeom>
          <a:solidFill>
            <a:srgbClr val="FF3399"/>
          </a:solidFill>
          <a:ln>
            <a:solidFill>
              <a:srgbClr val="FF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4989423" y="3019849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4654555" y="2562649"/>
            <a:ext cx="914400" cy="914400"/>
          </a:xfrm>
          <a:prstGeom prst="arc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15853331">
            <a:off x="4610851" y="3447076"/>
            <a:ext cx="914400" cy="914400"/>
          </a:xfrm>
          <a:prstGeom prst="arc">
            <a:avLst>
              <a:gd name="adj1" fmla="val 16200000"/>
              <a:gd name="adj2" fmla="val 21371156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6218562">
            <a:off x="3843886" y="4317350"/>
            <a:ext cx="914400" cy="914400"/>
          </a:xfrm>
          <a:prstGeom prst="arc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2162411">
            <a:off x="3740154" y="5467740"/>
            <a:ext cx="914400" cy="914400"/>
          </a:xfrm>
          <a:prstGeom prst="arc">
            <a:avLst>
              <a:gd name="adj1" fmla="val 14696930"/>
              <a:gd name="adj2" fmla="val 701642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>
            <a:off x="369527" y="203918"/>
            <a:ext cx="8280920" cy="1520409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529767" y="21990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Doveď motýla ke květu.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4" name="Picture 22" descr="C:\Users\Uzlíková\AppData\Local\Microsoft\Windows\Temporary Internet Files\Content.IE5\A9R68WY4\MP90044486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193" y="720496"/>
            <a:ext cx="1067857" cy="82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1656413" y="5855053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672869" y="4837140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656413" y="3799110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656413" y="2813693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629541" y="1854966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300192" y="1905489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315784" y="4783214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300192" y="3810099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300192" y="2813693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344696" y="5741880"/>
            <a:ext cx="914400" cy="4123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616607" y="1854966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55- 28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616607" y="2790506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63- 15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600151" y="3786912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92- 36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616607" y="4794140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3- </a:t>
            </a:r>
            <a:r>
              <a:rPr lang="cs-CZ" sz="2400" dirty="0"/>
              <a:t>4</a:t>
            </a:r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630708" y="5865979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98- 23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232602" y="1905489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53- 19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243930" y="2789016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91- 16 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243930" y="3805785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74- 18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77970" y="4744787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42-15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13944" y="5695957"/>
            <a:ext cx="1026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</a:t>
            </a:r>
            <a:r>
              <a:rPr lang="cs-CZ" sz="2400" dirty="0"/>
              <a:t>5</a:t>
            </a:r>
            <a:r>
              <a:rPr lang="cs-CZ" sz="2400" dirty="0" smtClean="0"/>
              <a:t>- 37</a:t>
            </a:r>
            <a:endParaRPr lang="cs-CZ" sz="2400" dirty="0"/>
          </a:p>
        </p:txBody>
      </p:sp>
      <p:cxnSp>
        <p:nvCxnSpPr>
          <p:cNvPr id="45" name="Přímá spojnice se šipkou 44"/>
          <p:cNvCxnSpPr>
            <a:stCxn id="43" idx="1"/>
          </p:cNvCxnSpPr>
          <p:nvPr/>
        </p:nvCxnSpPr>
        <p:spPr>
          <a:xfrm flipH="1" flipV="1">
            <a:off x="5116641" y="4600771"/>
            <a:ext cx="1161329" cy="374849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4315273" y="4143571"/>
            <a:ext cx="688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27</a:t>
            </a:r>
          </a:p>
        </p:txBody>
      </p:sp>
      <p:cxnSp>
        <p:nvCxnSpPr>
          <p:cNvPr id="47" name="Přímá spojnice se šipkou 46"/>
          <p:cNvCxnSpPr>
            <a:stCxn id="35" idx="3"/>
          </p:cNvCxnSpPr>
          <p:nvPr/>
        </p:nvCxnSpPr>
        <p:spPr>
          <a:xfrm>
            <a:off x="2643530" y="2085799"/>
            <a:ext cx="1657556" cy="1919467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stCxn id="28" idx="3"/>
          </p:cNvCxnSpPr>
          <p:nvPr/>
        </p:nvCxnSpPr>
        <p:spPr>
          <a:xfrm>
            <a:off x="2570813" y="3019849"/>
            <a:ext cx="2453533" cy="33057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156010" y="3151587"/>
            <a:ext cx="688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48</a:t>
            </a:r>
          </a:p>
        </p:txBody>
      </p:sp>
      <p:cxnSp>
        <p:nvCxnSpPr>
          <p:cNvPr id="50" name="Přímá spojnice se šipkou 49"/>
          <p:cNvCxnSpPr/>
          <p:nvPr/>
        </p:nvCxnSpPr>
        <p:spPr>
          <a:xfrm flipH="1" flipV="1">
            <a:off x="5600884" y="3975386"/>
            <a:ext cx="677086" cy="187966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4336009" y="2214543"/>
            <a:ext cx="688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34</a:t>
            </a:r>
          </a:p>
        </p:txBody>
      </p:sp>
      <p:cxnSp>
        <p:nvCxnSpPr>
          <p:cNvPr id="52" name="Přímá spojnice se šipkou 51"/>
          <p:cNvCxnSpPr>
            <a:endCxn id="40" idx="1"/>
          </p:cNvCxnSpPr>
          <p:nvPr/>
        </p:nvCxnSpPr>
        <p:spPr>
          <a:xfrm flipV="1">
            <a:off x="5117622" y="2136322"/>
            <a:ext cx="1114980" cy="22014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>
            <a:endCxn id="13" idx="3"/>
          </p:cNvCxnSpPr>
          <p:nvPr/>
        </p:nvCxnSpPr>
        <p:spPr>
          <a:xfrm flipV="1">
            <a:off x="2591897" y="2799442"/>
            <a:ext cx="1739369" cy="219213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>
            <a:stCxn id="16" idx="1"/>
            <a:endCxn id="27" idx="3"/>
          </p:cNvCxnSpPr>
          <p:nvPr/>
        </p:nvCxnSpPr>
        <p:spPr>
          <a:xfrm flipH="1" flipV="1">
            <a:off x="2570813" y="4005266"/>
            <a:ext cx="846053" cy="903196"/>
          </a:xfrm>
          <a:prstGeom prst="straightConnector1">
            <a:avLst/>
          </a:prstGeom>
          <a:ln w="38100">
            <a:solidFill>
              <a:srgbClr val="FF33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V="1">
            <a:off x="4176023" y="4143571"/>
            <a:ext cx="2124169" cy="1059886"/>
          </a:xfrm>
          <a:prstGeom prst="straightConnector1">
            <a:avLst/>
          </a:prstGeom>
          <a:ln w="38100">
            <a:solidFill>
              <a:srgbClr val="FF3399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15" idx="2"/>
          </p:cNvCxnSpPr>
          <p:nvPr/>
        </p:nvCxnSpPr>
        <p:spPr>
          <a:xfrm flipH="1">
            <a:off x="2570813" y="6202853"/>
            <a:ext cx="1626542" cy="0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3404778" y="4964941"/>
            <a:ext cx="688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56</a:t>
            </a:r>
          </a:p>
        </p:txBody>
      </p:sp>
      <p:cxnSp>
        <p:nvCxnSpPr>
          <p:cNvPr id="58" name="Přímá spojnice se šipkou 57"/>
          <p:cNvCxnSpPr>
            <a:stCxn id="15" idx="7"/>
          </p:cNvCxnSpPr>
          <p:nvPr/>
        </p:nvCxnSpPr>
        <p:spPr>
          <a:xfrm flipV="1">
            <a:off x="4977844" y="3180418"/>
            <a:ext cx="1300126" cy="2699146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4356750" y="5892582"/>
            <a:ext cx="688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75</a:t>
            </a:r>
          </a:p>
        </p:txBody>
      </p:sp>
    </p:spTree>
    <p:extLst>
      <p:ext uri="{BB962C8B-B14F-4D97-AF65-F5344CB8AC3E}">
        <p14:creationId xmlns:p14="http://schemas.microsoft.com/office/powerpoint/2010/main" val="561722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64807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75304" y="455374"/>
            <a:ext cx="8154243" cy="57606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2199" y="455374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OPIŠ SLOUPEČKY  DO SEŠITU A VYPOČÍTEJ.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9283" y="1620837"/>
            <a:ext cx="2304256" cy="170645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51263" y="1567772"/>
            <a:ext cx="2304256" cy="1720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23299" y="1606965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1633320"/>
            <a:ext cx="20162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85 – 28 = </a:t>
            </a:r>
            <a:r>
              <a:rPr lang="cs-CZ" sz="2400" b="1" dirty="0" smtClean="0">
                <a:solidFill>
                  <a:srgbClr val="FF0000"/>
                </a:solidFill>
              </a:rPr>
              <a:t>57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53 – 36 = </a:t>
            </a:r>
            <a:r>
              <a:rPr lang="cs-CZ" sz="2400" b="1" dirty="0" smtClean="0">
                <a:solidFill>
                  <a:srgbClr val="FF0000"/>
                </a:solidFill>
              </a:rPr>
              <a:t>17</a:t>
            </a:r>
          </a:p>
          <a:p>
            <a:r>
              <a:rPr lang="cs-CZ" sz="2400" b="1" dirty="0"/>
              <a:t>6</a:t>
            </a:r>
            <a:r>
              <a:rPr lang="cs-CZ" sz="2400" b="1" dirty="0" smtClean="0"/>
              <a:t>7 – 49 = </a:t>
            </a:r>
            <a:r>
              <a:rPr lang="cs-CZ" sz="2400" b="1" dirty="0" smtClean="0">
                <a:solidFill>
                  <a:srgbClr val="FF0000"/>
                </a:solidFill>
              </a:rPr>
              <a:t>18</a:t>
            </a:r>
          </a:p>
          <a:p>
            <a:r>
              <a:rPr lang="cs-CZ" sz="2400" b="1" dirty="0" smtClean="0"/>
              <a:t>82 – 67 = </a:t>
            </a:r>
            <a:r>
              <a:rPr lang="cs-CZ" sz="2400" b="1" dirty="0" smtClean="0">
                <a:solidFill>
                  <a:srgbClr val="FF0000"/>
                </a:solidFill>
              </a:rPr>
              <a:t>15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95279" y="1606610"/>
            <a:ext cx="20162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67 – 39 = </a:t>
            </a:r>
            <a:r>
              <a:rPr lang="cs-CZ" sz="2400" b="1" dirty="0" smtClean="0">
                <a:solidFill>
                  <a:srgbClr val="FF0000"/>
                </a:solidFill>
              </a:rPr>
              <a:t>28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45 – 27 = </a:t>
            </a:r>
            <a:r>
              <a:rPr lang="cs-CZ" sz="2400" b="1" dirty="0" smtClean="0">
                <a:solidFill>
                  <a:srgbClr val="FF0000"/>
                </a:solidFill>
              </a:rPr>
              <a:t>18</a:t>
            </a:r>
          </a:p>
          <a:p>
            <a:r>
              <a:rPr lang="cs-CZ" sz="2400" b="1" dirty="0" smtClean="0"/>
              <a:t>92 – 63 = </a:t>
            </a:r>
            <a:r>
              <a:rPr lang="cs-CZ" sz="2400" b="1" dirty="0" smtClean="0">
                <a:solidFill>
                  <a:srgbClr val="FF0000"/>
                </a:solidFill>
              </a:rPr>
              <a:t>29</a:t>
            </a:r>
          </a:p>
          <a:p>
            <a:r>
              <a:rPr lang="cs-CZ" sz="2400" b="1" dirty="0" smtClean="0"/>
              <a:t>43 – 18 = </a:t>
            </a:r>
            <a:r>
              <a:rPr lang="cs-CZ" sz="2400" b="1" dirty="0" smtClean="0">
                <a:solidFill>
                  <a:srgbClr val="FF0000"/>
                </a:solidFill>
              </a:rPr>
              <a:t>25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pic>
        <p:nvPicPr>
          <p:cNvPr id="10" name="Picture 5" descr="C:\Users\Uzlíková\AppData\Local\Microsoft\Windows\Temporary Internet Files\Content.IE5\A9R68WY4\MC900432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613" y="1564460"/>
            <a:ext cx="556766" cy="124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Uzlíková\AppData\Local\Microsoft\Windows\Temporary Internet Files\Content.IE5\GFOPX8EN\MC900412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613" y="4873774"/>
            <a:ext cx="770092" cy="105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66229" y="4221088"/>
            <a:ext cx="2304256" cy="1706453"/>
          </a:xfrm>
          <a:prstGeom prst="rect">
            <a:avLst/>
          </a:prstGeom>
          <a:solidFill>
            <a:srgbClr val="FFECAF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61627" y="4221088"/>
            <a:ext cx="2304256" cy="1706453"/>
          </a:xfrm>
          <a:prstGeom prst="rect">
            <a:avLst/>
          </a:prstGeom>
          <a:solidFill>
            <a:srgbClr val="FFECAF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109299" y="3060848"/>
            <a:ext cx="2808312" cy="142045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81307" y="3072526"/>
            <a:ext cx="28803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Máš vše správně? Odkryj čtverec a hádej pohádku.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0245" y="4289484"/>
            <a:ext cx="20162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34 – 15 = </a:t>
            </a:r>
            <a:r>
              <a:rPr lang="cs-CZ" sz="2400" b="1" dirty="0" smtClean="0">
                <a:solidFill>
                  <a:srgbClr val="FF0000"/>
                </a:solidFill>
              </a:rPr>
              <a:t>19 </a:t>
            </a:r>
          </a:p>
          <a:p>
            <a:r>
              <a:rPr lang="cs-CZ" sz="2400" b="1" dirty="0" smtClean="0"/>
              <a:t>75 – 59 = </a:t>
            </a:r>
            <a:r>
              <a:rPr lang="cs-CZ" sz="2400" b="1" dirty="0" smtClean="0">
                <a:solidFill>
                  <a:srgbClr val="FF0000"/>
                </a:solidFill>
              </a:rPr>
              <a:t>16</a:t>
            </a:r>
          </a:p>
          <a:p>
            <a:r>
              <a:rPr lang="cs-CZ" sz="2400" b="1" dirty="0" smtClean="0"/>
              <a:t>81 – 36 = </a:t>
            </a:r>
            <a:r>
              <a:rPr lang="cs-CZ" sz="2400" b="1" dirty="0" smtClean="0">
                <a:solidFill>
                  <a:srgbClr val="FF0000"/>
                </a:solidFill>
              </a:rPr>
              <a:t>45</a:t>
            </a:r>
          </a:p>
          <a:p>
            <a:r>
              <a:rPr lang="cs-CZ" sz="2400" b="1" dirty="0" smtClean="0"/>
              <a:t>52 – 27 = </a:t>
            </a:r>
            <a:r>
              <a:rPr lang="cs-CZ" sz="2400" b="1" dirty="0" smtClean="0">
                <a:solidFill>
                  <a:srgbClr val="FF0000"/>
                </a:solidFill>
              </a:rPr>
              <a:t>25</a:t>
            </a:r>
            <a:r>
              <a:rPr lang="cs-CZ" sz="2400" b="1" dirty="0" smtClean="0"/>
              <a:t> 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05643" y="4305398"/>
            <a:ext cx="20162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65 – 38 = </a:t>
            </a:r>
            <a:r>
              <a:rPr lang="cs-CZ" sz="2400" b="1" dirty="0" smtClean="0">
                <a:solidFill>
                  <a:srgbClr val="FF0000"/>
                </a:solidFill>
              </a:rPr>
              <a:t>27 </a:t>
            </a:r>
          </a:p>
          <a:p>
            <a:r>
              <a:rPr lang="cs-CZ" sz="2400" b="1" dirty="0" smtClean="0"/>
              <a:t>33 – 17 = </a:t>
            </a:r>
            <a:r>
              <a:rPr lang="cs-CZ" sz="2400" b="1" dirty="0" smtClean="0">
                <a:solidFill>
                  <a:srgbClr val="FF0000"/>
                </a:solidFill>
              </a:rPr>
              <a:t>16</a:t>
            </a:r>
          </a:p>
          <a:p>
            <a:r>
              <a:rPr lang="cs-CZ" sz="2400" b="1" dirty="0" smtClean="0"/>
              <a:t>91 – 64 = </a:t>
            </a:r>
            <a:r>
              <a:rPr lang="cs-CZ" sz="2400" b="1" dirty="0" smtClean="0">
                <a:solidFill>
                  <a:srgbClr val="FF0000"/>
                </a:solidFill>
              </a:rPr>
              <a:t>27</a:t>
            </a:r>
          </a:p>
          <a:p>
            <a:r>
              <a:rPr lang="cs-CZ" sz="2400" b="1" dirty="0" smtClean="0"/>
              <a:t>46 – 29 = </a:t>
            </a:r>
            <a:r>
              <a:rPr lang="cs-CZ" sz="2400" b="1" dirty="0" smtClean="0">
                <a:solidFill>
                  <a:srgbClr val="FF0000"/>
                </a:solidFill>
              </a:rPr>
              <a:t>17</a:t>
            </a:r>
            <a:r>
              <a:rPr lang="cs-CZ" sz="2400" b="1" dirty="0" smtClean="0"/>
              <a:t>  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3885178" y="1567785"/>
            <a:ext cx="1237460" cy="124629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33696" y="4681242"/>
            <a:ext cx="1237460" cy="124629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126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474</Words>
  <Application>Microsoft Office PowerPoint</Application>
  <PresentationFormat>Předvádění na obrazovce (4:3)</PresentationFormat>
  <Paragraphs>150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18</cp:revision>
  <dcterms:created xsi:type="dcterms:W3CDTF">2012-08-09T21:20:22Z</dcterms:created>
  <dcterms:modified xsi:type="dcterms:W3CDTF">2012-09-15T20:50:43Z</dcterms:modified>
</cp:coreProperties>
</file>