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9" r:id="rId3"/>
    <p:sldId id="261" r:id="rId4"/>
    <p:sldId id="264" r:id="rId5"/>
    <p:sldId id="268" r:id="rId6"/>
    <p:sldId id="262" r:id="rId7"/>
    <p:sldId id="265" r:id="rId8"/>
    <p:sldId id="267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E40"/>
    <a:srgbClr val="00EA6A"/>
    <a:srgbClr val="FF99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VY_42_INOVACE_27_JSEM ŠIKULA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Jsem šikula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VY_42_INOVACE_27_JSEM ŠIKULA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Jsem šikula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6766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Zábavné příklady na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odčítání v oboru 0-100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Využití jako soutěž jednotlivců, skupinová práce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tužka,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4807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2780927"/>
            <a:ext cx="2232248" cy="44223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2797176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342861" y="2808586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63688" y="2797175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42473" y="2797176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7504" y="2780927"/>
            <a:ext cx="244831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          4           11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381266" y="6012047"/>
            <a:ext cx="2232248" cy="44223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813314" y="6028296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56583" y="6039706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77410" y="6028295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56195" y="6028296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81226" y="6012047"/>
            <a:ext cx="228873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4     9           8    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6399853" y="2775118"/>
            <a:ext cx="2232248" cy="44223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831901" y="2791367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275170" y="2802777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695997" y="2791366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174782" y="2791367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399813" y="2775118"/>
            <a:ext cx="234291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     3           6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6455144" y="6099789"/>
            <a:ext cx="2232248" cy="442237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6887192" y="6116038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330461" y="6127448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751288" y="6116037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230073" y="6116038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455104" y="6099789"/>
            <a:ext cx="241935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6</a:t>
            </a:r>
            <a:r>
              <a:rPr lang="cs-CZ" sz="2400" b="1" dirty="0" smtClean="0"/>
              <a:t>           7          15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704832" y="2331869"/>
            <a:ext cx="1766837" cy="44223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167573" y="2327943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10842" y="2339353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31669" y="2327942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63885" y="2312441"/>
            <a:ext cx="1766837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9</a:t>
            </a:r>
            <a:r>
              <a:rPr lang="cs-CZ" sz="2400" b="1" dirty="0" smtClean="0"/>
              <a:t>           5</a:t>
            </a:r>
            <a:endParaRPr lang="cs-CZ" sz="2400" b="1" dirty="0"/>
          </a:p>
        </p:txBody>
      </p:sp>
      <p:sp>
        <p:nvSpPr>
          <p:cNvPr id="32" name="Obdélník 31"/>
          <p:cNvSpPr/>
          <p:nvPr/>
        </p:nvSpPr>
        <p:spPr>
          <a:xfrm>
            <a:off x="642172" y="5549635"/>
            <a:ext cx="1766837" cy="44223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1045860" y="5565884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489129" y="5577294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909956" y="5565883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67544" y="5550382"/>
            <a:ext cx="1941465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10  </a:t>
            </a:r>
            <a:endParaRPr lang="cs-CZ" sz="2400" b="1" dirty="0"/>
          </a:p>
        </p:txBody>
      </p:sp>
      <p:sp>
        <p:nvSpPr>
          <p:cNvPr id="37" name="Obdélník 36"/>
          <p:cNvSpPr/>
          <p:nvPr/>
        </p:nvSpPr>
        <p:spPr>
          <a:xfrm>
            <a:off x="6601687" y="2311693"/>
            <a:ext cx="1766837" cy="44223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7005375" y="2327942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448644" y="2339352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869471" y="2327941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6601687" y="2312440"/>
            <a:ext cx="1766837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9              </a:t>
            </a:r>
            <a:endParaRPr lang="cs-CZ" sz="2400" b="1" dirty="0"/>
          </a:p>
        </p:txBody>
      </p:sp>
      <p:sp>
        <p:nvSpPr>
          <p:cNvPr id="42" name="Obdélník 41"/>
          <p:cNvSpPr/>
          <p:nvPr/>
        </p:nvSpPr>
        <p:spPr>
          <a:xfrm>
            <a:off x="6697127" y="5644596"/>
            <a:ext cx="1766837" cy="442237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7100815" y="5660845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544084" y="5672255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964911" y="5660844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697127" y="5645343"/>
            <a:ext cx="1766837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12        9                      </a:t>
            </a:r>
            <a:endParaRPr lang="cs-CZ" sz="2400" b="1" dirty="0"/>
          </a:p>
        </p:txBody>
      </p:sp>
      <p:sp>
        <p:nvSpPr>
          <p:cNvPr id="47" name="Obdélník 46"/>
          <p:cNvSpPr/>
          <p:nvPr/>
        </p:nvSpPr>
        <p:spPr>
          <a:xfrm>
            <a:off x="986774" y="1879216"/>
            <a:ext cx="1250006" cy="4349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1374817" y="1860528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818086" y="1871938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971129" y="1879216"/>
            <a:ext cx="1265651" cy="46166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</a:t>
            </a:r>
            <a:endParaRPr lang="cs-CZ" sz="2400" b="1" dirty="0"/>
          </a:p>
        </p:txBody>
      </p:sp>
      <p:sp>
        <p:nvSpPr>
          <p:cNvPr id="51" name="Obdélník 50"/>
          <p:cNvSpPr/>
          <p:nvPr/>
        </p:nvSpPr>
        <p:spPr>
          <a:xfrm>
            <a:off x="908410" y="5081813"/>
            <a:ext cx="1250006" cy="43495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1296453" y="5063125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739722" y="5074535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642173" y="5081813"/>
            <a:ext cx="188855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21                 </a:t>
            </a:r>
            <a:endParaRPr lang="cs-CZ" sz="2400" b="1" dirty="0"/>
          </a:p>
        </p:txBody>
      </p:sp>
      <p:sp>
        <p:nvSpPr>
          <p:cNvPr id="55" name="Obdélník 54"/>
          <p:cNvSpPr/>
          <p:nvPr/>
        </p:nvSpPr>
        <p:spPr>
          <a:xfrm>
            <a:off x="6930990" y="5210590"/>
            <a:ext cx="1250006" cy="43495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6" name="Přímá spojnice 55"/>
          <p:cNvCxnSpPr/>
          <p:nvPr/>
        </p:nvCxnSpPr>
        <p:spPr>
          <a:xfrm>
            <a:off x="7319033" y="5191902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762302" y="5203312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6915345" y="5210590"/>
            <a:ext cx="1265651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</a:t>
            </a:r>
            <a:endParaRPr lang="cs-CZ" sz="2400" b="1" dirty="0"/>
          </a:p>
        </p:txBody>
      </p:sp>
      <p:sp>
        <p:nvSpPr>
          <p:cNvPr id="59" name="Obdélník 58"/>
          <p:cNvSpPr/>
          <p:nvPr/>
        </p:nvSpPr>
        <p:spPr>
          <a:xfrm>
            <a:off x="6867924" y="1850028"/>
            <a:ext cx="1250006" cy="43495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0" name="Přímá spojnice 59"/>
          <p:cNvCxnSpPr/>
          <p:nvPr/>
        </p:nvCxnSpPr>
        <p:spPr>
          <a:xfrm>
            <a:off x="7255967" y="1831340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7699236" y="1842750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6852279" y="1850028"/>
            <a:ext cx="1265651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26                 </a:t>
            </a:r>
            <a:endParaRPr lang="cs-CZ" sz="2400" b="1" dirty="0"/>
          </a:p>
        </p:txBody>
      </p:sp>
      <p:sp>
        <p:nvSpPr>
          <p:cNvPr id="63" name="Obdélník 62"/>
          <p:cNvSpPr/>
          <p:nvPr/>
        </p:nvSpPr>
        <p:spPr>
          <a:xfrm>
            <a:off x="7050751" y="1396346"/>
            <a:ext cx="795786" cy="43495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7403267" y="1377658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7025165" y="1367943"/>
            <a:ext cx="846958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1129867" y="4623415"/>
            <a:ext cx="795786" cy="43495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7" name="Přímá spojnice 66"/>
          <p:cNvCxnSpPr/>
          <p:nvPr/>
        </p:nvCxnSpPr>
        <p:spPr>
          <a:xfrm>
            <a:off x="1482383" y="4604727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délník 67"/>
          <p:cNvSpPr/>
          <p:nvPr/>
        </p:nvSpPr>
        <p:spPr>
          <a:xfrm>
            <a:off x="7191523" y="4758640"/>
            <a:ext cx="795786" cy="43495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9" name="Přímá spojnice 68"/>
          <p:cNvCxnSpPr/>
          <p:nvPr/>
        </p:nvCxnSpPr>
        <p:spPr>
          <a:xfrm>
            <a:off x="7544039" y="4739952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7140350" y="4730237"/>
            <a:ext cx="97757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</a:t>
            </a:r>
            <a:endParaRPr lang="cs-CZ" sz="2400" b="1" dirty="0"/>
          </a:p>
        </p:txBody>
      </p:sp>
      <p:sp>
        <p:nvSpPr>
          <p:cNvPr id="71" name="Obdélník 70"/>
          <p:cNvSpPr/>
          <p:nvPr/>
        </p:nvSpPr>
        <p:spPr>
          <a:xfrm>
            <a:off x="7243706" y="931972"/>
            <a:ext cx="452291" cy="43495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1326938" y="4160053"/>
            <a:ext cx="452291" cy="43495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340611" y="4304993"/>
            <a:ext cx="452291" cy="43495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349633" y="4278287"/>
            <a:ext cx="66326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</a:t>
            </a:r>
            <a:endParaRPr lang="cs-CZ" sz="2400" b="1" dirty="0"/>
          </a:p>
        </p:txBody>
      </p:sp>
      <p:sp>
        <p:nvSpPr>
          <p:cNvPr id="75" name="Obdélník 74"/>
          <p:cNvSpPr/>
          <p:nvPr/>
        </p:nvSpPr>
        <p:spPr>
          <a:xfrm>
            <a:off x="1187230" y="1433582"/>
            <a:ext cx="795786" cy="4349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76" name="Přímá spojnice 75"/>
          <p:cNvCxnSpPr/>
          <p:nvPr/>
        </p:nvCxnSpPr>
        <p:spPr>
          <a:xfrm>
            <a:off x="1539746" y="1414894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1045860" y="1405179"/>
            <a:ext cx="96274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</a:t>
            </a:r>
            <a:endParaRPr lang="cs-CZ" sz="2400" b="1" dirty="0"/>
          </a:p>
        </p:txBody>
      </p:sp>
      <p:sp>
        <p:nvSpPr>
          <p:cNvPr id="78" name="Obdélník 77"/>
          <p:cNvSpPr/>
          <p:nvPr/>
        </p:nvSpPr>
        <p:spPr>
          <a:xfrm>
            <a:off x="1380185" y="969208"/>
            <a:ext cx="452291" cy="4349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389207" y="942502"/>
            <a:ext cx="52074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</a:t>
            </a:r>
            <a:endParaRPr lang="cs-CZ" sz="2400" b="1" dirty="0"/>
          </a:p>
        </p:txBody>
      </p:sp>
      <p:sp>
        <p:nvSpPr>
          <p:cNvPr id="80" name="Šestiúhelník 79"/>
          <p:cNvSpPr/>
          <p:nvPr/>
        </p:nvSpPr>
        <p:spPr>
          <a:xfrm>
            <a:off x="3059833" y="2753930"/>
            <a:ext cx="3395272" cy="1976308"/>
          </a:xfrm>
          <a:prstGeom prst="hexagon">
            <a:avLst/>
          </a:prstGeom>
          <a:solidFill>
            <a:srgbClr val="FF99FF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UMÍŠ    ŘEŠIT ČÍSELNÉ PYRAMIDY </a:t>
            </a:r>
            <a:r>
              <a:rPr lang="cs-CZ" sz="3200" b="1" dirty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sz="3200" dirty="0"/>
          </a:p>
        </p:txBody>
      </p:sp>
      <p:pic>
        <p:nvPicPr>
          <p:cNvPr id="1027" name="Picture 3" descr="C:\Users\Uzlíková\AppData\Local\Microsoft\Windows\Temporary Internet Files\Content.IE5\GFOPX8EN\MP900400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174" y="620940"/>
            <a:ext cx="2444589" cy="195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U5BWUOGB\MP9004007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108" y="4891967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54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640960" cy="6336704"/>
          </a:xfrm>
          <a:prstGeom prst="rect">
            <a:avLst/>
          </a:prstGeom>
          <a:solidFill>
            <a:schemeClr val="accent1">
              <a:lumMod val="75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 rot="4537122">
            <a:off x="6123326" y="3462444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39682" y="1251245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8"/>
            </a:pPr>
            <a:r>
              <a:rPr lang="cs-CZ" sz="2400" b="1" dirty="0" smtClean="0"/>
              <a:t>     24 = 42</a:t>
            </a:r>
          </a:p>
          <a:p>
            <a:pPr marL="342900" indent="-342900">
              <a:buAutoNum type="arabicPlain" startAt="35"/>
            </a:pPr>
            <a:r>
              <a:rPr lang="cs-CZ" sz="2400" b="1" dirty="0" smtClean="0"/>
              <a:t>     21 = 14</a:t>
            </a:r>
          </a:p>
          <a:p>
            <a:pPr marL="342900" indent="-342900">
              <a:buAutoNum type="arabicPlain" startAt="18"/>
            </a:pPr>
            <a:r>
              <a:rPr lang="cs-CZ" sz="2400" b="1" dirty="0" smtClean="0"/>
              <a:t>     13 = 31</a:t>
            </a:r>
          </a:p>
          <a:p>
            <a:r>
              <a:rPr lang="cs-CZ" sz="2400" b="1" dirty="0" smtClean="0"/>
              <a:t>44      36 =   8     </a:t>
            </a:r>
            <a:endParaRPr lang="cs-CZ" sz="2400" b="1" dirty="0"/>
          </a:p>
        </p:txBody>
      </p:sp>
      <p:sp>
        <p:nvSpPr>
          <p:cNvPr id="5" name="Mrak 4"/>
          <p:cNvSpPr/>
          <p:nvPr/>
        </p:nvSpPr>
        <p:spPr>
          <a:xfrm rot="4960913">
            <a:off x="5873611" y="294092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049993" y="898492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26     17  =  9</a:t>
            </a:r>
          </a:p>
          <a:p>
            <a:r>
              <a:rPr lang="cs-CZ" sz="2400" b="1" dirty="0" smtClean="0"/>
              <a:t>14     28  = 42</a:t>
            </a:r>
          </a:p>
          <a:p>
            <a:r>
              <a:rPr lang="cs-CZ" sz="2400" b="1" dirty="0" smtClean="0"/>
              <a:t>43     18  = 61 </a:t>
            </a:r>
          </a:p>
          <a:p>
            <a:r>
              <a:rPr lang="cs-CZ" sz="2400" b="1" dirty="0" smtClean="0"/>
              <a:t>37     19  = 18    </a:t>
            </a:r>
            <a:endParaRPr lang="cs-CZ" sz="2400" b="1" dirty="0"/>
          </a:p>
        </p:txBody>
      </p:sp>
      <p:sp>
        <p:nvSpPr>
          <p:cNvPr id="7" name="Mrak 6"/>
          <p:cNvSpPr/>
          <p:nvPr/>
        </p:nvSpPr>
        <p:spPr>
          <a:xfrm rot="4537122">
            <a:off x="791378" y="3573980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4537122">
            <a:off x="705858" y="739513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3059832" y="1860984"/>
            <a:ext cx="3240360" cy="3136032"/>
          </a:xfrm>
          <a:prstGeom prst="sun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61910" y="2828835"/>
            <a:ext cx="18362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DOPLŇ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+   -   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7716" y="1343913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8"/>
            </a:pPr>
            <a:r>
              <a:rPr lang="cs-CZ" sz="2400" b="1" dirty="0" smtClean="0"/>
              <a:t>     24 = 42</a:t>
            </a:r>
          </a:p>
          <a:p>
            <a:pPr marL="342900" indent="-342900">
              <a:buAutoNum type="arabicPlain" startAt="35"/>
            </a:pPr>
            <a:r>
              <a:rPr lang="cs-CZ" sz="2400" b="1" dirty="0" smtClean="0"/>
              <a:t>     21 = 14</a:t>
            </a:r>
          </a:p>
          <a:p>
            <a:pPr marL="342900" indent="-342900">
              <a:buAutoNum type="arabicPlain" startAt="18"/>
            </a:pPr>
            <a:r>
              <a:rPr lang="cs-CZ" sz="2400" b="1" dirty="0" smtClean="0"/>
              <a:t>     13 = 31</a:t>
            </a:r>
          </a:p>
          <a:p>
            <a:r>
              <a:rPr lang="cs-CZ" sz="2400" b="1" dirty="0" smtClean="0"/>
              <a:t>44      36 =   8    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59507" y="4196026"/>
            <a:ext cx="1959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     31 = 17</a:t>
            </a:r>
          </a:p>
          <a:p>
            <a:r>
              <a:rPr lang="cs-CZ" sz="2400" b="1" dirty="0" smtClean="0"/>
              <a:t>17     26 = 43</a:t>
            </a:r>
          </a:p>
          <a:p>
            <a:r>
              <a:rPr lang="cs-CZ" sz="2400" b="1" dirty="0" smtClean="0"/>
              <a:t>14     18 = 32</a:t>
            </a:r>
          </a:p>
          <a:p>
            <a:r>
              <a:rPr lang="cs-CZ" sz="2400" b="1" dirty="0" smtClean="0"/>
              <a:t>52     45 =   7   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4066844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8"/>
            </a:pPr>
            <a:r>
              <a:rPr lang="cs-CZ" sz="2400" b="1" dirty="0" smtClean="0"/>
              <a:t>      9 = 27</a:t>
            </a:r>
          </a:p>
          <a:p>
            <a:pPr marL="342900" indent="-342900">
              <a:buAutoNum type="arabicPlain" startAt="35"/>
            </a:pPr>
            <a:r>
              <a:rPr lang="cs-CZ" sz="2400" b="1" dirty="0" smtClean="0"/>
              <a:t>    12 = 23</a:t>
            </a:r>
          </a:p>
          <a:p>
            <a:r>
              <a:rPr lang="cs-CZ" sz="2400" b="1" dirty="0" smtClean="0"/>
              <a:t>23     17 =  6</a:t>
            </a:r>
          </a:p>
          <a:p>
            <a:r>
              <a:rPr lang="cs-CZ" sz="2400" b="1" dirty="0" smtClean="0"/>
              <a:t>29     19 = 48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06417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284" y="201134"/>
            <a:ext cx="8784976" cy="655272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Srdce 2"/>
          <p:cNvSpPr/>
          <p:nvPr/>
        </p:nvSpPr>
        <p:spPr>
          <a:xfrm rot="20313365">
            <a:off x="546448" y="574143"/>
            <a:ext cx="2880320" cy="2592288"/>
          </a:xfrm>
          <a:prstGeom prst="hear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 rot="20162314">
            <a:off x="416817" y="1109064"/>
            <a:ext cx="2808312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JSI ŠIKULA?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 rot="20071338">
            <a:off x="1734944" y="2022494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9919489">
            <a:off x="1756325" y="1903494"/>
            <a:ext cx="1346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JSI!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00932" y="800111"/>
            <a:ext cx="38164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E40"/>
                </a:solidFill>
              </a:rPr>
              <a:t>Myslím si číslo. Přičtu 8, odečtu 5 a dostanu  17.  Které číslo si myslím?</a:t>
            </a:r>
            <a:endParaRPr lang="cs-CZ" sz="2800" b="1" dirty="0">
              <a:solidFill>
                <a:srgbClr val="008E4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00932" y="628513"/>
            <a:ext cx="3672408" cy="1728192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3507171"/>
            <a:ext cx="25922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Myslím si číslo,    když   odečtu 9                     a přičtu 15           dostanu 28.             Které číslo si myslím?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7" y="3507172"/>
            <a:ext cx="2585349" cy="2677656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47351" y="3722615"/>
            <a:ext cx="38164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Myslím si číslo, když        k němu přidám  14          a uberu 25 dostanu 33.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>
                <a:solidFill>
                  <a:srgbClr val="0070C0"/>
                </a:solidFill>
              </a:rPr>
              <a:t>Které číslo si myslím?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47350" y="3652243"/>
            <a:ext cx="3592601" cy="1872209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704876" y="1086542"/>
            <a:ext cx="720080" cy="692497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83610" y="5838578"/>
            <a:ext cx="720080" cy="692497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788024" y="4499750"/>
            <a:ext cx="720080" cy="692497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39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4807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2780927"/>
            <a:ext cx="2232248" cy="44223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2797176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342861" y="2808586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63688" y="2797175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42473" y="2797176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7504" y="2780927"/>
            <a:ext cx="244831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8    </a:t>
            </a:r>
            <a:r>
              <a:rPr lang="cs-CZ" sz="2400" b="1" dirty="0" smtClean="0"/>
              <a:t>4</a:t>
            </a:r>
            <a:r>
              <a:rPr lang="cs-CZ" sz="2400" b="1" dirty="0" smtClean="0">
                <a:solidFill>
                  <a:srgbClr val="FF0000"/>
                </a:solidFill>
              </a:rPr>
              <a:t>    1    </a:t>
            </a:r>
            <a:r>
              <a:rPr lang="cs-CZ" sz="2400" b="1" dirty="0" smtClean="0"/>
              <a:t>11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381266" y="6012047"/>
            <a:ext cx="2232248" cy="44223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813314" y="6028296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56583" y="6039706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77410" y="6028295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56195" y="6028296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81226" y="6012047"/>
            <a:ext cx="228873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</a:t>
            </a:r>
            <a:r>
              <a:rPr lang="cs-CZ" sz="2400" b="1" dirty="0" smtClean="0">
                <a:solidFill>
                  <a:srgbClr val="FF0000"/>
                </a:solidFill>
              </a:rPr>
              <a:t>    </a:t>
            </a:r>
            <a:r>
              <a:rPr lang="cs-CZ" sz="2400" b="1" dirty="0" smtClean="0"/>
              <a:t> 9    </a:t>
            </a:r>
            <a:r>
              <a:rPr lang="cs-CZ" sz="2400" b="1" dirty="0" smtClean="0">
                <a:solidFill>
                  <a:srgbClr val="FF0000"/>
                </a:solidFill>
              </a:rPr>
              <a:t>2    </a:t>
            </a:r>
            <a:r>
              <a:rPr lang="cs-CZ" sz="2400" b="1" dirty="0" smtClean="0"/>
              <a:t>8 </a:t>
            </a:r>
            <a:r>
              <a:rPr lang="cs-CZ" sz="2400" b="1" dirty="0" smtClean="0">
                <a:solidFill>
                  <a:srgbClr val="FF0000"/>
                </a:solidFill>
              </a:rPr>
              <a:t>    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99853" y="2775118"/>
            <a:ext cx="2232248" cy="44223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831901" y="2791367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275170" y="2802777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695997" y="2791366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174782" y="2791367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399813" y="2775118"/>
            <a:ext cx="234291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     3    </a:t>
            </a:r>
            <a:r>
              <a:rPr lang="cs-CZ" sz="2400" b="1" dirty="0" smtClean="0">
                <a:solidFill>
                  <a:srgbClr val="FF0000"/>
                </a:solidFill>
              </a:rPr>
              <a:t>3     </a:t>
            </a:r>
            <a:r>
              <a:rPr lang="cs-CZ" sz="2400" b="1" dirty="0" smtClean="0"/>
              <a:t>6</a:t>
            </a:r>
            <a:r>
              <a:rPr lang="cs-CZ" sz="2400" b="1" dirty="0" smtClean="0">
                <a:solidFill>
                  <a:srgbClr val="FF0000"/>
                </a:solidFill>
              </a:rPr>
              <a:t>   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55144" y="6099789"/>
            <a:ext cx="2232248" cy="442237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6887192" y="6116038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330461" y="6127448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751288" y="6116037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230073" y="6116038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455104" y="6099789"/>
            <a:ext cx="2419354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6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6   </a:t>
            </a:r>
            <a:r>
              <a:rPr lang="cs-CZ" sz="2400" b="1" dirty="0" smtClean="0"/>
              <a:t> 7    </a:t>
            </a:r>
            <a:r>
              <a:rPr lang="cs-CZ" sz="2400" b="1" dirty="0" smtClean="0">
                <a:solidFill>
                  <a:srgbClr val="FF0000"/>
                </a:solidFill>
              </a:rPr>
              <a:t>2    </a:t>
            </a:r>
            <a:r>
              <a:rPr lang="cs-CZ" sz="2400" b="1" dirty="0" smtClean="0"/>
              <a:t>15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704832" y="2331869"/>
            <a:ext cx="1766837" cy="44223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167573" y="2327943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10842" y="2339353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31669" y="2327942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63885" y="2312441"/>
            <a:ext cx="1766837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9</a:t>
            </a:r>
            <a:r>
              <a:rPr lang="cs-CZ" sz="2400" b="1" dirty="0" smtClean="0">
                <a:solidFill>
                  <a:srgbClr val="FF0000"/>
                </a:solidFill>
              </a:rPr>
              <a:t>   12  </a:t>
            </a:r>
            <a:r>
              <a:rPr lang="cs-CZ" sz="2400" b="1" dirty="0" smtClean="0"/>
              <a:t> 5   </a:t>
            </a:r>
            <a:r>
              <a:rPr lang="cs-CZ" sz="2400" b="1" dirty="0" smtClean="0">
                <a:solidFill>
                  <a:srgbClr val="FF0000"/>
                </a:solidFill>
              </a:rPr>
              <a:t>12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2172" y="5549635"/>
            <a:ext cx="1766837" cy="44223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1045860" y="5565884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489129" y="5577294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909956" y="5565883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67544" y="5550382"/>
            <a:ext cx="1941465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13  11  </a:t>
            </a:r>
            <a:r>
              <a:rPr lang="cs-CZ" sz="2400" b="1" dirty="0" smtClean="0"/>
              <a:t>10</a:t>
            </a:r>
            <a:r>
              <a:rPr lang="cs-CZ" sz="2400" b="1" dirty="0" smtClean="0">
                <a:solidFill>
                  <a:srgbClr val="FF0000"/>
                </a:solidFill>
              </a:rPr>
              <a:t>  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601687" y="2311693"/>
            <a:ext cx="1766837" cy="442237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7005375" y="2327942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448644" y="2339352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869471" y="2327941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6601687" y="2312440"/>
            <a:ext cx="1766837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4    6    </a:t>
            </a:r>
            <a:r>
              <a:rPr lang="cs-CZ" sz="2400" b="1" dirty="0" smtClean="0"/>
              <a:t> 9  </a:t>
            </a:r>
            <a:r>
              <a:rPr lang="cs-CZ" sz="2400" b="1" dirty="0" smtClean="0">
                <a:solidFill>
                  <a:srgbClr val="FF0000"/>
                </a:solidFill>
              </a:rPr>
              <a:t>17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697127" y="5644596"/>
            <a:ext cx="1766837" cy="442237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7100815" y="5660845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544084" y="5672255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964911" y="5660844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697127" y="5645343"/>
            <a:ext cx="1766837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12 13   9   17 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986774" y="1879216"/>
            <a:ext cx="1250006" cy="4349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1374817" y="1860528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818086" y="1871938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971129" y="1879216"/>
            <a:ext cx="1265651" cy="46166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21 17 17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908410" y="5081813"/>
            <a:ext cx="1250006" cy="43495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1296453" y="5063125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739722" y="5074535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642173" y="5081813"/>
            <a:ext cx="188855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24  22  </a:t>
            </a:r>
            <a:r>
              <a:rPr lang="cs-CZ" sz="2400" b="1" dirty="0" smtClean="0"/>
              <a:t>21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930990" y="5210590"/>
            <a:ext cx="1250006" cy="43495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56" name="Přímá spojnice 55"/>
          <p:cNvCxnSpPr/>
          <p:nvPr/>
        </p:nvCxnSpPr>
        <p:spPr>
          <a:xfrm>
            <a:off x="7319033" y="5191902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762302" y="5203312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6915345" y="5210590"/>
            <a:ext cx="1265651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25 22 26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867924" y="1850028"/>
            <a:ext cx="1250006" cy="43495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60" name="Přímá spojnice 59"/>
          <p:cNvCxnSpPr/>
          <p:nvPr/>
        </p:nvCxnSpPr>
        <p:spPr>
          <a:xfrm>
            <a:off x="7255967" y="1831340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7699236" y="1842750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6852279" y="1850028"/>
            <a:ext cx="1265651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10 15 </a:t>
            </a:r>
            <a:r>
              <a:rPr lang="cs-CZ" sz="2400" b="1" dirty="0" smtClean="0"/>
              <a:t>26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050751" y="1396346"/>
            <a:ext cx="795786" cy="43495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7403267" y="1377658"/>
            <a:ext cx="0" cy="442237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7025165" y="1367943"/>
            <a:ext cx="846958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2541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1129867" y="4623415"/>
            <a:ext cx="795786" cy="43495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67" name="Přímá spojnice 66"/>
          <p:cNvCxnSpPr/>
          <p:nvPr/>
        </p:nvCxnSpPr>
        <p:spPr>
          <a:xfrm>
            <a:off x="1482383" y="4604727"/>
            <a:ext cx="0" cy="44223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1045860" y="4595012"/>
            <a:ext cx="1112556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46  43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7191523" y="4758640"/>
            <a:ext cx="795786" cy="43495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7544039" y="4739952"/>
            <a:ext cx="0" cy="442237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7140350" y="4730237"/>
            <a:ext cx="97757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47 48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7243706" y="931972"/>
            <a:ext cx="452291" cy="434959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7252728" y="905266"/>
            <a:ext cx="59380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1326938" y="4160053"/>
            <a:ext cx="452291" cy="43495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335960" y="4160053"/>
            <a:ext cx="647056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7340611" y="4304993"/>
            <a:ext cx="452291" cy="434959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349633" y="4278287"/>
            <a:ext cx="66326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95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187230" y="1433582"/>
            <a:ext cx="795786" cy="4349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79" name="Přímá spojnice 78"/>
          <p:cNvCxnSpPr/>
          <p:nvPr/>
        </p:nvCxnSpPr>
        <p:spPr>
          <a:xfrm>
            <a:off x="1539746" y="1414894"/>
            <a:ext cx="0" cy="44223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1045860" y="1405179"/>
            <a:ext cx="96274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38 34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1380185" y="969208"/>
            <a:ext cx="452291" cy="43495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389207" y="942502"/>
            <a:ext cx="52074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72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3" name="Šestiúhelník 82"/>
          <p:cNvSpPr/>
          <p:nvPr/>
        </p:nvSpPr>
        <p:spPr>
          <a:xfrm>
            <a:off x="3059833" y="2753930"/>
            <a:ext cx="3395272" cy="1976308"/>
          </a:xfrm>
          <a:prstGeom prst="hexagon">
            <a:avLst/>
          </a:prstGeom>
          <a:solidFill>
            <a:srgbClr val="FF99FF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UMÍŠ    ŘEŠIT ČÍSELNÉ PYRAMIDY </a:t>
            </a:r>
            <a:r>
              <a:rPr lang="cs-CZ" sz="3200" b="1" dirty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sz="3200" dirty="0"/>
          </a:p>
        </p:txBody>
      </p:sp>
      <p:pic>
        <p:nvPicPr>
          <p:cNvPr id="84" name="Picture 3" descr="C:\Users\Uzlíková\AppData\Local\Microsoft\Windows\Temporary Internet Files\Content.IE5\GFOPX8EN\MP900400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174" y="620940"/>
            <a:ext cx="2444589" cy="195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4" descr="C:\Users\Uzlíková\AppData\Local\Microsoft\Windows\Temporary Internet Files\Content.IE5\U5BWUOGB\MP9004007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108" y="4891967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68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640960" cy="6336704"/>
          </a:xfrm>
          <a:prstGeom prst="rect">
            <a:avLst/>
          </a:prstGeom>
          <a:solidFill>
            <a:schemeClr val="accent1">
              <a:lumMod val="75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 rot="4537122">
            <a:off x="6123326" y="3462444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39682" y="1251245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8"/>
            </a:pPr>
            <a:r>
              <a:rPr lang="cs-CZ" sz="2400" b="1" dirty="0" smtClean="0"/>
              <a:t>     24 = 42</a:t>
            </a:r>
          </a:p>
          <a:p>
            <a:pPr marL="342900" indent="-342900">
              <a:buAutoNum type="arabicPlain" startAt="35"/>
            </a:pPr>
            <a:r>
              <a:rPr lang="cs-CZ" sz="2400" b="1" dirty="0" smtClean="0"/>
              <a:t>     21 = 14</a:t>
            </a:r>
          </a:p>
          <a:p>
            <a:pPr marL="342900" indent="-342900">
              <a:buAutoNum type="arabicPlain" startAt="18"/>
            </a:pPr>
            <a:r>
              <a:rPr lang="cs-CZ" sz="2400" b="1" dirty="0" smtClean="0"/>
              <a:t>     13 = 31</a:t>
            </a:r>
          </a:p>
          <a:p>
            <a:r>
              <a:rPr lang="cs-CZ" sz="2400" b="1" dirty="0" smtClean="0"/>
              <a:t>44      36 =   8     </a:t>
            </a:r>
            <a:endParaRPr lang="cs-CZ" sz="2400" b="1" dirty="0"/>
          </a:p>
        </p:txBody>
      </p:sp>
      <p:sp>
        <p:nvSpPr>
          <p:cNvPr id="5" name="Mrak 4"/>
          <p:cNvSpPr/>
          <p:nvPr/>
        </p:nvSpPr>
        <p:spPr>
          <a:xfrm rot="4960913">
            <a:off x="5873611" y="294092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049993" y="898492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26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smtClean="0"/>
              <a:t>  17  =   9</a:t>
            </a:r>
          </a:p>
          <a:p>
            <a:r>
              <a:rPr lang="cs-CZ" sz="2400" b="1" dirty="0" smtClean="0"/>
              <a:t>14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28  = 42</a:t>
            </a:r>
          </a:p>
          <a:p>
            <a:r>
              <a:rPr lang="cs-CZ" sz="2400" b="1" dirty="0" smtClean="0"/>
              <a:t>43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18  = 61 </a:t>
            </a:r>
          </a:p>
          <a:p>
            <a:r>
              <a:rPr lang="cs-CZ" sz="2400" b="1" dirty="0" smtClean="0"/>
              <a:t>37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smtClean="0"/>
              <a:t>  19  = 18    </a:t>
            </a:r>
            <a:endParaRPr lang="cs-CZ" sz="2400" b="1" dirty="0"/>
          </a:p>
        </p:txBody>
      </p:sp>
      <p:sp>
        <p:nvSpPr>
          <p:cNvPr id="7" name="Mrak 6"/>
          <p:cNvSpPr/>
          <p:nvPr/>
        </p:nvSpPr>
        <p:spPr>
          <a:xfrm rot="4537122">
            <a:off x="791378" y="3573980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4537122">
            <a:off x="705858" y="739513"/>
            <a:ext cx="2224972" cy="277846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3059832" y="1860984"/>
            <a:ext cx="3240360" cy="3136032"/>
          </a:xfrm>
          <a:prstGeom prst="sun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61910" y="2828835"/>
            <a:ext cx="18362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DOPLŇ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+   -   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7716" y="1343913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8"/>
            </a:pP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24 = 42</a:t>
            </a:r>
          </a:p>
          <a:p>
            <a:pPr marL="342900" indent="-342900">
              <a:buAutoNum type="arabicPlain" startAt="35"/>
            </a:pP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- </a:t>
            </a:r>
            <a:r>
              <a:rPr lang="cs-CZ" sz="2400" b="1" dirty="0" smtClean="0"/>
              <a:t>21 = 14</a:t>
            </a:r>
          </a:p>
          <a:p>
            <a:pPr marL="342900" indent="-342900">
              <a:buAutoNum type="arabicPlain" startAt="18"/>
            </a:pP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13 = 31</a:t>
            </a:r>
          </a:p>
          <a:p>
            <a:r>
              <a:rPr lang="cs-CZ" sz="2400" b="1" dirty="0" smtClean="0"/>
              <a:t>44  </a:t>
            </a:r>
            <a:r>
              <a:rPr lang="cs-CZ" sz="2400" b="1" dirty="0" smtClean="0">
                <a:solidFill>
                  <a:srgbClr val="FF0000"/>
                </a:solidFill>
              </a:rPr>
              <a:t>- </a:t>
            </a:r>
            <a:r>
              <a:rPr lang="cs-CZ" sz="2400" b="1" dirty="0" smtClean="0"/>
              <a:t>36 =   8    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59507" y="4196026"/>
            <a:ext cx="1959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smtClean="0"/>
              <a:t>  31 = 17</a:t>
            </a:r>
          </a:p>
          <a:p>
            <a:r>
              <a:rPr lang="cs-CZ" sz="2400" b="1" dirty="0" smtClean="0"/>
              <a:t>17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26 = 43</a:t>
            </a:r>
          </a:p>
          <a:p>
            <a:r>
              <a:rPr lang="cs-CZ" sz="2400" b="1" dirty="0" smtClean="0"/>
              <a:t>14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18 = 32</a:t>
            </a:r>
          </a:p>
          <a:p>
            <a:r>
              <a:rPr lang="cs-CZ" sz="2400" b="1" dirty="0" smtClean="0"/>
              <a:t>52 </a:t>
            </a:r>
            <a:r>
              <a:rPr lang="cs-CZ" sz="2400" b="1" dirty="0" smtClean="0">
                <a:solidFill>
                  <a:srgbClr val="FF0000"/>
                </a:solidFill>
              </a:rPr>
              <a:t>-  </a:t>
            </a:r>
            <a:r>
              <a:rPr lang="cs-CZ" sz="2400" b="1" dirty="0" smtClean="0"/>
              <a:t>45 =   7   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4066844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8"/>
            </a:pP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  9 = 27</a:t>
            </a:r>
          </a:p>
          <a:p>
            <a:pPr marL="342900" indent="-342900">
              <a:buAutoNum type="arabicPlain" startAt="35"/>
            </a:pP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- </a:t>
            </a:r>
            <a:r>
              <a:rPr lang="cs-CZ" sz="2400" b="1" dirty="0" smtClean="0"/>
              <a:t>12 = 23</a:t>
            </a:r>
          </a:p>
          <a:p>
            <a:r>
              <a:rPr lang="cs-CZ" sz="2400" b="1" dirty="0" smtClean="0"/>
              <a:t>23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smtClean="0"/>
              <a:t>  17 =   6</a:t>
            </a:r>
          </a:p>
          <a:p>
            <a:r>
              <a:rPr lang="cs-CZ" sz="2400" b="1" dirty="0" smtClean="0"/>
              <a:t>29 </a:t>
            </a:r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r>
              <a:rPr lang="cs-CZ" sz="2400" b="1" dirty="0" smtClean="0"/>
              <a:t> 19 = 48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7626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284" y="201134"/>
            <a:ext cx="8784976" cy="655272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Srdce 2"/>
          <p:cNvSpPr/>
          <p:nvPr/>
        </p:nvSpPr>
        <p:spPr>
          <a:xfrm rot="20313365">
            <a:off x="546448" y="574143"/>
            <a:ext cx="2880320" cy="2592288"/>
          </a:xfrm>
          <a:prstGeom prst="hear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 rot="20162314">
            <a:off x="416817" y="1109064"/>
            <a:ext cx="2808312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JSI ŠIKULA?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 rot="20071338">
            <a:off x="967235" y="233731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9919489">
            <a:off x="1736014" y="1831162"/>
            <a:ext cx="1346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JSI!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00932" y="800111"/>
            <a:ext cx="38164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E40"/>
                </a:solidFill>
              </a:rPr>
              <a:t>Myslím si číslo. Přičtu 8, odečtu 5 a dostanu  17.  Které číslo si myslím?</a:t>
            </a:r>
            <a:endParaRPr lang="cs-CZ" sz="2800" b="1" dirty="0">
              <a:solidFill>
                <a:srgbClr val="008E4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00932" y="628513"/>
            <a:ext cx="3672408" cy="1728192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3507171"/>
            <a:ext cx="25922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Myslím si číslo,    když   odečtu 9                     a přičtu 15           dostanu 28.             Které číslo si myslím?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7" y="3507172"/>
            <a:ext cx="2585349" cy="2677656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47351" y="3722615"/>
            <a:ext cx="38164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Myslím si číslo, když        k němu přidám  14          a uberu 25 dostanu 33.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>
                <a:solidFill>
                  <a:srgbClr val="0070C0"/>
                </a:solidFill>
              </a:rPr>
              <a:t>Které číslo si myslím?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47350" y="3652243"/>
            <a:ext cx="3592601" cy="1872209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704876" y="1086542"/>
            <a:ext cx="720080" cy="692497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83610" y="5838578"/>
            <a:ext cx="720080" cy="692497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788024" y="4499750"/>
            <a:ext cx="720080" cy="692497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799500" y="1171180"/>
            <a:ext cx="612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99506" y="4584388"/>
            <a:ext cx="7376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6008" y="5923216"/>
            <a:ext cx="706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4</a:t>
            </a:r>
            <a:r>
              <a:rPr lang="cs-CZ" sz="2800" b="1" dirty="0" smtClean="0">
                <a:solidFill>
                  <a:srgbClr val="FF0000"/>
                </a:solidFill>
              </a:rPr>
              <a:t>4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3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521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18</cp:revision>
  <dcterms:created xsi:type="dcterms:W3CDTF">2012-08-09T21:20:22Z</dcterms:created>
  <dcterms:modified xsi:type="dcterms:W3CDTF">2012-09-15T19:47:51Z</dcterms:modified>
</cp:coreProperties>
</file>